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2"/>
  </p:notesMasterIdLst>
  <p:sldIdLst>
    <p:sldId id="256" r:id="rId2"/>
    <p:sldId id="419" r:id="rId3"/>
    <p:sldId id="423" r:id="rId4"/>
    <p:sldId id="422" r:id="rId5"/>
    <p:sldId id="417" r:id="rId6"/>
    <p:sldId id="409" r:id="rId7"/>
    <p:sldId id="410" r:id="rId8"/>
    <p:sldId id="411" r:id="rId9"/>
    <p:sldId id="615" r:id="rId10"/>
    <p:sldId id="412" r:id="rId11"/>
    <p:sldId id="413" r:id="rId12"/>
    <p:sldId id="616" r:id="rId13"/>
    <p:sldId id="415" r:id="rId14"/>
    <p:sldId id="647" r:id="rId15"/>
    <p:sldId id="416" r:id="rId16"/>
    <p:sldId id="618" r:id="rId17"/>
    <p:sldId id="424" r:id="rId18"/>
    <p:sldId id="414" r:id="rId19"/>
    <p:sldId id="617" r:id="rId20"/>
    <p:sldId id="393" r:id="rId21"/>
    <p:sldId id="394" r:id="rId22"/>
    <p:sldId id="396" r:id="rId23"/>
    <p:sldId id="397" r:id="rId24"/>
    <p:sldId id="425" r:id="rId25"/>
    <p:sldId id="418" r:id="rId26"/>
    <p:sldId id="426" r:id="rId27"/>
    <p:sldId id="402" r:id="rId28"/>
    <p:sldId id="427" r:id="rId29"/>
    <p:sldId id="399" r:id="rId30"/>
    <p:sldId id="650" r:id="rId31"/>
    <p:sldId id="651" r:id="rId32"/>
    <p:sldId id="652" r:id="rId33"/>
    <p:sldId id="653" r:id="rId34"/>
    <p:sldId id="400" r:id="rId35"/>
    <p:sldId id="401" r:id="rId36"/>
    <p:sldId id="428" r:id="rId37"/>
    <p:sldId id="655" r:id="rId38"/>
    <p:sldId id="794" r:id="rId39"/>
    <p:sldId id="803" r:id="rId40"/>
    <p:sldId id="804" r:id="rId41"/>
    <p:sldId id="656" r:id="rId42"/>
    <p:sldId id="404" r:id="rId43"/>
    <p:sldId id="430" r:id="rId44"/>
    <p:sldId id="623" r:id="rId45"/>
    <p:sldId id="624" r:id="rId46"/>
    <p:sldId id="625" r:id="rId47"/>
    <p:sldId id="420" r:id="rId48"/>
    <p:sldId id="431" r:id="rId49"/>
    <p:sldId id="620" r:id="rId50"/>
    <p:sldId id="621" r:id="rId51"/>
    <p:sldId id="444" r:id="rId52"/>
    <p:sldId id="284" r:id="rId53"/>
    <p:sldId id="432" r:id="rId54"/>
    <p:sldId id="286" r:id="rId55"/>
    <p:sldId id="285" r:id="rId56"/>
    <p:sldId id="619" r:id="rId57"/>
    <p:sldId id="445" r:id="rId58"/>
    <p:sldId id="290" r:id="rId59"/>
    <p:sldId id="331" r:id="rId60"/>
    <p:sldId id="334" r:id="rId61"/>
    <p:sldId id="438" r:id="rId62"/>
    <p:sldId id="439" r:id="rId63"/>
    <p:sldId id="333" r:id="rId64"/>
    <p:sldId id="434" r:id="rId65"/>
    <p:sldId id="435" r:id="rId66"/>
    <p:sldId id="436" r:id="rId67"/>
    <p:sldId id="441" r:id="rId68"/>
    <p:sldId id="437" r:id="rId69"/>
    <p:sldId id="433" r:id="rId70"/>
    <p:sldId id="335" r:id="rId71"/>
    <p:sldId id="446" r:id="rId72"/>
    <p:sldId id="658" r:id="rId73"/>
    <p:sldId id="637" r:id="rId74"/>
    <p:sldId id="639" r:id="rId75"/>
    <p:sldId id="638" r:id="rId76"/>
    <p:sldId id="628" r:id="rId77"/>
    <p:sldId id="337" r:id="rId78"/>
    <p:sldId id="338" r:id="rId79"/>
    <p:sldId id="627" r:id="rId80"/>
    <p:sldId id="805" r:id="rId81"/>
    <p:sldId id="806" r:id="rId82"/>
    <p:sldId id="807" r:id="rId83"/>
    <p:sldId id="329" r:id="rId84"/>
    <p:sldId id="447" r:id="rId85"/>
    <p:sldId id="631" r:id="rId86"/>
    <p:sldId id="630" r:id="rId87"/>
    <p:sldId id="632" r:id="rId88"/>
    <p:sldId id="626" r:id="rId89"/>
    <p:sldId id="633" r:id="rId90"/>
    <p:sldId id="634" r:id="rId91"/>
    <p:sldId id="635" r:id="rId92"/>
    <p:sldId id="636" r:id="rId93"/>
    <p:sldId id="340" r:id="rId94"/>
    <p:sldId id="339" r:id="rId95"/>
    <p:sldId id="667" r:id="rId96"/>
    <p:sldId id="668" r:id="rId97"/>
    <p:sldId id="640" r:id="rId98"/>
    <p:sldId id="341" r:id="rId99"/>
    <p:sldId id="449" r:id="rId100"/>
    <p:sldId id="641" r:id="rId101"/>
    <p:sldId id="450" r:id="rId102"/>
    <p:sldId id="457" r:id="rId103"/>
    <p:sldId id="448" r:id="rId104"/>
    <p:sldId id="782" r:id="rId105"/>
    <p:sldId id="326" r:id="rId106"/>
    <p:sldId id="458" r:id="rId107"/>
    <p:sldId id="669" r:id="rId108"/>
    <p:sldId id="344" r:id="rId109"/>
    <p:sldId id="327" r:id="rId110"/>
    <p:sldId id="343" r:id="rId111"/>
    <p:sldId id="779" r:id="rId112"/>
    <p:sldId id="328" r:id="rId113"/>
    <p:sldId id="672" r:id="rId114"/>
    <p:sldId id="673" r:id="rId115"/>
    <p:sldId id="780" r:id="rId116"/>
    <p:sldId id="671" r:id="rId117"/>
    <p:sldId id="642" r:id="rId118"/>
    <p:sldId id="451" r:id="rId119"/>
    <p:sldId id="674" r:id="rId120"/>
    <p:sldId id="452" r:id="rId121"/>
    <p:sldId id="453" r:id="rId122"/>
    <p:sldId id="454" r:id="rId123"/>
    <p:sldId id="459" r:id="rId124"/>
    <p:sldId id="643" r:id="rId125"/>
    <p:sldId id="692" r:id="rId126"/>
    <p:sldId id="781" r:id="rId127"/>
    <p:sldId id="675" r:id="rId128"/>
    <p:sldId id="676" r:id="rId129"/>
    <p:sldId id="677" r:id="rId130"/>
    <p:sldId id="678" r:id="rId131"/>
    <p:sldId id="679" r:id="rId132"/>
    <p:sldId id="680" r:id="rId133"/>
    <p:sldId id="681" r:id="rId134"/>
    <p:sldId id="682" r:id="rId135"/>
    <p:sldId id="795" r:id="rId136"/>
    <p:sldId id="796" r:id="rId137"/>
    <p:sldId id="683" r:id="rId138"/>
    <p:sldId id="684" r:id="rId139"/>
    <p:sldId id="685" r:id="rId140"/>
    <p:sldId id="686" r:id="rId141"/>
    <p:sldId id="687" r:id="rId142"/>
    <p:sldId id="688" r:id="rId143"/>
    <p:sldId id="689" r:id="rId144"/>
    <p:sldId id="690" r:id="rId145"/>
    <p:sldId id="691" r:id="rId146"/>
    <p:sldId id="324" r:id="rId147"/>
    <p:sldId id="323" r:id="rId148"/>
    <p:sldId id="349" r:id="rId149"/>
    <p:sldId id="350" r:id="rId150"/>
    <p:sldId id="460" r:id="rId151"/>
    <p:sldId id="461" r:id="rId152"/>
    <p:sldId id="644" r:id="rId153"/>
    <p:sldId id="352" r:id="rId154"/>
    <p:sldId id="353" r:id="rId155"/>
    <p:sldId id="303" r:id="rId156"/>
    <p:sldId id="304" r:id="rId157"/>
    <p:sldId id="305" r:id="rId158"/>
    <p:sldId id="455" r:id="rId159"/>
    <p:sldId id="306" r:id="rId160"/>
    <p:sldId id="463" r:id="rId161"/>
    <p:sldId id="307" r:id="rId162"/>
    <p:sldId id="467" r:id="rId163"/>
    <p:sldId id="308" r:id="rId164"/>
    <p:sldId id="309" r:id="rId165"/>
    <p:sldId id="456" r:id="rId166"/>
    <p:sldId id="310" r:id="rId167"/>
    <p:sldId id="311" r:id="rId168"/>
    <p:sldId id="312" r:id="rId169"/>
    <p:sldId id="465" r:id="rId170"/>
    <p:sldId id="464" r:id="rId171"/>
    <p:sldId id="313" r:id="rId172"/>
    <p:sldId id="314" r:id="rId173"/>
    <p:sldId id="466" r:id="rId174"/>
    <p:sldId id="315" r:id="rId175"/>
    <p:sldId id="270" r:id="rId176"/>
    <p:sldId id="271" r:id="rId177"/>
    <p:sldId id="468" r:id="rId178"/>
    <p:sldId id="298" r:id="rId179"/>
    <p:sldId id="469" r:id="rId180"/>
    <p:sldId id="474" r:id="rId181"/>
    <p:sldId id="470" r:id="rId182"/>
    <p:sldId id="272" r:id="rId183"/>
    <p:sldId id="273" r:id="rId184"/>
    <p:sldId id="471" r:id="rId185"/>
    <p:sldId id="472" r:id="rId186"/>
    <p:sldId id="291" r:id="rId187"/>
    <p:sldId id="299" r:id="rId188"/>
    <p:sldId id="694" r:id="rId189"/>
    <p:sldId id="695" r:id="rId190"/>
    <p:sldId id="697" r:id="rId191"/>
    <p:sldId id="696" r:id="rId192"/>
    <p:sldId id="300" r:id="rId193"/>
    <p:sldId id="693" r:id="rId194"/>
    <p:sldId id="301" r:id="rId195"/>
    <p:sldId id="475" r:id="rId196"/>
    <p:sldId id="302" r:id="rId197"/>
    <p:sldId id="292" r:id="rId198"/>
    <p:sldId id="476" r:id="rId199"/>
    <p:sldId id="274" r:id="rId200"/>
    <p:sldId id="477" r:id="rId201"/>
    <p:sldId id="275" r:id="rId202"/>
    <p:sldId id="276" r:id="rId203"/>
    <p:sldId id="478" r:id="rId204"/>
    <p:sldId id="295" r:id="rId205"/>
    <p:sldId id="479" r:id="rId206"/>
    <p:sldId id="294" r:id="rId207"/>
    <p:sldId id="296" r:id="rId208"/>
    <p:sldId id="480" r:id="rId209"/>
    <p:sldId id="297" r:id="rId210"/>
    <p:sldId id="698" r:id="rId211"/>
    <p:sldId id="369" r:id="rId212"/>
    <p:sldId id="377" r:id="rId213"/>
    <p:sldId id="374" r:id="rId214"/>
    <p:sldId id="481" r:id="rId215"/>
    <p:sldId id="373" r:id="rId216"/>
    <p:sldId id="375" r:id="rId217"/>
    <p:sldId id="372" r:id="rId218"/>
    <p:sldId id="376" r:id="rId219"/>
    <p:sldId id="378" r:id="rId220"/>
    <p:sldId id="379" r:id="rId221"/>
    <p:sldId id="699" r:id="rId222"/>
    <p:sldId id="701" r:id="rId223"/>
    <p:sldId id="703" r:id="rId224"/>
    <p:sldId id="381" r:id="rId225"/>
    <p:sldId id="700" r:id="rId226"/>
    <p:sldId id="382" r:id="rId227"/>
    <p:sldId id="383" r:id="rId228"/>
    <p:sldId id="717" r:id="rId229"/>
    <p:sldId id="708" r:id="rId230"/>
    <p:sldId id="709" r:id="rId231"/>
    <p:sldId id="710" r:id="rId232"/>
    <p:sldId id="711" r:id="rId233"/>
    <p:sldId id="713" r:id="rId234"/>
    <p:sldId id="719" r:id="rId235"/>
    <p:sldId id="714" r:id="rId236"/>
    <p:sldId id="715" r:id="rId237"/>
    <p:sldId id="384" r:id="rId238"/>
    <p:sldId id="504" r:id="rId239"/>
    <p:sldId id="704" r:id="rId240"/>
    <p:sldId id="705" r:id="rId241"/>
    <p:sldId id="706" r:id="rId242"/>
    <p:sldId id="505" r:id="rId243"/>
    <p:sldId id="388" r:id="rId244"/>
    <p:sldId id="707" r:id="rId245"/>
    <p:sldId id="718" r:id="rId246"/>
    <p:sldId id="389" r:id="rId247"/>
    <p:sldId id="716" r:id="rId248"/>
    <p:sldId id="518" r:id="rId249"/>
    <p:sldId id="783" r:id="rId250"/>
    <p:sldId id="385" r:id="rId251"/>
    <p:sldId id="519" r:id="rId252"/>
    <p:sldId id="386" r:id="rId253"/>
    <p:sldId id="507" r:id="rId254"/>
    <p:sldId id="509" r:id="rId255"/>
    <p:sldId id="765" r:id="rId256"/>
    <p:sldId id="777" r:id="rId257"/>
    <p:sldId id="766" r:id="rId258"/>
    <p:sldId id="767" r:id="rId259"/>
    <p:sldId id="775" r:id="rId260"/>
    <p:sldId id="784" r:id="rId261"/>
    <p:sldId id="776" r:id="rId262"/>
    <p:sldId id="510" r:id="rId263"/>
    <p:sldId id="517" r:id="rId264"/>
    <p:sldId id="762" r:id="rId265"/>
    <p:sldId id="763" r:id="rId266"/>
    <p:sldId id="772" r:id="rId267"/>
    <p:sldId id="764" r:id="rId268"/>
    <p:sldId id="774" r:id="rId269"/>
    <p:sldId id="761" r:id="rId270"/>
    <p:sldId id="515" r:id="rId271"/>
    <p:sldId id="516" r:id="rId272"/>
    <p:sldId id="802" r:id="rId273"/>
    <p:sldId id="787" r:id="rId274"/>
    <p:sldId id="789" r:id="rId275"/>
    <p:sldId id="769" r:id="rId276"/>
    <p:sldId id="788" r:id="rId277"/>
    <p:sldId id="790" r:id="rId278"/>
    <p:sldId id="791" r:id="rId279"/>
    <p:sldId id="770" r:id="rId280"/>
    <p:sldId id="768" r:id="rId281"/>
    <p:sldId id="797" r:id="rId282"/>
    <p:sldId id="786" r:id="rId283"/>
    <p:sldId id="771" r:id="rId284"/>
    <p:sldId id="785" r:id="rId285"/>
    <p:sldId id="778" r:id="rId286"/>
    <p:sldId id="773" r:id="rId287"/>
    <p:sldId id="792" r:id="rId288"/>
    <p:sldId id="793" r:id="rId289"/>
    <p:sldId id="555" r:id="rId290"/>
    <p:sldId id="754" r:id="rId291"/>
    <p:sldId id="317" r:id="rId292"/>
    <p:sldId id="319" r:id="rId293"/>
    <p:sldId id="522" r:id="rId294"/>
    <p:sldId id="320" r:id="rId295"/>
    <p:sldId id="526" r:id="rId296"/>
    <p:sldId id="525" r:id="rId297"/>
    <p:sldId id="321" r:id="rId298"/>
    <p:sldId id="523" r:id="rId299"/>
    <p:sldId id="322" r:id="rId300"/>
    <p:sldId id="527" r:id="rId301"/>
    <p:sldId id="528" r:id="rId302"/>
    <p:sldId id="755" r:id="rId303"/>
    <p:sldId id="529" r:id="rId304"/>
    <p:sldId id="756" r:id="rId305"/>
    <p:sldId id="798" r:id="rId306"/>
    <p:sldId id="799" r:id="rId307"/>
    <p:sldId id="800" r:id="rId308"/>
    <p:sldId id="801" r:id="rId309"/>
    <p:sldId id="530" r:id="rId310"/>
    <p:sldId id="543" r:id="rId311"/>
    <p:sldId id="542" r:id="rId312"/>
    <p:sldId id="541" r:id="rId313"/>
    <p:sldId id="547" r:id="rId314"/>
    <p:sldId id="546" r:id="rId315"/>
    <p:sldId id="531" r:id="rId316"/>
    <p:sldId id="532" r:id="rId317"/>
    <p:sldId id="548" r:id="rId318"/>
    <p:sldId id="549" r:id="rId319"/>
    <p:sldId id="720" r:id="rId320"/>
    <p:sldId id="721" r:id="rId321"/>
    <p:sldId id="748" r:id="rId322"/>
    <p:sldId id="811" r:id="rId323"/>
    <p:sldId id="750" r:id="rId324"/>
    <p:sldId id="749" r:id="rId325"/>
    <p:sldId id="752" r:id="rId326"/>
    <p:sldId id="722" r:id="rId327"/>
    <p:sldId id="724" r:id="rId328"/>
    <p:sldId id="725" r:id="rId329"/>
    <p:sldId id="727" r:id="rId330"/>
    <p:sldId id="728" r:id="rId331"/>
    <p:sldId id="729" r:id="rId332"/>
    <p:sldId id="730" r:id="rId333"/>
    <p:sldId id="753" r:id="rId334"/>
    <p:sldId id="731" r:id="rId335"/>
    <p:sldId id="732" r:id="rId336"/>
    <p:sldId id="751" r:id="rId337"/>
    <p:sldId id="733" r:id="rId338"/>
    <p:sldId id="734" r:id="rId339"/>
    <p:sldId id="735" r:id="rId340"/>
    <p:sldId id="736" r:id="rId341"/>
    <p:sldId id="737" r:id="rId342"/>
    <p:sldId id="738" r:id="rId343"/>
    <p:sldId id="739" r:id="rId344"/>
    <p:sldId id="740" r:id="rId345"/>
    <p:sldId id="741" r:id="rId346"/>
    <p:sldId id="742" r:id="rId347"/>
    <p:sldId id="743" r:id="rId348"/>
    <p:sldId id="744" r:id="rId349"/>
    <p:sldId id="745" r:id="rId350"/>
    <p:sldId id="746" r:id="rId351"/>
    <p:sldId id="747" r:id="rId352"/>
    <p:sldId id="808" r:id="rId353"/>
    <p:sldId id="592" r:id="rId354"/>
    <p:sldId id="593" r:id="rId355"/>
    <p:sldId id="594" r:id="rId356"/>
    <p:sldId id="595" r:id="rId357"/>
    <p:sldId id="596" r:id="rId358"/>
    <p:sldId id="597" r:id="rId359"/>
    <p:sldId id="598" r:id="rId360"/>
    <p:sldId id="599" r:id="rId361"/>
    <p:sldId id="600" r:id="rId362"/>
    <p:sldId id="757" r:id="rId363"/>
    <p:sldId id="601" r:id="rId364"/>
    <p:sldId id="602" r:id="rId365"/>
    <p:sldId id="603" r:id="rId366"/>
    <p:sldId id="604" r:id="rId367"/>
    <p:sldId id="605" r:id="rId368"/>
    <p:sldId id="611" r:id="rId369"/>
    <p:sldId id="606" r:id="rId370"/>
    <p:sldId id="612" r:id="rId371"/>
    <p:sldId id="758" r:id="rId372"/>
    <p:sldId id="759" r:id="rId373"/>
    <p:sldId id="760" r:id="rId374"/>
    <p:sldId id="607" r:id="rId375"/>
    <p:sldId id="608" r:id="rId376"/>
    <p:sldId id="609" r:id="rId377"/>
    <p:sldId id="613" r:id="rId378"/>
    <p:sldId id="610" r:id="rId379"/>
    <p:sldId id="809" r:id="rId380"/>
    <p:sldId id="810" r:id="rId3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94662" autoAdjust="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notesMaster" Target="notesMasters/notesMaster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30:59.765"/>
    </inkml:context>
    <inkml:brush xml:id="br0">
      <inkml:brushProperty name="width" value="0.035" units="cm"/>
      <inkml:brushProperty name="height" value="0.035" units="cm"/>
      <inkml:brushProperty name="color" value="#E71224"/>
    </inkml:brush>
  </inkml:definitions>
  <inkml:trace contextRef="#ctx0" brushRef="#br0">0 222 24575,'9'0'0,"18"-4"0,22-7 0,21-6 0,32-9 0,17-5 0,7-1 0,-5 3 0,-3 8 0,-4 3 0,-12 4 0,-14 4 0,-12 5 0,-16 2 0,-12 2 0,-14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52:34.030"/>
    </inkml:context>
    <inkml:brush xml:id="br0">
      <inkml:brushProperty name="width" value="0.035" units="cm"/>
      <inkml:brushProperty name="height" value="0.035" units="cm"/>
      <inkml:brushProperty name="color" value="#E71224"/>
    </inkml:brush>
  </inkml:definitions>
  <inkml:trace contextRef="#ctx0" brushRef="#br0">0 0 24575,'0'21'0,"4"195"0,0-160 0,20 101 0,59 119 0,-56-198 0,-13-27 0,-3 0 0,9 79 0,-18-103-1365,0-2-5461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52:37.883"/>
    </inkml:context>
    <inkml:brush xml:id="br0">
      <inkml:brushProperty name="width" value="0.035" units="cm"/>
      <inkml:brushProperty name="height" value="0.035" units="cm"/>
      <inkml:brushProperty name="color" value="#E71224"/>
    </inkml:brush>
  </inkml:definitions>
  <inkml:trace contextRef="#ctx0" brushRef="#br0">1 2 24575,'102'-1'0,"114"3"0,-211-2 0,-1 1 0,1-1 0,-1 1 0,1 0 0,-1 1 0,1-1 0,-1 1 0,0 0 0,0 0 0,1 0 0,-2 0 0,1 1 0,0-1 0,0 1 0,-1 0 0,1 0 0,2 5 0,-4-5 0,0 0 0,0 0 0,0 0 0,-1 0 0,1 1 0,-1-1 0,0 1 0,0-1 0,0 1 0,0-1 0,-1 1 0,0-1 0,0 1 0,0 0 0,0-1 0,0 1 0,0 0 0,-1-1 0,0 1 0,0-1 0,0 1 0,-2 4 0,-6 14 0,-1-2 0,-1 1 0,-1-2 0,0 1 0,-2-2 0,0 0 0,-1 0 0,-31 28 0,-1 0-50,27-26-279,0-1 0,-1 0 1,-41 27-1,46-37-6497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1:04:53.117"/>
    </inkml:context>
    <inkml:brush xml:id="br0">
      <inkml:brushProperty name="width" value="0.035" units="cm"/>
      <inkml:brushProperty name="height" value="0.035" units="cm"/>
      <inkml:brushProperty name="color" value="#E71224"/>
    </inkml:brush>
  </inkml:definitions>
  <inkml:trace contextRef="#ctx0" brushRef="#br0">1 302 24575,'28'1'0,"1"-1"0,-1-2 0,0-1 0,1-1 0,-1-1 0,-1-2 0,1-1 0,-1-1 0,50-24 0,6-7 0,157-53 0,-23 12 0,-215 80 0,21-9 0,-17 5 0,-14 4 0,-12 5-1365,-4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1:04:55.254"/>
    </inkml:context>
    <inkml:brush xml:id="br0">
      <inkml:brushProperty name="width" value="0.035" units="cm"/>
      <inkml:brushProperty name="height" value="0.035" units="cm"/>
      <inkml:brushProperty name="color" value="#E71224"/>
    </inkml:brush>
  </inkml:definitions>
  <inkml:trace contextRef="#ctx0" brushRef="#br0">41 0 24575,'3'49'0,"2"-1"0,3 0 0,1 0 0,21 60 0,50 133 0,-49-152 0,-1-18 0,-19-47 0,12 35 0,-23-58 0,1 1 0,-1-1 0,0 0 0,0 0 0,0 0 0,0 0 0,0 0 0,0 1 0,0-1 0,0 0 0,0 0 0,-1 0 0,1 0 0,0 0 0,-1 0 0,1 0 0,-1 0 0,1 0 0,-1 0 0,0 0 0,1 0 0,-1 0 0,0 0 0,1 0 0,-1 0 0,0-1 0,0 1 0,0 0 0,0-1 0,0 1 0,0-1 0,0 1 0,0-1 0,0 1 0,0-1 0,0 0 0,0 1 0,0-1 0,-1 0 0,-1 0 0,-6 2 0,-1-1 0,0 0 0,-17-1 0,20 0 0,-14 0 0,0 1 0,-30 6 0,44-6 0,0 1 0,0-1 0,0 1 0,1 1 0,-1-1 0,1 1 0,0 0 0,0 1 0,0-1 0,0 1 0,-6 5 0,12-9 0,0 1 0,-1-1 0,1 0 0,0 0 0,-1 1 0,1-1 0,-1 0 0,1 0 0,0 1 0,-1-1 0,1 0 0,0 1 0,0-1 0,-1 1 0,1-1 0,0 0 0,0 1 0,0-1 0,-1 1 0,1-1 0,0 1 0,0-1 0,0 0 0,0 1 0,0-1 0,0 1 0,0-1 0,0 1 0,0-1 0,0 1 0,0-1 0,0 1 0,15-1 0,23-12 0,21-10 0,0 3 0,2 2 0,-1 3 0,2 3 0,74-4 0,318 7 0,-378 10 0,-72-2-58,3 0-29,-1 1 0,0-1 0,0 0-1,0 0 1,1-1 0,-1 0 0,0 0 0,0 0 0,0-1 0,0 0-1,0 0 1,-1-1 0,1 1 0,5-5 0,-1-3-6739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1:04:57.353"/>
    </inkml:context>
    <inkml:brush xml:id="br0">
      <inkml:brushProperty name="width" value="0.035" units="cm"/>
      <inkml:brushProperty name="height" value="0.035" units="cm"/>
      <inkml:brushProperty name="color" value="#E71224"/>
    </inkml:brush>
  </inkml:definitions>
  <inkml:trace contextRef="#ctx0" brushRef="#br0">0 997 24575,'2'-130'0,"18"-134"0,8 9 0,-22 191 0,-5 59 0,-1 0 0,1 0 0,0 1 0,0-1 0,0 0 0,1 1 0,0-1 0,0 1 0,0 0 0,0 0 0,1-1 0,-1 1 0,1 1 0,0-1 0,0 0 0,1 1 0,-1 0 0,5-4 0,-2 3 0,1 1 0,-1-1 0,1 1 0,-1 1 0,1-1 0,0 1 0,0 1 0,0-1 0,0 1 0,0 0 0,11 1 0,-10-1 0,1 1 0,0 0 0,-1 1 0,1-1 0,0 2 0,-1-1 0,0 1 0,1 1 0,-1 0 0,0 0 0,0 0 0,0 1 0,-1 0 0,1 1 0,-1 0 0,0 0 0,0 0 0,-1 1 0,1 0 0,-1 0 0,5 8 0,16 24 0,-3 0 0,-1 2 0,-2 1 0,21 54 0,33 67 0,-67-148 0,13 22 0,-1 1 0,-2 0 0,20 64 0,-34-130 0,1 0 0,1 1 0,11-30 0,5 2 0,114-253 0,15-4 0,-149 309 0,1-4 0,0 1 0,1-1 0,-1 1 0,2 0 0,6-8 0,-11 14 0,1 0 0,0 0 0,0 0 0,0 0 0,0 0 0,0 0 0,0 1 0,0-1 0,0 0 0,1 1 0,-1-1 0,0 1 0,0-1 0,0 1 0,1 0 0,-1-1 0,0 1 0,1 0 0,-1 0 0,0 0 0,1 0 0,-1 0 0,0 0 0,0 0 0,1 1 0,-1-1 0,0 0 0,0 1 0,1-1 0,-1 1 0,0-1 0,0 1 0,0 0 0,0-1 0,0 1 0,0 0 0,0 0 0,0 0 0,0 0 0,1 1 0,5 5 0,-1 1 0,-1 0 0,0 0 0,0 0 0,0 0 0,-1 1 0,0 0 0,4 14 0,3 6 0,184 562 0,-169-501 0,12 35-1365,-24-79-5461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1:04:59.411"/>
    </inkml:context>
    <inkml:brush xml:id="br0">
      <inkml:brushProperty name="width" value="0.035" units="cm"/>
      <inkml:brushProperty name="height" value="0.035" units="cm"/>
      <inkml:brushProperty name="color" value="#E71224"/>
    </inkml:brush>
  </inkml:definitions>
  <inkml:trace contextRef="#ctx0" brushRef="#br0">0 576 24575,'5'83'0,"3"0"0,25 107 0,-16-99 0,-7-44 0,1-1 0,20 50 0,-23-69 0,4 9 0,-10-81 0,-14-66 0,-4-55 0,2-117 0,-1-98 0,15 329 0,2-80 0,-2 127 0,1 1 0,-1 0 0,1 0 0,0-1 0,0 1 0,1 0 0,-1 0 0,1 0 0,0 0 0,0 1 0,1-1 0,-1 0 0,1 1 0,-1 0 0,1-1 0,4-2 0,-2 2 0,0 0 0,1 1 0,-1-1 0,1 1 0,0 0 0,0 1 0,0 0 0,0 0 0,0 0 0,7-1 0,-1 1 0,0 1 0,1 0 0,-1 1 0,0 0 0,0 1 0,0 1 0,0-1 0,0 2 0,0 0 0,-1 0 0,16 7 0,182 109 0,-116-62 0,-87-54 0,-1 0 0,1 1 0,-1 0 0,1 0 0,-1 0 0,0 1 0,-1 0 0,1 0 0,-1 0 0,4 7 0,-7-10 0,0 0 0,0 0 0,-1 0 0,1 0 0,0 1 0,-1-1 0,0 0 0,0 1 0,0-1 0,0 0 0,0 1 0,0-1 0,0 0 0,-1 1 0,1-1 0,-1 0 0,1 0 0,-1 1 0,0-1 0,0 0 0,0 0 0,0 0 0,-1 0 0,1 0 0,-1 0 0,1-1 0,-1 1 0,1 0 0,-1-1 0,0 1 0,-3 2 0,-26 18 0,0-1 0,-1-2 0,-1-1 0,-58 23 0,30-14 0,34-16-136,-1-1-1,0-1 1,0-2-1,0 0 1,-1-2-1,0-1 1,0-2-1,0 0 0,-44-4 1,50 1-6690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31:02.860"/>
    </inkml:context>
    <inkml:brush xml:id="br0">
      <inkml:brushProperty name="width" value="0.035" units="cm"/>
      <inkml:brushProperty name="height" value="0.035" units="cm"/>
      <inkml:brushProperty name="color" value="#E71224"/>
    </inkml:brush>
  </inkml:definitions>
  <inkml:trace contextRef="#ctx0" brushRef="#br0">1201 0 24575,'-59'129'0,"6"3"0,5 1 0,-35 168 0,70-239 0,4 0 0,1 1 0,4 0 0,5 89 0,-1-151 0,1 4 0,-1 1 0,0 0 0,-1 0 0,1 0 0,-3 11 0,2-15 0,1-1 0,-1 1 0,0 0 0,0-1 0,0 1 0,0 0 0,0-1 0,0 1 0,0-1 0,-1 0 0,1 1 0,0-1 0,-1 0 0,1 0 0,-1 0 0,0 0 0,1 0 0,-1 0 0,0 0 0,1 0 0,-1-1 0,0 1 0,-2 0 0,-33 4 0,1-1 0,-1-2 0,0-1 0,-40-5 0,37 2 0,-510-53 0,543 54 0,0-1 0,0 1 0,0-1 0,0 0 0,0-1 0,-9-4 0,15 6 0,0 1 0,0-1 0,0 0 0,0 1 0,0-1 0,0 0 0,0 0 0,1 0 0,-1 0 0,0 1 0,0-1 0,1 0 0,-1-1 0,0 1 0,1 0 0,-1 0 0,1 0 0,0 0 0,-1 0 0,1-1 0,0 1 0,0 0 0,-1 0 0,1 0 0,0-1 0,0 1 0,0 0 0,1 0 0,-1 0 0,0-1 0,0 1 0,1 0 0,-1 0 0,1 0 0,-1 0 0,1-1 0,-1 1 0,1 0 0,0 0 0,-1 0 0,1 0 0,0 1 0,0-1 0,1-2 0,6-5 0,0 0 0,1 1 0,0-1 0,0 2 0,1-1 0,0 1 0,0 1 0,0 0 0,0 0 0,17-4 0,13-3 0,64-11 0,-25 11 0,120-2 0,82 16 0,9 0 0,-132-15 122,-58 3-1609,-67 8-5339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31:05.422"/>
    </inkml:context>
    <inkml:brush xml:id="br0">
      <inkml:brushProperty name="width" value="0.035" units="cm"/>
      <inkml:brushProperty name="height" value="0.035" units="cm"/>
      <inkml:brushProperty name="color" value="#E71224"/>
    </inkml:brush>
  </inkml:definitions>
  <inkml:trace contextRef="#ctx0" brushRef="#br0">2 372 24575,'0'658'0,"-1"-751"0,2-111 0,2 171 0,0 0 0,2 0 0,2 0 0,11-33 0,4 8 0,43-80 0,-64 136 0,0-1 0,0 1 0,0 0 0,1 0 0,-1-1 0,1 1 0,-1 0 0,1 0 0,0 0 0,0 1 0,0-1 0,0 0 0,0 1 0,0-1 0,0 1 0,1 0 0,-1 0 0,0 0 0,1 0 0,4-2 0,-2 3 0,-1 1 0,1-1 0,-1 0 0,0 1 0,1 0 0,-1 0 0,0 1 0,0-1 0,0 1 0,0 0 0,6 3 0,-6-3 0,28 14 0,41 28 0,-64-38 0,-1 1 0,1 0 0,-1 1 0,0-1 0,-1 1 0,0 1 0,0 0 0,10 18 0,3 12 0,-1 1 0,18 61 0,-36-99 0,-1 0 0,1 0 0,0 0 0,0 1 0,0-1 0,0 0 0,0 0 0,0-1 0,0 1 0,0 0 0,1 0 0,2 2 0,-3-3 0,0-1 0,0 0 0,0 0 0,0 0 0,0 0 0,0 0 0,-1 0 0,1 0 0,0 0 0,0 0 0,0 0 0,0 0 0,0-1 0,0 1 0,0 0 0,0-1 0,0 1 0,-1 0 0,1-1 0,0 1 0,0-1 0,-1 0 0,1 1 0,0-1 0,-1 1 0,1-1 0,0 0 0,-1 0 0,1 1 0,-1-1 0,1 0 0,-1 0 0,1-1 0,8-11 0,0-1 0,-1 1 0,-1-2 0,11-28 0,16-70 0,-19 60 0,21-99 0,-25 95 0,29-85 0,-39 138 0,1 1 0,-1-1 0,1 0 0,0 1 0,0-1 0,0 1 0,0 0 0,1-1 0,0 1 0,4-4 0,-6 6 0,0 1 0,0-1 0,0 1 0,1-1 0,-1 1 0,0-1 0,0 1 0,1 0 0,-1 0 0,0 0 0,1-1 0,-1 1 0,0 0 0,0 1 0,1-1 0,-1 0 0,0 0 0,1 0 0,-1 1 0,0-1 0,0 1 0,0-1 0,1 1 0,-1-1 0,0 1 0,0 0 0,0 0 0,0-1 0,0 1 0,0 0 0,0 0 0,0 0 0,-1 0 0,1 0 0,1 2 0,31 39 0,-2 1 0,25 47 0,-31-49 0,11 16 0,-2 2 0,-3 1 0,31 82 0,-29-49-1365,-24-68-5461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31:06.985"/>
    </inkml:context>
    <inkml:brush xml:id="br0">
      <inkml:brushProperty name="width" value="0.035" units="cm"/>
      <inkml:brushProperty name="height" value="0.035" units="cm"/>
      <inkml:brushProperty name="color" value="#E71224"/>
    </inkml:brush>
  </inkml:definitions>
  <inkml:trace contextRef="#ctx0" brushRef="#br0">29 0 24575,'-11'176'0,"1"-43"0,3 605-47,7-472-1271,0-243-5508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31:09.212"/>
    </inkml:context>
    <inkml:brush xml:id="br0">
      <inkml:brushProperty name="width" value="0.035" units="cm"/>
      <inkml:brushProperty name="height" value="0.035" units="cm"/>
      <inkml:brushProperty name="color" value="#E71224"/>
    </inkml:brush>
  </inkml:definitions>
  <inkml:trace contextRef="#ctx0" brushRef="#br0">0 358 24575,'33'-31'0,"1"2"0,46-31 0,-45 35 0,19-13 0,2 3 0,1 2 0,2 3 0,81-30 0,-132 57 0,1 0 0,0 0 0,0 1 0,0 0 0,0 1 0,0-1 0,1 2 0,16 0 0,-22 1 0,-1-1 0,1 1 0,0 0 0,-1 0 0,1 1 0,0-1 0,-1 1 0,0 0 0,1 0 0,-1 0 0,0 0 0,0 0 0,0 1 0,0-1 0,-1 1 0,1 0 0,-1 0 0,0 0 0,1 0 0,-1 0 0,-1 1 0,1-1 0,2 7 0,6 18 0,-1 1 0,-1-1 0,-2 1 0,5 60 0,-7 121 0,-5-156 0,1-42 0,0-1 0,0 0 0,-1 1 0,0-1 0,-1 0 0,0 0 0,-1 0 0,-1 0 0,1 0 0,-2-1 0,1 1 0,-1-1 0,-12 16 0,11-18 0,-5 6 0,-1-1 0,-14 14 0,21-23 0,0 0 0,0-1 0,-1 1 0,1-1 0,-1 0 0,0 0 0,0-1 0,1 0 0,-11 3 0,-73 15 0,-1-4 0,-162 8 0,174-24-1365,48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52:21.136"/>
    </inkml:context>
    <inkml:brush xml:id="br0">
      <inkml:brushProperty name="width" value="0.035" units="cm"/>
      <inkml:brushProperty name="height" value="0.035" units="cm"/>
      <inkml:brushProperty name="color" value="#E71224"/>
    </inkml:brush>
  </inkml:definitions>
  <inkml:trace contextRef="#ctx0" brushRef="#br0">1 59 24575,'42'-2'0,"80"-14"0,-28 1 0,328-10 0,3 25 0,-210 2 0,256 0-1365,-428-2-5461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52:24.152"/>
    </inkml:context>
    <inkml:brush xml:id="br0">
      <inkml:brushProperty name="width" value="0.035" units="cm"/>
      <inkml:brushProperty name="height" value="0.035" units="cm"/>
      <inkml:brushProperty name="color" value="#E71224"/>
    </inkml:brush>
  </inkml:definitions>
  <inkml:trace contextRef="#ctx0" brushRef="#br0">0 1 24575,'0'1123'-1365,"0"-1100"-5461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52:27.789"/>
    </inkml:context>
    <inkml:brush xml:id="br0">
      <inkml:brushProperty name="width" value="0.035" units="cm"/>
      <inkml:brushProperty name="height" value="0.035" units="cm"/>
      <inkml:brushProperty name="color" value="#E71224"/>
    </inkml:brush>
  </inkml:definitions>
  <inkml:trace contextRef="#ctx0" brushRef="#br0">1 0 24575,'1450'0'-1365,"-1427"0"-5461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0:52:32.422"/>
    </inkml:context>
    <inkml:brush xml:id="br0">
      <inkml:brushProperty name="width" value="0.035" units="cm"/>
      <inkml:brushProperty name="height" value="0.035" units="cm"/>
      <inkml:brushProperty name="color" value="#E71224"/>
    </inkml:brush>
  </inkml:definitions>
  <inkml:trace contextRef="#ctx0" brushRef="#br0">2 51 24575,'0'59'0,"-2"14"0,4 0 0,20 129 0,9-44 0,-28-279 0,-3 116 0,-2-53 0,4 0 0,14-102 0,-13 144 0,-1 3 0,1 0 0,0 0 0,9-24 0,-9 33 0,-1-1 0,1 1 0,0-1 0,0 1 0,0 0 0,1 0 0,-1 1 0,1-1 0,0 1 0,0-1 0,0 1 0,0 0 0,8-3 0,17-11 0,-14 9 0,0-1 0,0 2 0,0 0 0,22-6 0,-33 12 0,-1 0 0,0 0 0,1 0 0,-1 1 0,1 0 0,-1-1 0,1 1 0,-1 1 0,1-1 0,-1 0 0,1 1 0,-1 0 0,1 0 0,-1 0 0,0 0 0,0 0 0,1 1 0,-1-1 0,0 1 0,0 0 0,0 0 0,-1 0 0,1 0 0,0 1 0,-1-1 0,4 5 0,-3-1 0,1 0 0,-1 0 0,0 1 0,-1-1 0,0 1 0,0-1 0,0 1 0,-1 0 0,1 0 0,-2 0 0,1 0 0,-1-1 0,-1 12 0,-1 7 0,-1-1 0,-9 36 0,8-48 0,0 1 0,-1 0 0,-1-1 0,0 0 0,-1-1 0,0 1 0,0-1 0,-1 0 0,-1-1 0,0 0 0,0-1 0,-16 13 0,24-21 0,1-1 0,0 1 0,-1-1 0,1 0 0,0 1 0,-1-1 0,1 1 0,-1-1 0,1 0 0,0 0 0,-1 1 0,1-1 0,-1 0 0,1 0 0,-1 0 0,1 1 0,-1-1 0,1 0 0,-1 0 0,1 0 0,-1 0 0,1 0 0,-1 0 0,1 0 0,-1 0 0,1 0 0,-1 0 0,1 0 0,-1-1 0,1 1 0,-1 0 0,0 0 0,-6-18 0,5-33 0,3 44 0,-2-16 0,2 0 0,1 1 0,1-1 0,1 0 0,9-29 0,-11 46 0,1-1 0,-1 1 0,1 0 0,1 0 0,-1 0 0,1 0 0,0 0 0,0 1 0,1-1 0,0 1 0,0 1 0,0-1 0,0 1 0,1-1 0,0 1 0,0 1 0,0-1 0,0 1 0,0 0 0,1 1 0,12-4 0,-7 3 0,1 0 0,0 1 0,0 0 0,0 1 0,1 0 0,-1 1 0,0 1 0,0 0 0,0 1 0,0 0 0,0 1 0,13 5 0,-21-5 0,0 0 0,-1 1 0,1-1 0,-1 1 0,0 0 0,0 0 0,0 1 0,-1-1 0,1 1 0,-1 0 0,0 0 0,2 6 0,3 5 0,-1 0 0,8 29 0,-11-29 0,-1 0 0,-1 1 0,0 0 0,-1-1 0,-3 34 0,-2-17 0,-15 65 0,11-75-1365,0-6-5461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46B0F1-50CC-4EC6-9F93-436BC86696ED}" type="datetimeFigureOut">
              <a:rPr lang="en-IN" smtClean="0"/>
              <a:t>28-02-2025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B8E624-08C0-4DC2-A095-B5D60962D2FE}" type="slidenum">
              <a:rPr lang="en-IN" smtClean="0"/>
              <a:t>‹#›</a:t>
            </a:fld>
            <a:endParaRPr lang="en-IN"/>
          </a:p>
        </p:txBody>
      </p:sp>
    </p:spTree>
    <p:extLst>
      <p:ext uri="{BB962C8B-B14F-4D97-AF65-F5344CB8AC3E}">
        <p14:creationId xmlns:p14="http://schemas.microsoft.com/office/powerpoint/2010/main" val="296394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B8E624-08C0-4DC2-A095-B5D60962D2FE}" type="slidenum">
              <a:rPr lang="en-IN" smtClean="0"/>
              <a:t>1</a:t>
            </a:fld>
            <a:endParaRPr lang="en-IN"/>
          </a:p>
        </p:txBody>
      </p:sp>
    </p:spTree>
    <p:extLst>
      <p:ext uri="{BB962C8B-B14F-4D97-AF65-F5344CB8AC3E}">
        <p14:creationId xmlns:p14="http://schemas.microsoft.com/office/powerpoint/2010/main" val="327476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3588" cy="3429000"/>
          </a:xfrm>
          <a:ln/>
        </p:spPr>
      </p:sp>
      <p:sp>
        <p:nvSpPr>
          <p:cNvPr id="6861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6F9FFE3-2107-4F49-9AEF-1FF5B8F89640}" type="slidenum">
              <a:rPr lang="en-US" altLang="en-US" smtClean="0">
                <a:latin typeface="Times New Roman" pitchFamily="18" charset="0"/>
              </a:rPr>
              <a:pPr/>
              <a:t>334</a:t>
            </a:fld>
            <a:endParaRPr lang="en-US" altLang="en-US">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178E14F2-7837-4ED0-81F8-2FDA3957DEE1}" type="slidenum">
              <a:rPr lang="en-US" altLang="en-US" smtClean="0">
                <a:latin typeface="Times New Roman" pitchFamily="18" charset="0"/>
              </a:rPr>
              <a:pPr/>
              <a:t>335</a:t>
            </a:fld>
            <a:endParaRPr lang="en-US" altLang="en-US">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15B83D3-22EB-4544-8655-49AB7D7B49CE}" type="slidenum">
              <a:rPr lang="en-US" altLang="en-US" smtClean="0">
                <a:latin typeface="Times New Roman" pitchFamily="18" charset="0"/>
              </a:rPr>
              <a:pPr/>
              <a:t>336</a:t>
            </a:fld>
            <a:endParaRPr lang="en-US" altLang="en-US">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15B83D3-22EB-4544-8655-49AB7D7B49CE}" type="slidenum">
              <a:rPr lang="en-US" altLang="en-US" smtClean="0">
                <a:latin typeface="Times New Roman" pitchFamily="18" charset="0"/>
              </a:rPr>
              <a:pPr/>
              <a:t>337</a:t>
            </a:fld>
            <a:endParaRPr lang="en-US" altLang="en-US">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9975935-6425-4F97-9AAD-FD7328DC506B}" type="slidenum">
              <a:rPr lang="en-US" altLang="en-US" smtClean="0">
                <a:latin typeface="Times New Roman" pitchFamily="18" charset="0"/>
              </a:rPr>
              <a:pPr/>
              <a:t>338</a:t>
            </a:fld>
            <a:endParaRPr lang="en-US" altLang="en-US">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9975935-6425-4F97-9AAD-FD7328DC506B}" type="slidenum">
              <a:rPr lang="en-US" altLang="en-US" smtClean="0">
                <a:latin typeface="Times New Roman" pitchFamily="18" charset="0"/>
              </a:rPr>
              <a:pPr/>
              <a:t>339</a:t>
            </a:fld>
            <a:endParaRPr lang="en-US" altLang="en-US">
              <a:latin typeface="Times New Roman"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2942C8C-6545-4327-88F3-647A000659B6}" type="slidenum">
              <a:rPr lang="en-US" altLang="en-US" smtClean="0">
                <a:latin typeface="Times New Roman" pitchFamily="18" charset="0"/>
              </a:rPr>
              <a:pPr/>
              <a:t>340</a:t>
            </a:fld>
            <a:endParaRPr lang="en-US" altLang="en-US">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2942C8C-6545-4327-88F3-647A000659B6}" type="slidenum">
              <a:rPr lang="en-US" altLang="en-US" smtClean="0">
                <a:latin typeface="Times New Roman" pitchFamily="18" charset="0"/>
              </a:rPr>
              <a:pPr/>
              <a:t>341</a:t>
            </a:fld>
            <a:endParaRPr lang="en-US" altLang="en-US">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E147C4B1-1DEA-4081-92E8-4803BEFAEA1B}" type="slidenum">
              <a:rPr lang="en-US" altLang="en-US" smtClean="0">
                <a:latin typeface="Times New Roman" pitchFamily="18" charset="0"/>
              </a:rPr>
              <a:pPr/>
              <a:t>342</a:t>
            </a:fld>
            <a:endParaRPr lang="en-US" altLang="en-US">
              <a:latin typeface="Times New Roman"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43000" y="685800"/>
            <a:ext cx="4573588" cy="3429000"/>
          </a:xfrm>
          <a:ln/>
        </p:spPr>
      </p:sp>
      <p:sp>
        <p:nvSpPr>
          <p:cNvPr id="90115"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353</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354</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8B0B52CC-8A17-4C53-9EED-636CF20B8553}" type="slidenum">
              <a:rPr lang="en-US" altLang="en-US" smtClean="0">
                <a:latin typeface="Times New Roman" pitchFamily="18" charset="0"/>
              </a:rPr>
              <a:pPr/>
              <a:t>355</a:t>
            </a:fld>
            <a:endParaRPr lang="en-US" altLang="en-US">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CC6E210-908E-4D88-8442-2EFE724C871D}" type="slidenum">
              <a:rPr lang="en-US" altLang="en-US" smtClean="0">
                <a:latin typeface="Times New Roman" pitchFamily="18" charset="0"/>
              </a:rPr>
              <a:pPr/>
              <a:t>356</a:t>
            </a:fld>
            <a:endParaRPr lang="en-US" altLang="en-US">
              <a:latin typeface="Times New Roman"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3836847-FD6C-444D-A40D-6F98307F300C}" type="slidenum">
              <a:rPr lang="en-US" altLang="en-US" smtClean="0">
                <a:latin typeface="Times New Roman" pitchFamily="18" charset="0"/>
              </a:rPr>
              <a:pPr/>
              <a:t>357</a:t>
            </a:fld>
            <a:endParaRPr lang="en-US" altLang="en-US">
              <a:latin typeface="Times New Roman"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380</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B8E624-08C0-4DC2-A095-B5D60962D2FE}" type="slidenum">
              <a:rPr lang="en-IN" smtClean="0"/>
              <a:t>21</a:t>
            </a:fld>
            <a:endParaRPr lang="en-IN"/>
          </a:p>
        </p:txBody>
      </p:sp>
    </p:spTree>
    <p:extLst>
      <p:ext uri="{BB962C8B-B14F-4D97-AF65-F5344CB8AC3E}">
        <p14:creationId xmlns:p14="http://schemas.microsoft.com/office/powerpoint/2010/main" val="3488651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3588" cy="3429000"/>
          </a:xfrm>
          <a:ln/>
        </p:spPr>
      </p:sp>
      <p:sp>
        <p:nvSpPr>
          <p:cNvPr id="8909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dirty="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3588" cy="3429000"/>
          </a:xfrm>
          <a:ln/>
        </p:spPr>
      </p:sp>
      <p:sp>
        <p:nvSpPr>
          <p:cNvPr id="10342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43000" y="685800"/>
            <a:ext cx="4573588" cy="3429000"/>
          </a:xfrm>
          <a:ln/>
        </p:spPr>
      </p:sp>
      <p:sp>
        <p:nvSpPr>
          <p:cNvPr id="10342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43000" y="685800"/>
            <a:ext cx="4573588" cy="3429000"/>
          </a:xfrm>
          <a:ln/>
        </p:spPr>
      </p:sp>
      <p:sp>
        <p:nvSpPr>
          <p:cNvPr id="10445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43000" y="685800"/>
            <a:ext cx="4573588" cy="3429000"/>
          </a:xfrm>
          <a:ln/>
        </p:spPr>
      </p:sp>
      <p:sp>
        <p:nvSpPr>
          <p:cNvPr id="8806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43000" y="685800"/>
            <a:ext cx="4573588" cy="3429000"/>
          </a:xfrm>
          <a:ln/>
        </p:spPr>
      </p:sp>
      <p:sp>
        <p:nvSpPr>
          <p:cNvPr id="95235"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3588" cy="3429000"/>
          </a:xfrm>
          <a:ln/>
        </p:spPr>
      </p:sp>
      <p:sp>
        <p:nvSpPr>
          <p:cNvPr id="96259"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43000" y="685800"/>
            <a:ext cx="4573588" cy="3429000"/>
          </a:xfrm>
          <a:ln/>
        </p:spPr>
      </p:sp>
      <p:sp>
        <p:nvSpPr>
          <p:cNvPr id="96259"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43000" y="685800"/>
            <a:ext cx="4573588" cy="3429000"/>
          </a:xfrm>
          <a:ln/>
        </p:spPr>
      </p:sp>
      <p:sp>
        <p:nvSpPr>
          <p:cNvPr id="9728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43000" y="685800"/>
            <a:ext cx="4573588" cy="3429000"/>
          </a:xfrm>
          <a:ln/>
        </p:spPr>
      </p:sp>
      <p:sp>
        <p:nvSpPr>
          <p:cNvPr id="9728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43000" y="685800"/>
            <a:ext cx="4573588" cy="3429000"/>
          </a:xfrm>
          <a:ln/>
        </p:spPr>
      </p:sp>
      <p:sp>
        <p:nvSpPr>
          <p:cNvPr id="9830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43000" y="685800"/>
            <a:ext cx="4573588" cy="3429000"/>
          </a:xfrm>
          <a:ln/>
        </p:spPr>
      </p:sp>
      <p:sp>
        <p:nvSpPr>
          <p:cNvPr id="9830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43000" y="685800"/>
            <a:ext cx="4573588" cy="3429000"/>
          </a:xfrm>
          <a:ln/>
        </p:spPr>
      </p:sp>
      <p:sp>
        <p:nvSpPr>
          <p:cNvPr id="9933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43000" y="685800"/>
            <a:ext cx="4573588" cy="3429000"/>
          </a:xfrm>
          <a:ln/>
        </p:spPr>
      </p:sp>
      <p:sp>
        <p:nvSpPr>
          <p:cNvPr id="6656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43000" y="685800"/>
            <a:ext cx="4573588" cy="3429000"/>
          </a:xfrm>
          <a:ln/>
        </p:spPr>
      </p:sp>
      <p:sp>
        <p:nvSpPr>
          <p:cNvPr id="102403"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13186705-C24C-4AE7-A85C-3110A12DB0C8}" type="slidenum">
              <a:rPr lang="en-US" altLang="en-US" smtClean="0">
                <a:latin typeface="Times New Roman" pitchFamily="18" charset="0"/>
              </a:rPr>
              <a:pPr/>
              <a:t>167</a:t>
            </a:fld>
            <a:endParaRPr lang="en-US" altLang="en-US">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168</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169</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D8E696E1-7AFF-4B35-A058-F2E90AA24AE0}" type="slidenum">
              <a:rPr lang="en-US" altLang="en-US" smtClean="0">
                <a:latin typeface="Times New Roman" pitchFamily="18" charset="0"/>
              </a:rPr>
              <a:pPr/>
              <a:t>170</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171</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172</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173</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43000" y="685800"/>
            <a:ext cx="4573588" cy="3429000"/>
          </a:xfrm>
          <a:ln/>
        </p:spPr>
      </p:sp>
      <p:sp>
        <p:nvSpPr>
          <p:cNvPr id="68611"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70683A3F-DB37-4EF4-A413-D53DF6615D08}" type="slidenum">
              <a:rPr lang="en-US" altLang="en-US" smtClean="0">
                <a:latin typeface="Times New Roman" pitchFamily="18" charset="0"/>
              </a:rPr>
              <a:pPr/>
              <a:t>174</a:t>
            </a:fld>
            <a:endParaRPr lang="en-US" altLang="en-US">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7657C25-088D-4C3D-93D9-960F7D716706}" type="slidenum">
              <a:rPr lang="en-US" altLang="en-US" smtClean="0">
                <a:latin typeface="Times New Roman" pitchFamily="18" charset="0"/>
              </a:rPr>
              <a:pPr/>
              <a:t>176</a:t>
            </a:fld>
            <a:endParaRPr lang="en-US" altLang="en-US">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7657C25-088D-4C3D-93D9-960F7D716706}" type="slidenum">
              <a:rPr lang="en-US" altLang="en-US" smtClean="0">
                <a:latin typeface="Times New Roman" pitchFamily="18" charset="0"/>
              </a:rPr>
              <a:pPr/>
              <a:t>177</a:t>
            </a:fld>
            <a:endParaRPr lang="en-US" altLang="en-US">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182</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5087AE8-FAC4-42D4-8107-E347F9374317}" type="slidenum">
              <a:rPr lang="en-US" altLang="en-US" smtClean="0">
                <a:latin typeface="Times New Roman" pitchFamily="18" charset="0"/>
              </a:rPr>
              <a:pPr/>
              <a:t>183</a:t>
            </a:fld>
            <a:endParaRPr lang="en-US" altLang="en-US">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184</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E001046-715B-4196-91B2-FDBD0D5F1A18}" type="slidenum">
              <a:rPr lang="en-US" altLang="en-US" smtClean="0">
                <a:latin typeface="Times New Roman" pitchFamily="18" charset="0"/>
              </a:rPr>
              <a:pPr/>
              <a:t>185</a:t>
            </a:fld>
            <a:endParaRPr lang="en-US" altLang="en-US">
              <a:latin typeface="Times New Roman"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5087AE8-FAC4-42D4-8107-E347F9374317}" type="slidenum">
              <a:rPr lang="en-US" altLang="en-US" smtClean="0">
                <a:latin typeface="Times New Roman" pitchFamily="18" charset="0"/>
              </a:rPr>
              <a:pPr/>
              <a:t>186</a:t>
            </a:fld>
            <a:endParaRPr lang="en-US" altLang="en-US">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197</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198</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199</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99DB0C2A-3915-4C5C-A2B5-6F1B1CC456CC}" type="slidenum">
              <a:rPr lang="en-US" altLang="en-US" smtClean="0">
                <a:latin typeface="Times New Roman" pitchFamily="18" charset="0"/>
              </a:rPr>
              <a:pPr/>
              <a:t>200</a:t>
            </a:fld>
            <a:endParaRPr lang="en-US" altLang="en-US">
              <a:latin typeface="Times New Roman"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201</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7F7D3B8-87CE-4551-8648-DCCE54F2B598}" type="slidenum">
              <a:rPr lang="en-US" altLang="en-US" smtClean="0">
                <a:latin typeface="Times New Roman" pitchFamily="18" charset="0"/>
              </a:rPr>
              <a:pPr/>
              <a:t>202</a:t>
            </a:fld>
            <a:endParaRPr lang="en-US" altLang="en-US">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7F7D3B8-87CE-4551-8648-DCCE54F2B598}" type="slidenum">
              <a:rPr lang="en-US" altLang="en-US" smtClean="0">
                <a:latin typeface="Times New Roman" pitchFamily="18" charset="0"/>
              </a:rPr>
              <a:pPr/>
              <a:t>203</a:t>
            </a:fld>
            <a:endParaRPr lang="en-US" altLang="en-US">
              <a:latin typeface="Times New Roman"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204</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205</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206</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207</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208</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A7B27EDF-1CC6-41BB-826F-5C6A6EBD8DF9}" type="slidenum">
              <a:rPr lang="en-US" altLang="en-US" smtClean="0">
                <a:latin typeface="Times New Roman" pitchFamily="18" charset="0"/>
              </a:rPr>
              <a:pPr/>
              <a:t>209</a:t>
            </a:fld>
            <a:endParaRPr lang="en-US" altLang="en-US">
              <a:latin typeface="Times New Roman"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290</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305</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306</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307</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21082733-BB0E-4502-B600-60E0159D2C5B}" type="slidenum">
              <a:rPr lang="en-US" altLang="en-US" smtClean="0">
                <a:latin typeface="Times New Roman" pitchFamily="18" charset="0"/>
              </a:rPr>
              <a:pPr/>
              <a:t>308</a:t>
            </a:fld>
            <a:endParaRPr lang="en-US" altLang="en-US">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320</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321</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322</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323</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43000" y="685800"/>
            <a:ext cx="4573588" cy="3429000"/>
          </a:xfrm>
          <a:ln/>
        </p:spPr>
      </p:sp>
      <p:sp>
        <p:nvSpPr>
          <p:cNvPr id="67587" name="Rectangle 3"/>
          <p:cNvSpPr>
            <a:spLocks noGrp="1" noChangeArrowheads="1"/>
          </p:cNvSpPr>
          <p:nvPr>
            <p:ph type="body" idx="1"/>
          </p:nvPr>
        </p:nvSpPr>
        <p:spPr>
          <a:xfrm>
            <a:off x="686591" y="4344025"/>
            <a:ext cx="54864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nchor="t"/>
          <a:lstStyle/>
          <a:p>
            <a:endParaRPr lang="en-US" altLang="en-US">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324</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325</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B8C159B2-1F1A-4733-B6A2-ACD6AD82FC4B}" type="slidenum">
              <a:rPr lang="en-US" altLang="en-US" smtClean="0">
                <a:latin typeface="Times New Roman" pitchFamily="18" charset="0"/>
              </a:rPr>
              <a:pPr/>
              <a:t>326</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BB62A44-3EED-4A87-9F46-23F8012D7F2C}" type="slidenum">
              <a:rPr lang="en-US" altLang="en-US" smtClean="0">
                <a:latin typeface="Times New Roman" pitchFamily="18" charset="0"/>
              </a:rPr>
              <a:pPr/>
              <a:t>327</a:t>
            </a:fld>
            <a:endParaRPr lang="en-US" altLang="en-US">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0BB62A44-3EED-4A87-9F46-23F8012D7F2C}" type="slidenum">
              <a:rPr lang="en-US" altLang="en-US" smtClean="0">
                <a:latin typeface="Times New Roman" pitchFamily="18" charset="0"/>
              </a:rPr>
              <a:pPr/>
              <a:t>328</a:t>
            </a:fld>
            <a:endParaRPr lang="en-US" altLang="en-US">
              <a:latin typeface="Times New Roman"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2D812CE-8174-4CCB-AC49-B3DE60D3821E}" type="slidenum">
              <a:rPr lang="en-US" altLang="en-US" smtClean="0">
                <a:latin typeface="Times New Roman" pitchFamily="18" charset="0"/>
              </a:rPr>
              <a:pPr/>
              <a:t>329</a:t>
            </a:fld>
            <a:endParaRPr lang="en-US" altLang="en-US">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C2D812CE-8174-4CCB-AC49-B3DE60D3821E}" type="slidenum">
              <a:rPr lang="en-US" altLang="en-US" smtClean="0">
                <a:latin typeface="Times New Roman" pitchFamily="18" charset="0"/>
              </a:rPr>
              <a:pPr/>
              <a:t>330</a:t>
            </a:fld>
            <a:endParaRPr lang="en-US" altLang="en-US">
              <a:latin typeface="Times New Roman"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0EFB4B6-156D-4034-819C-6809AE5F0B3B}" type="slidenum">
              <a:rPr lang="en-US" altLang="en-US" smtClean="0">
                <a:latin typeface="Times New Roman" pitchFamily="18" charset="0"/>
              </a:rPr>
              <a:pPr/>
              <a:t>331</a:t>
            </a:fld>
            <a:endParaRPr lang="en-US" altLang="en-US">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6F9FFE3-2107-4F49-9AEF-1FF5B8F89640}" type="slidenum">
              <a:rPr lang="en-US" altLang="en-US" smtClean="0">
                <a:latin typeface="Times New Roman" pitchFamily="18" charset="0"/>
              </a:rPr>
              <a:pPr/>
              <a:t>332</a:t>
            </a:fld>
            <a:endParaRPr lang="en-US" altLang="en-US">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pitchFamily="34" charset="0"/>
                <a:ea typeface="MS PGothic" pitchFamily="34" charset="-128"/>
              </a:defRPr>
            </a:lvl1pPr>
            <a:lvl2pPr marL="734852" indent="-282635" defTabSz="913854">
              <a:defRPr>
                <a:solidFill>
                  <a:schemeClr val="tx1"/>
                </a:solidFill>
                <a:latin typeface="Verdana" pitchFamily="34" charset="0"/>
                <a:ea typeface="MS PGothic" pitchFamily="34" charset="-128"/>
              </a:defRPr>
            </a:lvl2pPr>
            <a:lvl3pPr marL="1130541" indent="-226108" defTabSz="913854">
              <a:defRPr>
                <a:solidFill>
                  <a:schemeClr val="tx1"/>
                </a:solidFill>
                <a:latin typeface="Verdana" pitchFamily="34" charset="0"/>
                <a:ea typeface="MS PGothic" pitchFamily="34" charset="-128"/>
              </a:defRPr>
            </a:lvl3pPr>
            <a:lvl4pPr marL="1582758" indent="-226108" defTabSz="913854">
              <a:defRPr>
                <a:solidFill>
                  <a:schemeClr val="tx1"/>
                </a:solidFill>
                <a:latin typeface="Verdana" pitchFamily="34" charset="0"/>
                <a:ea typeface="MS PGothic" pitchFamily="34" charset="-128"/>
              </a:defRPr>
            </a:lvl4pPr>
            <a:lvl5pPr marL="2034974" indent="-226108" defTabSz="913854">
              <a:defRPr>
                <a:solidFill>
                  <a:schemeClr val="tx1"/>
                </a:solidFill>
                <a:latin typeface="Verdana" pitchFamily="34" charset="0"/>
                <a:ea typeface="MS PGothic" pitchFamily="34" charset="-128"/>
              </a:defRPr>
            </a:lvl5pPr>
            <a:lvl6pPr marL="2487191" indent="-226108" defTabSz="913854" eaLnBrk="0" fontAlgn="base" hangingPunct="0">
              <a:spcBef>
                <a:spcPct val="0"/>
              </a:spcBef>
              <a:spcAft>
                <a:spcPct val="0"/>
              </a:spcAft>
              <a:defRPr>
                <a:solidFill>
                  <a:schemeClr val="tx1"/>
                </a:solidFill>
                <a:latin typeface="Verdana" pitchFamily="34" charset="0"/>
                <a:ea typeface="MS PGothic" pitchFamily="34" charset="-128"/>
              </a:defRPr>
            </a:lvl6pPr>
            <a:lvl7pPr marL="2939407" indent="-226108" defTabSz="913854" eaLnBrk="0" fontAlgn="base" hangingPunct="0">
              <a:spcBef>
                <a:spcPct val="0"/>
              </a:spcBef>
              <a:spcAft>
                <a:spcPct val="0"/>
              </a:spcAft>
              <a:defRPr>
                <a:solidFill>
                  <a:schemeClr val="tx1"/>
                </a:solidFill>
                <a:latin typeface="Verdana" pitchFamily="34" charset="0"/>
                <a:ea typeface="MS PGothic" pitchFamily="34" charset="-128"/>
              </a:defRPr>
            </a:lvl7pPr>
            <a:lvl8pPr marL="3391624" indent="-226108" defTabSz="913854" eaLnBrk="0" fontAlgn="base" hangingPunct="0">
              <a:spcBef>
                <a:spcPct val="0"/>
              </a:spcBef>
              <a:spcAft>
                <a:spcPct val="0"/>
              </a:spcAft>
              <a:defRPr>
                <a:solidFill>
                  <a:schemeClr val="tx1"/>
                </a:solidFill>
                <a:latin typeface="Verdana" pitchFamily="34" charset="0"/>
                <a:ea typeface="MS PGothic" pitchFamily="34" charset="-128"/>
              </a:defRPr>
            </a:lvl8pPr>
            <a:lvl9pPr marL="3843840" indent="-226108" defTabSz="913854" eaLnBrk="0" fontAlgn="base" hangingPunct="0">
              <a:spcBef>
                <a:spcPct val="0"/>
              </a:spcBef>
              <a:spcAft>
                <a:spcPct val="0"/>
              </a:spcAft>
              <a:defRPr>
                <a:solidFill>
                  <a:schemeClr val="tx1"/>
                </a:solidFill>
                <a:latin typeface="Verdana" pitchFamily="34" charset="0"/>
                <a:ea typeface="MS PGothic" pitchFamily="34" charset="-128"/>
              </a:defRPr>
            </a:lvl9pPr>
          </a:lstStyle>
          <a:p>
            <a:fld id="{3FE83574-B899-4BCE-9BEA-5AAA0CE9882B}" type="slidenum">
              <a:rPr lang="en-US" altLang="en-US" smtClean="0">
                <a:latin typeface="Times New Roman" pitchFamily="18" charset="0"/>
              </a:rPr>
              <a:pPr/>
              <a:t>333</a:t>
            </a:fld>
            <a:endParaRPr lang="en-US" altLang="en-US">
              <a:latin typeface="Times New Roman"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EF4739F-FD8A-4AD2-BB62-68C42F7987B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171189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2BE3CCC-3688-45C6-AD87-E500238E1B4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29015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DFB267-5DF9-4406-BF08-9DD8325EE35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425783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4192602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855785-12ED-4F12-92A5-C56FFBBE97E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10032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015728-3F3B-4A55-A7FF-871393D594D9}" type="datetime1">
              <a:rPr lang="en-IN" smtClean="0"/>
              <a:t>28-02-2025</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320406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576EC5A-C040-4753-9A49-F474C0C77BF0}" type="datetime1">
              <a:rPr lang="en-IN" smtClean="0"/>
              <a:t>28-02-2025</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32588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281B7C2-6304-44AA-945C-00198CD3C06E}"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83866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FD02E-3A84-4BBC-8F60-5A536C99C13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515431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1B4A0C-744C-4D53-928F-38A940DA0A2B}" type="datetime1">
              <a:rPr lang="en-IN" smtClean="0"/>
              <a:t>28-02-2025</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394154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D41B9F-1A24-4393-A884-4D20DBD1C167}" type="datetime1">
              <a:rPr lang="en-IN" smtClean="0"/>
              <a:t>28-02-2025</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a:t>
            </a:fld>
            <a:endParaRPr lang="en-IN"/>
          </a:p>
        </p:txBody>
      </p:sp>
    </p:spTree>
    <p:extLst>
      <p:ext uri="{BB962C8B-B14F-4D97-AF65-F5344CB8AC3E}">
        <p14:creationId xmlns:p14="http://schemas.microsoft.com/office/powerpoint/2010/main" val="255858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E5E75-69E8-4DAA-AB0A-9D05F461BE6B}" type="datetime1">
              <a:rPr lang="en-IN" smtClean="0"/>
              <a:t>28-02-2025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Prof. Shweta Dhawan Chachra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69369-968C-4B3A-94C3-E2A4E5B88044}" type="slidenum">
              <a:rPr lang="en-IN" smtClean="0"/>
              <a:t>‹#›</a:t>
            </a:fld>
            <a:endParaRPr lang="en-IN"/>
          </a:p>
        </p:txBody>
      </p:sp>
    </p:spTree>
    <p:extLst>
      <p:ext uri="{BB962C8B-B14F-4D97-AF65-F5344CB8AC3E}">
        <p14:creationId xmlns:p14="http://schemas.microsoft.com/office/powerpoint/2010/main" val="1879173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ustomXml" Target="../ink/ink9.xml"/><Relationship Id="rId14" Type="http://schemas.openxmlformats.org/officeDocument/2006/relationships/image" Target="../media/image4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gif"/><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customXml" Target="../ink/ink13.xml"/><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customXml" Target="../ink/ink15.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a:t>Introduction to System software </a:t>
            </a:r>
            <a:endParaRPr lang="en-IN" dirty="0"/>
          </a:p>
        </p:txBody>
      </p:sp>
      <p:sp>
        <p:nvSpPr>
          <p:cNvPr id="3" name="Subtitle 2"/>
          <p:cNvSpPr>
            <a:spLocks noGrp="1"/>
          </p:cNvSpPr>
          <p:nvPr>
            <p:ph type="subTitle" idx="1"/>
          </p:nvPr>
        </p:nvSpPr>
        <p:spPr/>
        <p:txBody>
          <a:bodyPr/>
          <a:lstStyle/>
          <a:p>
            <a:r>
              <a:rPr lang="en-IN" dirty="0"/>
              <a:t>Module 1</a:t>
            </a:r>
          </a:p>
        </p:txBody>
      </p:sp>
      <p:sp>
        <p:nvSpPr>
          <p:cNvPr id="4" name="Date Placeholder 3"/>
          <p:cNvSpPr>
            <a:spLocks noGrp="1"/>
          </p:cNvSpPr>
          <p:nvPr>
            <p:ph type="dt" sz="half" idx="10"/>
          </p:nvPr>
        </p:nvSpPr>
        <p:spPr/>
        <p:txBody>
          <a:bodyPr/>
          <a:lstStyle/>
          <a:p>
            <a:fld id="{95C85030-D063-4754-B80C-94F5A8287A9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a:t>
            </a:fld>
            <a:endParaRPr lang="en-IN"/>
          </a:p>
        </p:txBody>
      </p:sp>
    </p:spTree>
    <p:extLst>
      <p:ext uri="{BB962C8B-B14F-4D97-AF65-F5344CB8AC3E}">
        <p14:creationId xmlns:p14="http://schemas.microsoft.com/office/powerpoint/2010/main" val="149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p:txBody>
          <a:bodyPr>
            <a:normAutofit/>
          </a:bodyPr>
          <a:lstStyle/>
          <a:p>
            <a:r>
              <a:rPr lang="en-IN" sz="2400" dirty="0"/>
              <a:t>This type of </a:t>
            </a:r>
            <a:r>
              <a:rPr lang="en-IN" sz="2400" dirty="0" err="1">
                <a:highlight>
                  <a:srgbClr val="FFFF00"/>
                </a:highlight>
              </a:rPr>
              <a:t>preprocessor</a:t>
            </a:r>
            <a:r>
              <a:rPr lang="en-IN" sz="2400" dirty="0">
                <a:highlight>
                  <a:srgbClr val="FFFF00"/>
                </a:highlight>
              </a:rPr>
              <a:t> directive tells the compiler to include a file in the source code program. </a:t>
            </a:r>
          </a:p>
          <a:p>
            <a:endParaRPr lang="en-IN" sz="2400" dirty="0"/>
          </a:p>
          <a:p>
            <a:r>
              <a:rPr lang="en-IN" sz="2400" dirty="0"/>
              <a:t>There are two types of files which can be included by the user in the program: </a:t>
            </a:r>
          </a:p>
          <a:p>
            <a:pPr lvl="1"/>
            <a:r>
              <a:rPr lang="en-IN" sz="2400" b="1" dirty="0">
                <a:highlight>
                  <a:srgbClr val="FFFF00"/>
                </a:highlight>
              </a:rPr>
              <a:t>Header File or Standard files</a:t>
            </a:r>
          </a:p>
          <a:p>
            <a:pPr lvl="1"/>
            <a:r>
              <a:rPr lang="en-IN" sz="2400" b="1" dirty="0">
                <a:highlight>
                  <a:srgbClr val="FFFF00"/>
                </a:highlight>
              </a:rPr>
              <a:t>User defined files</a:t>
            </a:r>
            <a:endParaRPr lang="en-IN" sz="2400" dirty="0">
              <a:highlight>
                <a:srgbClr val="FFFF00"/>
              </a:highlight>
            </a:endParaRPr>
          </a:p>
        </p:txBody>
      </p:sp>
      <p:sp>
        <p:nvSpPr>
          <p:cNvPr id="4" name="Date Placeholder 3"/>
          <p:cNvSpPr>
            <a:spLocks noGrp="1"/>
          </p:cNvSpPr>
          <p:nvPr>
            <p:ph type="dt" sz="half" idx="10"/>
          </p:nvPr>
        </p:nvSpPr>
        <p:spPr/>
        <p:txBody>
          <a:bodyPr/>
          <a:lstStyle/>
          <a:p>
            <a:fld id="{5C353092-A127-48AE-A851-396993C52A64}"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10</a:t>
            </a:fld>
            <a:endParaRPr lang="en-IN"/>
          </a:p>
        </p:txBody>
      </p:sp>
    </p:spTree>
    <p:extLst>
      <p:ext uri="{BB962C8B-B14F-4D97-AF65-F5344CB8AC3E}">
        <p14:creationId xmlns:p14="http://schemas.microsoft.com/office/powerpoint/2010/main" val="32567690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IN" dirty="0"/>
              <a:t>Asymmetric multiprocessing </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endParaRPr lang="en-IN" sz="2400" dirty="0"/>
          </a:p>
        </p:txBody>
      </p:sp>
      <p:pic>
        <p:nvPicPr>
          <p:cNvPr id="2050" name="Picture 2" descr="http://flylib.com/books/4/491/1/html/2/images/0735619174/graphics/02fig02.gif"/>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328782" y="2564904"/>
            <a:ext cx="5760640" cy="2846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063" y="958075"/>
            <a:ext cx="8208912" cy="1200329"/>
          </a:xfrm>
          <a:prstGeom prst="rect">
            <a:avLst/>
          </a:prstGeom>
        </p:spPr>
        <p:txBody>
          <a:bodyPr wrap="square">
            <a:spAutoFit/>
          </a:bodyPr>
          <a:lstStyle/>
          <a:p>
            <a:pPr marL="285750" indent="-285750">
              <a:buFont typeface="Arial" panose="020B0604020202020204" pitchFamily="34" charset="0"/>
              <a:buChar char="•"/>
            </a:pPr>
            <a:r>
              <a:rPr lang="en-IN" sz="2400" dirty="0"/>
              <a:t>In the ASMP model, </a:t>
            </a:r>
          </a:p>
          <a:p>
            <a:pPr marL="742950" lvl="1" indent="-285750">
              <a:buFont typeface="Arial" panose="020B0604020202020204" pitchFamily="34" charset="0"/>
              <a:buChar char="•"/>
            </a:pPr>
            <a:r>
              <a:rPr lang="en-IN" sz="2400" dirty="0"/>
              <a:t>If the </a:t>
            </a:r>
            <a:r>
              <a:rPr lang="en-IN" sz="2400" dirty="0">
                <a:highlight>
                  <a:srgbClr val="FFFF00"/>
                </a:highlight>
              </a:rPr>
              <a:t>processor that fails is an operating system processor</a:t>
            </a:r>
            <a:r>
              <a:rPr lang="en-IN" sz="2400" dirty="0"/>
              <a:t>, </a:t>
            </a:r>
          </a:p>
          <a:p>
            <a:pPr marL="742950" lvl="1" indent="-285750">
              <a:buFont typeface="Arial" panose="020B0604020202020204" pitchFamily="34" charset="0"/>
              <a:buChar char="•"/>
            </a:pPr>
            <a:r>
              <a:rPr lang="en-IN" sz="2400" dirty="0"/>
              <a:t>The whole computer can go down.</a:t>
            </a:r>
          </a:p>
        </p:txBody>
      </p:sp>
      <p:sp>
        <p:nvSpPr>
          <p:cNvPr id="3" name="Date Placeholder 2"/>
          <p:cNvSpPr>
            <a:spLocks noGrp="1"/>
          </p:cNvSpPr>
          <p:nvPr>
            <p:ph type="dt" sz="half" idx="10"/>
          </p:nvPr>
        </p:nvSpPr>
        <p:spPr/>
        <p:txBody>
          <a:bodyPr/>
          <a:lstStyle/>
          <a:p>
            <a:fld id="{C9487579-005A-4ECD-AB7C-EEA3BD6CEEC1}"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100</a:t>
            </a:fld>
            <a:endParaRPr lang="en-IN"/>
          </a:p>
        </p:txBody>
      </p:sp>
    </p:spTree>
    <p:extLst>
      <p:ext uri="{BB962C8B-B14F-4D97-AF65-F5344CB8AC3E}">
        <p14:creationId xmlns:p14="http://schemas.microsoft.com/office/powerpoint/2010/main" val="6232855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714E3-1D8D-4E02-B9EB-2BAA130DE77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101</a:t>
            </a:fld>
            <a:endParaRPr lang="en-IN"/>
          </a:p>
        </p:txBody>
      </p:sp>
      <p:sp>
        <p:nvSpPr>
          <p:cNvPr id="5" name="Rectangle 4"/>
          <p:cNvSpPr/>
          <p:nvPr/>
        </p:nvSpPr>
        <p:spPr>
          <a:xfrm>
            <a:off x="683568" y="1305342"/>
            <a:ext cx="7704856" cy="3139321"/>
          </a:xfrm>
          <a:prstGeom prst="rect">
            <a:avLst/>
          </a:prstGeom>
        </p:spPr>
        <p:txBody>
          <a:bodyPr wrap="square">
            <a:spAutoFit/>
          </a:bodyPr>
          <a:lstStyle/>
          <a:p>
            <a:pPr marL="285750" indent="-285750">
              <a:buFont typeface="Arial" panose="020B0604020202020204" pitchFamily="34" charset="0"/>
              <a:buChar char="•"/>
            </a:pPr>
            <a:r>
              <a:rPr lang="en-IN" sz="2200" dirty="0"/>
              <a:t>Symmetric multiprocessing (SMP) technology is used to get </a:t>
            </a:r>
            <a:r>
              <a:rPr lang="en-IN" sz="2200" dirty="0">
                <a:highlight>
                  <a:srgbClr val="FFFF00"/>
                </a:highlight>
              </a:rPr>
              <a:t>higher levels of performance. </a:t>
            </a:r>
          </a:p>
          <a:p>
            <a:pPr marL="285750" indent="-28575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In symmetric multiprocessing, </a:t>
            </a:r>
            <a:r>
              <a:rPr lang="en-IN" sz="2200" b="1" u="sng" dirty="0">
                <a:highlight>
                  <a:srgbClr val="FFFF00"/>
                </a:highlight>
              </a:rPr>
              <a:t>any processor can run any type of thread.</a:t>
            </a:r>
            <a:r>
              <a:rPr lang="en-IN" sz="2200" dirty="0"/>
              <a:t> The processors communicate with each other </a:t>
            </a:r>
            <a:r>
              <a:rPr lang="en-IN" sz="2200" dirty="0">
                <a:highlight>
                  <a:srgbClr val="FFFF00"/>
                </a:highlight>
              </a:rPr>
              <a:t>through shared memory.</a:t>
            </a:r>
            <a:br>
              <a:rPr lang="en-IN" sz="2200" dirty="0">
                <a:highlight>
                  <a:srgbClr val="FFFF00"/>
                </a:highlight>
              </a:rPr>
            </a:br>
            <a:endParaRPr lang="en-IN" sz="2200" dirty="0">
              <a:highlight>
                <a:srgbClr val="FFFF00"/>
              </a:highlight>
            </a:endParaRPr>
          </a:p>
          <a:p>
            <a:pPr marL="342900" indent="-342900">
              <a:buFont typeface="Arial" panose="020B0604020202020204" pitchFamily="34" charset="0"/>
              <a:buChar char="•"/>
            </a:pPr>
            <a:r>
              <a:rPr lang="en-IN" sz="2200" dirty="0"/>
              <a:t>SMP systems provide </a:t>
            </a:r>
            <a:r>
              <a:rPr lang="en-IN" sz="2200" dirty="0">
                <a:highlight>
                  <a:srgbClr val="FFFF00"/>
                </a:highlight>
              </a:rPr>
              <a:t>better load-balancing and fault tolerance. </a:t>
            </a:r>
          </a:p>
          <a:p>
            <a:pPr marL="285750" indent="-285750">
              <a:buFont typeface="Arial" panose="020B0604020202020204" pitchFamily="34" charset="0"/>
              <a:buChar char="•"/>
            </a:pPr>
            <a:endParaRPr lang="en-IN" sz="2200" dirty="0"/>
          </a:p>
        </p:txBody>
      </p:sp>
      <p:sp>
        <p:nvSpPr>
          <p:cNvPr id="6" name="Rectangle 5"/>
          <p:cNvSpPr/>
          <p:nvPr/>
        </p:nvSpPr>
        <p:spPr>
          <a:xfrm>
            <a:off x="1819322" y="404664"/>
            <a:ext cx="5433347" cy="646331"/>
          </a:xfrm>
          <a:prstGeom prst="rect">
            <a:avLst/>
          </a:prstGeom>
        </p:spPr>
        <p:txBody>
          <a:bodyPr wrap="none">
            <a:spAutoFit/>
          </a:bodyPr>
          <a:lstStyle/>
          <a:p>
            <a:r>
              <a:rPr lang="en-IN" sz="3600" dirty="0"/>
              <a:t>Symmetric Multiprocessing </a:t>
            </a:r>
            <a:r>
              <a:rPr lang="en-IN" dirty="0"/>
              <a:t> </a:t>
            </a:r>
          </a:p>
        </p:txBody>
      </p:sp>
      <p:pic>
        <p:nvPicPr>
          <p:cNvPr id="8" name="Picture 2" descr="http://flylib.com/books/4/491/1/html/2/images/0735619174/graphics/02fig02.gif"/>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259632" y="4077072"/>
            <a:ext cx="6120680" cy="221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68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2AC99A-E004-4E79-AB73-503EF9D591BA}"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102</a:t>
            </a:fld>
            <a:endParaRPr lang="en-IN"/>
          </a:p>
        </p:txBody>
      </p:sp>
      <p:sp>
        <p:nvSpPr>
          <p:cNvPr id="5" name="Rectangle 4"/>
          <p:cNvSpPr/>
          <p:nvPr/>
        </p:nvSpPr>
        <p:spPr>
          <a:xfrm>
            <a:off x="683567" y="1059800"/>
            <a:ext cx="7704856" cy="2554545"/>
          </a:xfrm>
          <a:prstGeom prst="rect">
            <a:avLst/>
          </a:prstGeom>
        </p:spPr>
        <p:txBody>
          <a:bodyPr wrap="square">
            <a:spAutoFit/>
          </a:bodyPr>
          <a:lstStyle/>
          <a:p>
            <a:pPr marL="285750" indent="-285750">
              <a:buFont typeface="Arial" panose="020B0604020202020204" pitchFamily="34" charset="0"/>
              <a:buChar char="•"/>
            </a:pPr>
            <a:r>
              <a:rPr lang="en-IN" sz="2000" dirty="0">
                <a:highlight>
                  <a:srgbClr val="FFFF00"/>
                </a:highlight>
              </a:rPr>
              <a:t>Because the operating system threads can run on any processor, the </a:t>
            </a:r>
            <a:r>
              <a:rPr lang="en-IN" sz="2000" b="1" u="sng" dirty="0">
                <a:highlight>
                  <a:srgbClr val="FFFF00"/>
                </a:highlight>
              </a:rPr>
              <a:t>chance of hitting a CPU bottleneck is greatly reduced. </a:t>
            </a:r>
          </a:p>
          <a:p>
            <a:pPr marL="285750" indent="-285750">
              <a:buFont typeface="Arial" panose="020B0604020202020204" pitchFamily="34" charset="0"/>
              <a:buChar char="•"/>
            </a:pPr>
            <a:endParaRPr lang="en-IN" sz="2000" b="1" u="sng" dirty="0">
              <a:highlight>
                <a:srgbClr val="FFFF00"/>
              </a:highlight>
            </a:endParaRPr>
          </a:p>
          <a:p>
            <a:pPr marL="742950" lvl="1" indent="-285750">
              <a:buFont typeface="Arial" panose="020B0604020202020204" pitchFamily="34" charset="0"/>
              <a:buChar char="•"/>
            </a:pPr>
            <a:r>
              <a:rPr lang="en-IN" sz="2000" dirty="0">
                <a:highlight>
                  <a:srgbClr val="FFFF00"/>
                </a:highlight>
              </a:rPr>
              <a:t>All processors are allowed to run a </a:t>
            </a:r>
            <a:r>
              <a:rPr lang="en-IN" sz="2000" b="1" u="sng" dirty="0">
                <a:highlight>
                  <a:srgbClr val="FFFF00"/>
                </a:highlight>
              </a:rPr>
              <a:t>mixture of application and operating system code. </a:t>
            </a:r>
          </a:p>
          <a:p>
            <a:pPr marL="285750" indent="-285750">
              <a:buFont typeface="Arial" panose="020B0604020202020204" pitchFamily="34" charset="0"/>
              <a:buChar char="•"/>
            </a:pPr>
            <a:endParaRPr lang="en-IN" sz="2000" dirty="0">
              <a:highlight>
                <a:srgbClr val="FFFF00"/>
              </a:highlight>
            </a:endParaRPr>
          </a:p>
          <a:p>
            <a:pPr marL="742950" lvl="1" indent="-285750">
              <a:buFont typeface="Arial" panose="020B0604020202020204" pitchFamily="34" charset="0"/>
              <a:buChar char="•"/>
            </a:pPr>
            <a:r>
              <a:rPr lang="en-IN" sz="2000" b="1" u="sng" dirty="0">
                <a:highlight>
                  <a:srgbClr val="FFFF00"/>
                </a:highlight>
              </a:rPr>
              <a:t>A processor failure in the SMP model only reduces the computing capacity of the system.</a:t>
            </a:r>
          </a:p>
        </p:txBody>
      </p:sp>
      <p:sp>
        <p:nvSpPr>
          <p:cNvPr id="6" name="Rectangle 5"/>
          <p:cNvSpPr/>
          <p:nvPr/>
        </p:nvSpPr>
        <p:spPr>
          <a:xfrm>
            <a:off x="1819322" y="404664"/>
            <a:ext cx="5433347" cy="646331"/>
          </a:xfrm>
          <a:prstGeom prst="rect">
            <a:avLst/>
          </a:prstGeom>
        </p:spPr>
        <p:txBody>
          <a:bodyPr wrap="none">
            <a:spAutoFit/>
          </a:bodyPr>
          <a:lstStyle/>
          <a:p>
            <a:r>
              <a:rPr lang="en-IN" sz="3600" dirty="0"/>
              <a:t>Symmetric Multiprocessing </a:t>
            </a:r>
            <a:r>
              <a:rPr lang="en-IN" dirty="0"/>
              <a:t> </a:t>
            </a:r>
          </a:p>
        </p:txBody>
      </p:sp>
      <p:pic>
        <p:nvPicPr>
          <p:cNvPr id="7" name="Picture 2" descr="http://flylib.com/books/4/491/1/html/2/images/0735619174/graphics/02fig02.gif"/>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259632" y="3717032"/>
            <a:ext cx="612068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2585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74024-F204-4E02-A418-305E45DA17F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103</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1124744"/>
            <a:ext cx="7704855"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55574" y="260648"/>
            <a:ext cx="7704855" cy="369332"/>
          </a:xfrm>
          <a:prstGeom prst="rect">
            <a:avLst/>
          </a:prstGeom>
        </p:spPr>
        <p:txBody>
          <a:bodyPr wrap="square">
            <a:spAutoFit/>
          </a:bodyPr>
          <a:lstStyle/>
          <a:p>
            <a:r>
              <a:rPr lang="en-IN" b="1" dirty="0"/>
              <a:t>Difference Between Asymmetric and Symmetric Multiprocessing:</a:t>
            </a:r>
            <a:endParaRPr lang="en-IN" dirty="0"/>
          </a:p>
        </p:txBody>
      </p:sp>
      <p:sp>
        <p:nvSpPr>
          <p:cNvPr id="7" name="Rectangle 6"/>
          <p:cNvSpPr/>
          <p:nvPr/>
        </p:nvSpPr>
        <p:spPr>
          <a:xfrm>
            <a:off x="539552" y="1556792"/>
            <a:ext cx="8280920" cy="160262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6E72EB4-A532-BED2-8EEA-507C919B750F}"/>
                  </a:ext>
                </a:extLst>
              </p14:cNvPr>
              <p14:cNvContentPartPr/>
              <p14:nvPr/>
            </p14:nvContentPartPr>
            <p14:xfrm>
              <a:off x="383210" y="519348"/>
              <a:ext cx="660600" cy="21240"/>
            </p14:xfrm>
          </p:contentPart>
        </mc:Choice>
        <mc:Fallback xmlns="">
          <p:pic>
            <p:nvPicPr>
              <p:cNvPr id="8" name="Ink 7">
                <a:extLst>
                  <a:ext uri="{FF2B5EF4-FFF2-40B4-BE49-F238E27FC236}">
                    <a16:creationId xmlns:a16="http://schemas.microsoft.com/office/drawing/2014/main" id="{76E72EB4-A532-BED2-8EEA-507C919B750F}"/>
                  </a:ext>
                </a:extLst>
              </p:cNvPr>
              <p:cNvPicPr/>
              <p:nvPr/>
            </p:nvPicPr>
            <p:blipFill>
              <a:blip r:embed="rId4"/>
              <a:stretch>
                <a:fillRect/>
              </a:stretch>
            </p:blipFill>
            <p:spPr>
              <a:xfrm>
                <a:off x="377090" y="513228"/>
                <a:ext cx="672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5DAAA90-FBE3-9B24-A5D2-2412089FDD19}"/>
                  </a:ext>
                </a:extLst>
              </p14:cNvPr>
              <p14:cNvContentPartPr/>
              <p14:nvPr/>
            </p14:nvContentPartPr>
            <p14:xfrm>
              <a:off x="678410" y="511068"/>
              <a:ext cx="360" cy="412920"/>
            </p14:xfrm>
          </p:contentPart>
        </mc:Choice>
        <mc:Fallback xmlns="">
          <p:pic>
            <p:nvPicPr>
              <p:cNvPr id="9" name="Ink 8">
                <a:extLst>
                  <a:ext uri="{FF2B5EF4-FFF2-40B4-BE49-F238E27FC236}">
                    <a16:creationId xmlns:a16="http://schemas.microsoft.com/office/drawing/2014/main" id="{85DAAA90-FBE3-9B24-A5D2-2412089FDD19}"/>
                  </a:ext>
                </a:extLst>
              </p:cNvPr>
              <p:cNvPicPr/>
              <p:nvPr/>
            </p:nvPicPr>
            <p:blipFill>
              <a:blip r:embed="rId6"/>
              <a:stretch>
                <a:fillRect/>
              </a:stretch>
            </p:blipFill>
            <p:spPr>
              <a:xfrm>
                <a:off x="672290" y="504948"/>
                <a:ext cx="1260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E34263E-4871-5947-6287-F5E0974086AB}"/>
                  </a:ext>
                </a:extLst>
              </p14:cNvPr>
              <p14:cNvContentPartPr/>
              <p14:nvPr/>
            </p14:nvContentPartPr>
            <p14:xfrm>
              <a:off x="383210" y="953508"/>
              <a:ext cx="530640" cy="360"/>
            </p14:xfrm>
          </p:contentPart>
        </mc:Choice>
        <mc:Fallback xmlns="">
          <p:pic>
            <p:nvPicPr>
              <p:cNvPr id="10" name="Ink 9">
                <a:extLst>
                  <a:ext uri="{FF2B5EF4-FFF2-40B4-BE49-F238E27FC236}">
                    <a16:creationId xmlns:a16="http://schemas.microsoft.com/office/drawing/2014/main" id="{1E34263E-4871-5947-6287-F5E0974086AB}"/>
                  </a:ext>
                </a:extLst>
              </p:cNvPr>
              <p:cNvPicPr/>
              <p:nvPr/>
            </p:nvPicPr>
            <p:blipFill>
              <a:blip r:embed="rId8"/>
              <a:stretch>
                <a:fillRect/>
              </a:stretch>
            </p:blipFill>
            <p:spPr>
              <a:xfrm>
                <a:off x="377090" y="947388"/>
                <a:ext cx="542880" cy="12600"/>
              </a:xfrm>
              <a:prstGeom prst="rect">
                <a:avLst/>
              </a:prstGeom>
            </p:spPr>
          </p:pic>
        </mc:Fallback>
      </mc:AlternateContent>
      <p:grpSp>
        <p:nvGrpSpPr>
          <p:cNvPr id="15" name="Group 14">
            <a:extLst>
              <a:ext uri="{FF2B5EF4-FFF2-40B4-BE49-F238E27FC236}">
                <a16:creationId xmlns:a16="http://schemas.microsoft.com/office/drawing/2014/main" id="{29D25A58-1D2F-43C0-534D-095C38E19EC7}"/>
              </a:ext>
            </a:extLst>
          </p:cNvPr>
          <p:cNvGrpSpPr/>
          <p:nvPr/>
        </p:nvGrpSpPr>
        <p:grpSpPr>
          <a:xfrm>
            <a:off x="1002050" y="807348"/>
            <a:ext cx="464040" cy="450000"/>
            <a:chOff x="1002050" y="807348"/>
            <a:chExt cx="464040" cy="45000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184A257-EE33-2DAA-92FC-4A59B41A6D05}"/>
                    </a:ext>
                  </a:extLst>
                </p14:cNvPr>
                <p14:cNvContentPartPr/>
                <p14:nvPr/>
              </p14:nvContentPartPr>
              <p14:xfrm>
                <a:off x="1002050" y="807348"/>
                <a:ext cx="237960" cy="222120"/>
              </p14:xfrm>
            </p:contentPart>
          </mc:Choice>
          <mc:Fallback xmlns="">
            <p:pic>
              <p:nvPicPr>
                <p:cNvPr id="11" name="Ink 10">
                  <a:extLst>
                    <a:ext uri="{FF2B5EF4-FFF2-40B4-BE49-F238E27FC236}">
                      <a16:creationId xmlns:a16="http://schemas.microsoft.com/office/drawing/2014/main" id="{B184A257-EE33-2DAA-92FC-4A59B41A6D05}"/>
                    </a:ext>
                  </a:extLst>
                </p:cNvPr>
                <p:cNvPicPr/>
                <p:nvPr/>
              </p:nvPicPr>
              <p:blipFill>
                <a:blip r:embed="rId10"/>
                <a:stretch>
                  <a:fillRect/>
                </a:stretch>
              </p:blipFill>
              <p:spPr>
                <a:xfrm>
                  <a:off x="995930" y="801228"/>
                  <a:ext cx="250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A658DDB5-57E1-167D-24B1-94D1B7D8AD59}"/>
                    </a:ext>
                  </a:extLst>
                </p14:cNvPr>
                <p14:cNvContentPartPr/>
                <p14:nvPr/>
              </p14:nvContentPartPr>
              <p14:xfrm>
                <a:off x="1346930" y="865308"/>
                <a:ext cx="69120" cy="392040"/>
              </p14:xfrm>
            </p:contentPart>
          </mc:Choice>
          <mc:Fallback xmlns="">
            <p:pic>
              <p:nvPicPr>
                <p:cNvPr id="12" name="Ink 11">
                  <a:extLst>
                    <a:ext uri="{FF2B5EF4-FFF2-40B4-BE49-F238E27FC236}">
                      <a16:creationId xmlns:a16="http://schemas.microsoft.com/office/drawing/2014/main" id="{A658DDB5-57E1-167D-24B1-94D1B7D8AD59}"/>
                    </a:ext>
                  </a:extLst>
                </p:cNvPr>
                <p:cNvPicPr/>
                <p:nvPr/>
              </p:nvPicPr>
              <p:blipFill>
                <a:blip r:embed="rId12"/>
                <a:stretch>
                  <a:fillRect/>
                </a:stretch>
              </p:blipFill>
              <p:spPr>
                <a:xfrm>
                  <a:off x="1340810" y="859188"/>
                  <a:ext cx="813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E69EC21-A2EB-3D5C-4560-00F3DBFFB9EF}"/>
                    </a:ext>
                  </a:extLst>
                </p14:cNvPr>
                <p14:cNvContentPartPr/>
                <p14:nvPr/>
              </p14:nvContentPartPr>
              <p14:xfrm>
                <a:off x="1317410" y="893748"/>
                <a:ext cx="148680" cy="174960"/>
              </p14:xfrm>
            </p:contentPart>
          </mc:Choice>
          <mc:Fallback xmlns="">
            <p:pic>
              <p:nvPicPr>
                <p:cNvPr id="14" name="Ink 13">
                  <a:extLst>
                    <a:ext uri="{FF2B5EF4-FFF2-40B4-BE49-F238E27FC236}">
                      <a16:creationId xmlns:a16="http://schemas.microsoft.com/office/drawing/2014/main" id="{3E69EC21-A2EB-3D5C-4560-00F3DBFFB9EF}"/>
                    </a:ext>
                  </a:extLst>
                </p:cNvPr>
                <p:cNvPicPr/>
                <p:nvPr/>
              </p:nvPicPr>
              <p:blipFill>
                <a:blip r:embed="rId14"/>
                <a:stretch>
                  <a:fillRect/>
                </a:stretch>
              </p:blipFill>
              <p:spPr>
                <a:xfrm>
                  <a:off x="1311290" y="887628"/>
                  <a:ext cx="160920" cy="187200"/>
                </a:xfrm>
                <a:prstGeom prst="rect">
                  <a:avLst/>
                </a:prstGeom>
              </p:spPr>
            </p:pic>
          </mc:Fallback>
        </mc:AlternateContent>
      </p:grpSp>
    </p:spTree>
    <p:extLst>
      <p:ext uri="{BB962C8B-B14F-4D97-AF65-F5344CB8AC3E}">
        <p14:creationId xmlns:p14="http://schemas.microsoft.com/office/powerpoint/2010/main" val="17453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539552" y="620688"/>
            <a:ext cx="4040188" cy="639762"/>
          </a:xfrm>
        </p:spPr>
        <p:txBody>
          <a:bodyPr/>
          <a:lstStyle/>
          <a:p>
            <a:r>
              <a:rPr lang="en-US" altLang="en-US" dirty="0"/>
              <a:t>Multiprocessor Systems</a:t>
            </a:r>
            <a:endParaRPr lang="en-IN" dirty="0"/>
          </a:p>
        </p:txBody>
      </p:sp>
      <p:sp>
        <p:nvSpPr>
          <p:cNvPr id="9" name="Content Placeholder 8"/>
          <p:cNvSpPr>
            <a:spLocks noGrp="1"/>
          </p:cNvSpPr>
          <p:nvPr>
            <p:ph sz="half" idx="2"/>
          </p:nvPr>
        </p:nvSpPr>
        <p:spPr>
          <a:xfrm>
            <a:off x="467544" y="1412776"/>
            <a:ext cx="4040188" cy="3951288"/>
          </a:xfrm>
        </p:spPr>
        <p:txBody>
          <a:bodyPr/>
          <a:lstStyle/>
          <a:p>
            <a:pPr>
              <a:lnSpc>
                <a:spcPct val="90000"/>
              </a:lnSpc>
            </a:pPr>
            <a:r>
              <a:rPr lang="en-US" altLang="en-US" b="1" dirty="0"/>
              <a:t>Tightly coupled System</a:t>
            </a:r>
          </a:p>
          <a:p>
            <a:pPr>
              <a:lnSpc>
                <a:spcPct val="90000"/>
              </a:lnSpc>
            </a:pPr>
            <a:r>
              <a:rPr lang="en-US" altLang="en-US" dirty="0"/>
              <a:t>More than one processor in close communication</a:t>
            </a:r>
          </a:p>
          <a:p>
            <a:pPr>
              <a:lnSpc>
                <a:spcPct val="90000"/>
              </a:lnSpc>
            </a:pPr>
            <a:r>
              <a:rPr lang="en-US" altLang="en-US" b="1" dirty="0"/>
              <a:t>Sharing the computer bus, the clock and sometimes memory and peripheral devices.</a:t>
            </a:r>
          </a:p>
          <a:p>
            <a:endParaRPr lang="en-IN" dirty="0"/>
          </a:p>
        </p:txBody>
      </p:sp>
      <p:sp>
        <p:nvSpPr>
          <p:cNvPr id="10" name="Text Placeholder 9"/>
          <p:cNvSpPr>
            <a:spLocks noGrp="1"/>
          </p:cNvSpPr>
          <p:nvPr>
            <p:ph type="body" sz="quarter" idx="3"/>
          </p:nvPr>
        </p:nvSpPr>
        <p:spPr>
          <a:xfrm>
            <a:off x="4788024" y="764704"/>
            <a:ext cx="4041775" cy="639762"/>
          </a:xfrm>
        </p:spPr>
        <p:txBody>
          <a:bodyPr/>
          <a:lstStyle/>
          <a:p>
            <a:r>
              <a:rPr lang="en-IN" dirty="0"/>
              <a:t>Distributed Systems</a:t>
            </a:r>
          </a:p>
        </p:txBody>
      </p:sp>
      <p:sp>
        <p:nvSpPr>
          <p:cNvPr id="11" name="Content Placeholder 10"/>
          <p:cNvSpPr>
            <a:spLocks noGrp="1"/>
          </p:cNvSpPr>
          <p:nvPr>
            <p:ph sz="quarter" idx="4"/>
          </p:nvPr>
        </p:nvSpPr>
        <p:spPr>
          <a:xfrm>
            <a:off x="4645025" y="1484784"/>
            <a:ext cx="4041775" cy="4641379"/>
          </a:xfrm>
        </p:spPr>
        <p:txBody>
          <a:bodyPr>
            <a:normAutofit lnSpcReduction="10000"/>
          </a:bodyPr>
          <a:lstStyle/>
          <a:p>
            <a:r>
              <a:rPr lang="en-IN" b="1" dirty="0"/>
              <a:t>Loosely Coupled Systems</a:t>
            </a:r>
          </a:p>
          <a:p>
            <a:r>
              <a:rPr lang="en-IN" dirty="0"/>
              <a:t>Collection of processors</a:t>
            </a:r>
          </a:p>
          <a:p>
            <a:r>
              <a:rPr lang="en-IN" b="1" dirty="0"/>
              <a:t>Do not share memory or a clock.</a:t>
            </a:r>
          </a:p>
          <a:p>
            <a:r>
              <a:rPr lang="en-IN" b="1" dirty="0"/>
              <a:t>Each processor has its own local memory.</a:t>
            </a:r>
          </a:p>
          <a:p>
            <a:r>
              <a:rPr lang="en-IN" dirty="0"/>
              <a:t>The processors communicate with one another through various communication lines such as high speed buses or telephone lines.</a:t>
            </a:r>
          </a:p>
        </p:txBody>
      </p:sp>
      <p:sp>
        <p:nvSpPr>
          <p:cNvPr id="4" name="Date Placeholder 3"/>
          <p:cNvSpPr>
            <a:spLocks noGrp="1"/>
          </p:cNvSpPr>
          <p:nvPr>
            <p:ph type="dt" sz="half" idx="10"/>
          </p:nvPr>
        </p:nvSpPr>
        <p:spPr/>
        <p:txBody>
          <a:bodyPr/>
          <a:lstStyle/>
          <a:p>
            <a:fld id="{003B2175-C6EB-413D-9B24-81A246285B7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104</a:t>
            </a:fld>
            <a:endParaRPr lang="en-IN"/>
          </a:p>
        </p:txBody>
      </p:sp>
    </p:spTree>
    <p:extLst>
      <p:ext uri="{BB962C8B-B14F-4D97-AF65-F5344CB8AC3E}">
        <p14:creationId xmlns:p14="http://schemas.microsoft.com/office/powerpoint/2010/main" val="3564519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Systems</a:t>
            </a:r>
          </a:p>
        </p:txBody>
      </p:sp>
      <p:sp>
        <p:nvSpPr>
          <p:cNvPr id="51203" name="Content Placeholder 2"/>
          <p:cNvSpPr>
            <a:spLocks noGrp="1"/>
          </p:cNvSpPr>
          <p:nvPr>
            <p:ph idx="4294967295"/>
          </p:nvPr>
        </p:nvSpPr>
        <p:spPr>
          <a:xfrm>
            <a:off x="467544" y="1092200"/>
            <a:ext cx="7920880" cy="4530725"/>
          </a:xfrm>
        </p:spPr>
        <p:txBody>
          <a:bodyPr>
            <a:normAutofit/>
          </a:bodyPr>
          <a:lstStyle/>
          <a:p>
            <a:r>
              <a:rPr lang="en-US" altLang="en-US" sz="2800" dirty="0">
                <a:highlight>
                  <a:srgbClr val="FFFF00"/>
                </a:highlight>
              </a:rPr>
              <a:t>Collection of separate, possibly heterogeneous, systems networked together</a:t>
            </a:r>
          </a:p>
          <a:p>
            <a:pPr lvl="1"/>
            <a:endParaRPr lang="en-US" altLang="en-US" sz="2400" b="1" dirty="0">
              <a:solidFill>
                <a:srgbClr val="3366FF"/>
              </a:solidFill>
              <a:highlight>
                <a:srgbClr val="FFFF00"/>
              </a:highlight>
            </a:endParaRPr>
          </a:p>
          <a:p>
            <a:pPr lvl="1"/>
            <a:r>
              <a:rPr lang="en-US" altLang="en-US" sz="2400" b="1" dirty="0">
                <a:solidFill>
                  <a:srgbClr val="3366FF"/>
                </a:solidFill>
                <a:highlight>
                  <a:srgbClr val="FFFF00"/>
                </a:highlight>
              </a:rPr>
              <a:t>Network</a:t>
            </a:r>
            <a:r>
              <a:rPr lang="en-US" altLang="en-US" sz="2400" dirty="0">
                <a:highlight>
                  <a:srgbClr val="FFFF00"/>
                </a:highlight>
              </a:rPr>
              <a:t> is a communications path, </a:t>
            </a:r>
          </a:p>
          <a:p>
            <a:pPr lvl="1"/>
            <a:r>
              <a:rPr lang="en-US" altLang="en-US" sz="2400" b="1" dirty="0">
                <a:solidFill>
                  <a:srgbClr val="3366FF"/>
                </a:solidFill>
                <a:highlight>
                  <a:srgbClr val="FFFF00"/>
                </a:highlight>
              </a:rPr>
              <a:t>TCP/IP </a:t>
            </a:r>
            <a:r>
              <a:rPr lang="en-US" altLang="en-US" sz="2400" dirty="0">
                <a:highlight>
                  <a:srgbClr val="FFFF00"/>
                </a:highlight>
              </a:rPr>
              <a:t>most common network protocol</a:t>
            </a:r>
          </a:p>
          <a:p>
            <a:pPr lvl="1"/>
            <a:r>
              <a:rPr lang="en-US" altLang="en-US" sz="2400" dirty="0">
                <a:highlight>
                  <a:srgbClr val="FFFF00"/>
                </a:highlight>
              </a:rPr>
              <a:t>Most OS support TCP/IP including the Windows and UNIX OS.</a:t>
            </a:r>
          </a:p>
        </p:txBody>
      </p:sp>
      <p:sp>
        <p:nvSpPr>
          <p:cNvPr id="2" name="Date Placeholder 1"/>
          <p:cNvSpPr>
            <a:spLocks noGrp="1"/>
          </p:cNvSpPr>
          <p:nvPr>
            <p:ph type="dt" sz="half" idx="10"/>
          </p:nvPr>
        </p:nvSpPr>
        <p:spPr/>
        <p:txBody>
          <a:bodyPr/>
          <a:lstStyle/>
          <a:p>
            <a:fld id="{5ECE4DE3-05FC-479D-A9E4-D77F9558481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105</a:t>
            </a:fld>
            <a:endParaRPr lang="en-IN"/>
          </a:p>
        </p:txBody>
      </p:sp>
    </p:spTree>
    <p:extLst>
      <p:ext uri="{BB962C8B-B14F-4D97-AF65-F5344CB8AC3E}">
        <p14:creationId xmlns:p14="http://schemas.microsoft.com/office/powerpoint/2010/main" val="4027355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Networks</a:t>
            </a:r>
          </a:p>
        </p:txBody>
      </p:sp>
      <p:sp>
        <p:nvSpPr>
          <p:cNvPr id="51203" name="Content Placeholder 2"/>
          <p:cNvSpPr>
            <a:spLocks noGrp="1"/>
          </p:cNvSpPr>
          <p:nvPr>
            <p:ph idx="4294967295"/>
          </p:nvPr>
        </p:nvSpPr>
        <p:spPr>
          <a:xfrm>
            <a:off x="467544" y="1092200"/>
            <a:ext cx="7920880" cy="4530725"/>
          </a:xfrm>
        </p:spPr>
        <p:txBody>
          <a:bodyPr>
            <a:noAutofit/>
          </a:bodyPr>
          <a:lstStyle/>
          <a:p>
            <a:r>
              <a:rPr lang="en-US" altLang="en-US" sz="2400" dirty="0"/>
              <a:t>Networks are typecast based on the distances between their nodes</a:t>
            </a:r>
          </a:p>
          <a:p>
            <a:pPr lvl="1"/>
            <a:r>
              <a:rPr lang="en-US" altLang="en-US" sz="2400" b="1" dirty="0">
                <a:solidFill>
                  <a:srgbClr val="3366FF"/>
                </a:solidFill>
              </a:rPr>
              <a:t>Personal Area Network </a:t>
            </a:r>
            <a:r>
              <a:rPr lang="en-US" altLang="en-US" sz="2400" dirty="0"/>
              <a:t>(</a:t>
            </a:r>
            <a:r>
              <a:rPr lang="en-US" altLang="en-US" sz="2400" b="1" dirty="0">
                <a:solidFill>
                  <a:srgbClr val="3366FF"/>
                </a:solidFill>
              </a:rPr>
              <a:t>PAN</a:t>
            </a:r>
            <a:r>
              <a:rPr lang="en-US" altLang="en-US" sz="2400" dirty="0"/>
              <a:t>)</a:t>
            </a:r>
          </a:p>
          <a:p>
            <a:pPr lvl="1"/>
            <a:endParaRPr lang="en-US" altLang="en-US" sz="2400" b="1" dirty="0">
              <a:solidFill>
                <a:srgbClr val="3366FF"/>
              </a:solidFill>
            </a:endParaRPr>
          </a:p>
          <a:p>
            <a:pPr lvl="1"/>
            <a:r>
              <a:rPr lang="en-US" altLang="en-US" sz="2400" b="1" dirty="0">
                <a:solidFill>
                  <a:srgbClr val="3366FF"/>
                </a:solidFill>
              </a:rPr>
              <a:t>Local Area Network </a:t>
            </a:r>
            <a:r>
              <a:rPr lang="en-US" altLang="en-US" sz="2400" dirty="0"/>
              <a:t>(</a:t>
            </a:r>
            <a:r>
              <a:rPr lang="en-US" altLang="en-US" sz="2400" b="1" dirty="0">
                <a:solidFill>
                  <a:srgbClr val="3366FF"/>
                </a:solidFill>
              </a:rPr>
              <a:t>LAN</a:t>
            </a:r>
            <a:r>
              <a:rPr lang="en-US" altLang="en-US" sz="2400" dirty="0"/>
              <a:t>)</a:t>
            </a:r>
          </a:p>
          <a:p>
            <a:pPr lvl="1"/>
            <a:endParaRPr lang="en-US" altLang="en-US" sz="2400" b="1" dirty="0">
              <a:solidFill>
                <a:srgbClr val="3366FF"/>
              </a:solidFill>
            </a:endParaRPr>
          </a:p>
          <a:p>
            <a:pPr lvl="1"/>
            <a:r>
              <a:rPr lang="en-US" altLang="en-US" sz="2400" b="1" dirty="0">
                <a:solidFill>
                  <a:srgbClr val="3366FF"/>
                </a:solidFill>
              </a:rPr>
              <a:t>Metropolitan Area Network </a:t>
            </a:r>
            <a:r>
              <a:rPr lang="en-US" altLang="en-US" sz="2400" dirty="0"/>
              <a:t>(</a:t>
            </a:r>
            <a:r>
              <a:rPr lang="en-US" altLang="en-US" sz="2400" b="1" dirty="0">
                <a:solidFill>
                  <a:srgbClr val="3366FF"/>
                </a:solidFill>
              </a:rPr>
              <a:t>MAN</a:t>
            </a:r>
            <a:r>
              <a:rPr lang="en-US" altLang="en-US" sz="2400" dirty="0"/>
              <a:t>)</a:t>
            </a:r>
            <a:endParaRPr lang="en-US" altLang="en-US" sz="2400" b="1" dirty="0">
              <a:solidFill>
                <a:srgbClr val="3366FF"/>
              </a:solidFill>
            </a:endParaRPr>
          </a:p>
          <a:p>
            <a:pPr lvl="1"/>
            <a:endParaRPr lang="en-US" altLang="en-US" sz="2400" b="1" dirty="0">
              <a:solidFill>
                <a:srgbClr val="3366FF"/>
              </a:solidFill>
            </a:endParaRPr>
          </a:p>
          <a:p>
            <a:pPr lvl="1"/>
            <a:r>
              <a:rPr lang="en-US" altLang="en-US" sz="2400" b="1" dirty="0">
                <a:solidFill>
                  <a:srgbClr val="3366FF"/>
                </a:solidFill>
              </a:rPr>
              <a:t>Wide Area Network </a:t>
            </a:r>
            <a:r>
              <a:rPr lang="en-US" altLang="en-US" sz="2400" dirty="0"/>
              <a:t>(</a:t>
            </a:r>
            <a:r>
              <a:rPr lang="en-US" altLang="en-US" sz="2400" b="1" dirty="0">
                <a:solidFill>
                  <a:srgbClr val="3366FF"/>
                </a:solidFill>
              </a:rPr>
              <a:t>WAN</a:t>
            </a:r>
            <a:r>
              <a:rPr lang="en-US" altLang="en-US" sz="2400" dirty="0"/>
              <a:t>)</a:t>
            </a:r>
          </a:p>
          <a:p>
            <a:pPr lvl="1"/>
            <a:endParaRPr lang="en-US" altLang="en-US" sz="2400" b="1" dirty="0">
              <a:solidFill>
                <a:srgbClr val="3366FF"/>
              </a:solidFill>
            </a:endParaRPr>
          </a:p>
        </p:txBody>
      </p:sp>
      <p:sp>
        <p:nvSpPr>
          <p:cNvPr id="2" name="Date Placeholder 1"/>
          <p:cNvSpPr>
            <a:spLocks noGrp="1"/>
          </p:cNvSpPr>
          <p:nvPr>
            <p:ph type="dt" sz="half" idx="10"/>
          </p:nvPr>
        </p:nvSpPr>
        <p:spPr/>
        <p:txBody>
          <a:bodyPr/>
          <a:lstStyle/>
          <a:p>
            <a:fld id="{5C11C111-14E5-4060-A08E-2BED645C280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106</a:t>
            </a:fld>
            <a:endParaRPr lang="en-IN"/>
          </a:p>
        </p:txBody>
      </p:sp>
    </p:spTree>
    <p:extLst>
      <p:ext uri="{BB962C8B-B14F-4D97-AF65-F5344CB8AC3E}">
        <p14:creationId xmlns:p14="http://schemas.microsoft.com/office/powerpoint/2010/main" val="3357845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Networks</a:t>
            </a:r>
          </a:p>
        </p:txBody>
      </p:sp>
      <p:sp>
        <p:nvSpPr>
          <p:cNvPr id="51203" name="Content Placeholder 2"/>
          <p:cNvSpPr>
            <a:spLocks noGrp="1"/>
          </p:cNvSpPr>
          <p:nvPr>
            <p:ph idx="4294967295"/>
          </p:nvPr>
        </p:nvSpPr>
        <p:spPr>
          <a:xfrm>
            <a:off x="467544" y="1092200"/>
            <a:ext cx="8219256" cy="5577160"/>
          </a:xfrm>
        </p:spPr>
        <p:txBody>
          <a:bodyPr>
            <a:noAutofit/>
          </a:bodyPr>
          <a:lstStyle/>
          <a:p>
            <a:r>
              <a:rPr lang="en-US" altLang="en-US" sz="2400" dirty="0">
                <a:highlight>
                  <a:srgbClr val="FFFF00"/>
                </a:highlight>
              </a:rPr>
              <a:t>Networks are typecast based on the distances between their nodes</a:t>
            </a:r>
          </a:p>
          <a:p>
            <a:pPr lvl="1"/>
            <a:r>
              <a:rPr lang="en-US" altLang="en-US" sz="2400" b="1" dirty="0">
                <a:solidFill>
                  <a:srgbClr val="3366FF"/>
                </a:solidFill>
                <a:highlight>
                  <a:srgbClr val="FFFF00"/>
                </a:highlight>
              </a:rPr>
              <a:t>Personal Area Network </a:t>
            </a:r>
            <a:r>
              <a:rPr lang="en-US" altLang="en-US" sz="2400" dirty="0">
                <a:highlight>
                  <a:srgbClr val="FFFF00"/>
                </a:highlight>
              </a:rPr>
              <a:t>(</a:t>
            </a:r>
            <a:r>
              <a:rPr lang="en-US" altLang="en-US" sz="2400" b="1" dirty="0">
                <a:solidFill>
                  <a:srgbClr val="3366FF"/>
                </a:solidFill>
                <a:highlight>
                  <a:srgbClr val="FFFF00"/>
                </a:highlight>
              </a:rPr>
              <a:t>PAN</a:t>
            </a:r>
            <a:r>
              <a:rPr lang="en-US" altLang="en-US" sz="2400" dirty="0">
                <a:highlight>
                  <a:srgbClr val="FFFF00"/>
                </a:highlight>
              </a:rPr>
              <a:t>)-Short distance of several feet like Bluetooth Devices</a:t>
            </a:r>
          </a:p>
          <a:p>
            <a:pPr lvl="1"/>
            <a:endParaRPr lang="en-US" altLang="en-US" sz="2400" b="1" dirty="0">
              <a:solidFill>
                <a:srgbClr val="3366FF"/>
              </a:solidFill>
              <a:highlight>
                <a:srgbClr val="FFFF00"/>
              </a:highlight>
            </a:endParaRPr>
          </a:p>
          <a:p>
            <a:pPr lvl="1"/>
            <a:r>
              <a:rPr lang="en-US" altLang="en-US" sz="2400" b="1" dirty="0">
                <a:solidFill>
                  <a:srgbClr val="3366FF"/>
                </a:solidFill>
                <a:highlight>
                  <a:srgbClr val="FFFF00"/>
                </a:highlight>
              </a:rPr>
              <a:t>Local Area Network </a:t>
            </a:r>
            <a:r>
              <a:rPr lang="en-US" altLang="en-US" sz="2400" dirty="0">
                <a:highlight>
                  <a:srgbClr val="FFFF00"/>
                </a:highlight>
              </a:rPr>
              <a:t>(</a:t>
            </a:r>
            <a:r>
              <a:rPr lang="en-US" altLang="en-US" sz="2400" b="1" dirty="0">
                <a:solidFill>
                  <a:srgbClr val="3366FF"/>
                </a:solidFill>
                <a:highlight>
                  <a:srgbClr val="FFFF00"/>
                </a:highlight>
              </a:rPr>
              <a:t>LAN</a:t>
            </a:r>
            <a:r>
              <a:rPr lang="en-US" altLang="en-US" sz="2400" dirty="0">
                <a:highlight>
                  <a:srgbClr val="FFFF00"/>
                </a:highlight>
              </a:rPr>
              <a:t>)- within a room, a floor, or a building</a:t>
            </a:r>
          </a:p>
          <a:p>
            <a:pPr lvl="1"/>
            <a:endParaRPr lang="en-US" altLang="en-US" sz="2400" b="1" dirty="0">
              <a:solidFill>
                <a:srgbClr val="3366FF"/>
              </a:solidFill>
              <a:highlight>
                <a:srgbClr val="FFFF00"/>
              </a:highlight>
            </a:endParaRPr>
          </a:p>
          <a:p>
            <a:pPr lvl="1"/>
            <a:r>
              <a:rPr lang="en-US" altLang="en-US" sz="2400" b="1" dirty="0">
                <a:solidFill>
                  <a:srgbClr val="3366FF"/>
                </a:solidFill>
                <a:highlight>
                  <a:srgbClr val="FFFF00"/>
                </a:highlight>
              </a:rPr>
              <a:t>Metropolitan Area Network </a:t>
            </a:r>
            <a:r>
              <a:rPr lang="en-US" altLang="en-US" sz="2400" dirty="0">
                <a:highlight>
                  <a:srgbClr val="FFFF00"/>
                </a:highlight>
              </a:rPr>
              <a:t>(</a:t>
            </a:r>
            <a:r>
              <a:rPr lang="en-US" altLang="en-US" sz="2400" b="1" dirty="0">
                <a:solidFill>
                  <a:srgbClr val="3366FF"/>
                </a:solidFill>
                <a:highlight>
                  <a:srgbClr val="FFFF00"/>
                </a:highlight>
              </a:rPr>
              <a:t>MAN</a:t>
            </a:r>
            <a:r>
              <a:rPr lang="en-US" altLang="en-US" sz="2400" dirty="0">
                <a:highlight>
                  <a:srgbClr val="FFFF00"/>
                </a:highlight>
              </a:rPr>
              <a:t>)-link building within a city</a:t>
            </a:r>
            <a:endParaRPr lang="en-US" altLang="en-US" sz="2400" b="1" dirty="0">
              <a:solidFill>
                <a:srgbClr val="3366FF"/>
              </a:solidFill>
              <a:highlight>
                <a:srgbClr val="FFFF00"/>
              </a:highlight>
            </a:endParaRPr>
          </a:p>
          <a:p>
            <a:pPr lvl="1"/>
            <a:endParaRPr lang="en-US" altLang="en-US" sz="2400" b="1" dirty="0">
              <a:solidFill>
                <a:srgbClr val="3366FF"/>
              </a:solidFill>
              <a:highlight>
                <a:srgbClr val="FFFF00"/>
              </a:highlight>
            </a:endParaRPr>
          </a:p>
          <a:p>
            <a:pPr lvl="1"/>
            <a:r>
              <a:rPr lang="en-US" altLang="en-US" sz="2400" b="1" dirty="0">
                <a:solidFill>
                  <a:srgbClr val="3366FF"/>
                </a:solidFill>
                <a:highlight>
                  <a:srgbClr val="FFFF00"/>
                </a:highlight>
              </a:rPr>
              <a:t>Wide Area Network </a:t>
            </a:r>
            <a:r>
              <a:rPr lang="en-US" altLang="en-US" sz="2400" dirty="0">
                <a:highlight>
                  <a:srgbClr val="FFFF00"/>
                </a:highlight>
              </a:rPr>
              <a:t>(</a:t>
            </a:r>
            <a:r>
              <a:rPr lang="en-US" altLang="en-US" sz="2400" b="1" dirty="0">
                <a:solidFill>
                  <a:srgbClr val="3366FF"/>
                </a:solidFill>
                <a:highlight>
                  <a:srgbClr val="FFFF00"/>
                </a:highlight>
              </a:rPr>
              <a:t>WAN</a:t>
            </a:r>
            <a:r>
              <a:rPr lang="en-US" altLang="en-US" sz="2400" dirty="0">
                <a:highlight>
                  <a:srgbClr val="FFFF00"/>
                </a:highlight>
              </a:rPr>
              <a:t>)- exists between buildings, cities or countries</a:t>
            </a:r>
          </a:p>
          <a:p>
            <a:pPr lvl="1"/>
            <a:endParaRPr lang="en-US" altLang="en-US" sz="2400" b="1" dirty="0">
              <a:solidFill>
                <a:srgbClr val="3366FF"/>
              </a:solidFill>
              <a:highlight>
                <a:srgbClr val="FFFF00"/>
              </a:highlight>
            </a:endParaRPr>
          </a:p>
        </p:txBody>
      </p:sp>
      <p:sp>
        <p:nvSpPr>
          <p:cNvPr id="2" name="Date Placeholder 1"/>
          <p:cNvSpPr>
            <a:spLocks noGrp="1"/>
          </p:cNvSpPr>
          <p:nvPr>
            <p:ph type="dt" sz="half" idx="10"/>
          </p:nvPr>
        </p:nvSpPr>
        <p:spPr/>
        <p:txBody>
          <a:bodyPr/>
          <a:lstStyle/>
          <a:p>
            <a:fld id="{5C11C111-14E5-4060-A08E-2BED645C280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107</a:t>
            </a:fld>
            <a:endParaRPr lang="en-IN"/>
          </a:p>
        </p:txBody>
      </p:sp>
    </p:spTree>
    <p:extLst>
      <p:ext uri="{BB962C8B-B14F-4D97-AF65-F5344CB8AC3E}">
        <p14:creationId xmlns:p14="http://schemas.microsoft.com/office/powerpoint/2010/main" val="2195109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noAutofit/>
          </a:bodyPr>
          <a:lstStyle/>
          <a:p>
            <a:r>
              <a:rPr lang="en-US" altLang="en-US" sz="3600" b="1" dirty="0"/>
              <a:t>Distributed Systems</a:t>
            </a:r>
          </a:p>
        </p:txBody>
      </p:sp>
      <p:sp>
        <p:nvSpPr>
          <p:cNvPr id="51203" name="Content Placeholder 2"/>
          <p:cNvSpPr>
            <a:spLocks noGrp="1"/>
          </p:cNvSpPr>
          <p:nvPr>
            <p:ph idx="4294967295"/>
          </p:nvPr>
        </p:nvSpPr>
        <p:spPr>
          <a:xfrm>
            <a:off x="838200" y="1092200"/>
            <a:ext cx="7313613" cy="4530725"/>
          </a:xfrm>
        </p:spPr>
        <p:txBody>
          <a:bodyPr>
            <a:normAutofit/>
          </a:bodyPr>
          <a:lstStyle/>
          <a:p>
            <a:r>
              <a:rPr lang="en-US" altLang="en-US" dirty="0"/>
              <a:t>Types</a:t>
            </a:r>
          </a:p>
          <a:p>
            <a:pPr lvl="1"/>
            <a:r>
              <a:rPr lang="en-US" altLang="en-US" dirty="0"/>
              <a:t>Client-Server Systems</a:t>
            </a:r>
          </a:p>
          <a:p>
            <a:pPr lvl="1"/>
            <a:r>
              <a:rPr lang="en-US" altLang="en-US" dirty="0"/>
              <a:t>Peer-to-Peer Systems</a:t>
            </a:r>
          </a:p>
        </p:txBody>
      </p:sp>
      <p:sp>
        <p:nvSpPr>
          <p:cNvPr id="2" name="Date Placeholder 1"/>
          <p:cNvSpPr>
            <a:spLocks noGrp="1"/>
          </p:cNvSpPr>
          <p:nvPr>
            <p:ph type="dt" sz="half" idx="10"/>
          </p:nvPr>
        </p:nvSpPr>
        <p:spPr/>
        <p:txBody>
          <a:bodyPr/>
          <a:lstStyle/>
          <a:p>
            <a:fld id="{73F7D07D-7436-4C5C-AF0A-C942849D25B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108</a:t>
            </a:fld>
            <a:endParaRPr lang="en-IN"/>
          </a:p>
        </p:txBody>
      </p:sp>
    </p:spTree>
    <p:extLst>
      <p:ext uri="{BB962C8B-B14F-4D97-AF65-F5344CB8AC3E}">
        <p14:creationId xmlns:p14="http://schemas.microsoft.com/office/powerpoint/2010/main" val="5823684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pPr eaLnBrk="1" hangingPunct="1"/>
            <a:r>
              <a:rPr lang="en-US" altLang="en-US" sz="2800" dirty="0"/>
              <a:t>Client-Server Systems</a:t>
            </a:r>
          </a:p>
        </p:txBody>
      </p:sp>
      <p:sp>
        <p:nvSpPr>
          <p:cNvPr id="52227" name="Rectangle 4"/>
          <p:cNvSpPr>
            <a:spLocks noChangeArrowheads="1"/>
          </p:cNvSpPr>
          <p:nvPr/>
        </p:nvSpPr>
        <p:spPr bwMode="auto">
          <a:xfrm>
            <a:off x="874713" y="1166813"/>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08585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nSpc>
                <a:spcPct val="90000"/>
              </a:lnSpc>
              <a:spcBef>
                <a:spcPct val="35000"/>
              </a:spcBef>
              <a:buClr>
                <a:srgbClr val="993300"/>
              </a:buClr>
              <a:buSzPct val="90000"/>
              <a:buFont typeface="Monotype Sorts" pitchFamily="-84" charset="2"/>
              <a:buChar char="n"/>
            </a:pPr>
            <a:r>
              <a:rPr kumimoji="1" lang="en-US" altLang="en-US" sz="2400" dirty="0">
                <a:highlight>
                  <a:srgbClr val="FFFF00"/>
                </a:highlight>
                <a:latin typeface="+mn-lt"/>
              </a:rPr>
              <a:t>Client-Server Computing</a:t>
            </a:r>
          </a:p>
          <a:p>
            <a:pPr lvl="1">
              <a:lnSpc>
                <a:spcPct val="90000"/>
              </a:lnSpc>
              <a:spcBef>
                <a:spcPct val="35000"/>
              </a:spcBef>
              <a:buClr>
                <a:srgbClr val="CC6600"/>
              </a:buClr>
              <a:buSzPct val="80000"/>
              <a:buFont typeface="Monotype Sorts" pitchFamily="-84" charset="2"/>
              <a:buChar char="l"/>
            </a:pPr>
            <a:r>
              <a:rPr kumimoji="1" lang="en-US" altLang="en-US" sz="2400" dirty="0">
                <a:highlight>
                  <a:srgbClr val="FFFF00"/>
                </a:highlight>
                <a:latin typeface="+mn-lt"/>
              </a:rPr>
              <a:t>Centralized system act as server systems to satisfy requests generated by client systems</a:t>
            </a:r>
          </a:p>
          <a:p>
            <a:pPr lvl="1">
              <a:lnSpc>
                <a:spcPct val="90000"/>
              </a:lnSpc>
              <a:spcBef>
                <a:spcPct val="35000"/>
              </a:spcBef>
              <a:buClr>
                <a:srgbClr val="CC6600"/>
              </a:buClr>
              <a:buSzPct val="80000"/>
              <a:buFont typeface="Monotype Sorts" pitchFamily="-84" charset="2"/>
              <a:buChar char="l"/>
            </a:pPr>
            <a:r>
              <a:rPr kumimoji="1" lang="en-US" altLang="en-US" sz="2400" dirty="0">
                <a:highlight>
                  <a:srgbClr val="FFFF00"/>
                </a:highlight>
                <a:latin typeface="+mn-lt"/>
              </a:rPr>
              <a:t>User interface handled by smart PCs.</a:t>
            </a:r>
          </a:p>
        </p:txBody>
      </p:sp>
      <p:pic>
        <p:nvPicPr>
          <p:cNvPr id="5222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324"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181" t="52379" r="49809" b="28182"/>
          <a:stretch/>
        </p:blipFill>
        <p:spPr bwMode="auto">
          <a:xfrm>
            <a:off x="870819" y="3600990"/>
            <a:ext cx="280831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B0FAC96-6366-411B-8AC2-D387D365AC8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109</a:t>
            </a:fld>
            <a:endParaRPr lang="en-IN"/>
          </a:p>
        </p:txBody>
      </p:sp>
    </p:spTree>
    <p:extLst>
      <p:ext uri="{BB962C8B-B14F-4D97-AF65-F5344CB8AC3E}">
        <p14:creationId xmlns:p14="http://schemas.microsoft.com/office/powerpoint/2010/main" val="114453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sz="2400" b="1" dirty="0"/>
              <a:t>Header File or Standard files</a:t>
            </a:r>
            <a:r>
              <a:rPr lang="en-IN" sz="2400" dirty="0"/>
              <a:t>: </a:t>
            </a:r>
          </a:p>
          <a:p>
            <a:r>
              <a:rPr lang="en-IN" sz="2400" dirty="0">
                <a:highlight>
                  <a:srgbClr val="FFFF00"/>
                </a:highlight>
              </a:rPr>
              <a:t>These files contains definition of pre-defined functions like </a:t>
            </a:r>
            <a:r>
              <a:rPr lang="en-IN" sz="2400" dirty="0" err="1">
                <a:highlight>
                  <a:srgbClr val="FFFF00"/>
                </a:highlight>
              </a:rPr>
              <a:t>printf</a:t>
            </a:r>
            <a:r>
              <a:rPr lang="en-IN" sz="2400" dirty="0">
                <a:highlight>
                  <a:srgbClr val="FFFF00"/>
                </a:highlight>
              </a:rPr>
              <a:t>(), </a:t>
            </a:r>
            <a:r>
              <a:rPr lang="en-IN" sz="2400" dirty="0" err="1">
                <a:highlight>
                  <a:srgbClr val="FFFF00"/>
                </a:highlight>
              </a:rPr>
              <a:t>scanf</a:t>
            </a:r>
            <a:r>
              <a:rPr lang="en-IN" sz="2400" dirty="0">
                <a:highlight>
                  <a:srgbClr val="FFFF00"/>
                </a:highlight>
              </a:rPr>
              <a:t>() etc. These files must be included for working with these functions. </a:t>
            </a:r>
          </a:p>
          <a:p>
            <a:endParaRPr lang="en-IN" sz="2400" dirty="0"/>
          </a:p>
          <a:p>
            <a:r>
              <a:rPr lang="en-IN" sz="2400" dirty="0"/>
              <a:t>Different function are declared in different header files. </a:t>
            </a:r>
          </a:p>
          <a:p>
            <a:pPr lvl="1"/>
            <a:r>
              <a:rPr lang="en-IN" sz="2000" dirty="0"/>
              <a:t>For example C++ standard I/O functions are in ‘</a:t>
            </a:r>
            <a:r>
              <a:rPr lang="en-IN" sz="2000" dirty="0" err="1"/>
              <a:t>iostream</a:t>
            </a:r>
            <a:r>
              <a:rPr lang="en-IN" sz="2000" dirty="0"/>
              <a:t>’ header file whereas </a:t>
            </a:r>
          </a:p>
          <a:p>
            <a:pPr lvl="1"/>
            <a:r>
              <a:rPr lang="en-IN" sz="2000" dirty="0"/>
              <a:t>Functions which perform string operations are in ‘string’ header file.</a:t>
            </a:r>
            <a:br>
              <a:rPr lang="en-IN" sz="2000" dirty="0"/>
            </a:br>
            <a:endParaRPr lang="en-IN" sz="2000" dirty="0"/>
          </a:p>
          <a:p>
            <a:endParaRPr lang="en-IN" sz="2400" dirty="0"/>
          </a:p>
        </p:txBody>
      </p:sp>
      <p:sp>
        <p:nvSpPr>
          <p:cNvPr id="4" name="Date Placeholder 3"/>
          <p:cNvSpPr>
            <a:spLocks noGrp="1"/>
          </p:cNvSpPr>
          <p:nvPr>
            <p:ph type="dt" sz="half" idx="10"/>
          </p:nvPr>
        </p:nvSpPr>
        <p:spPr/>
        <p:txBody>
          <a:bodyPr/>
          <a:lstStyle/>
          <a:p>
            <a:fld id="{B2AE8AA1-AFFB-4D59-B214-6D043EA93B3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11</a:t>
            </a:fld>
            <a:endParaRPr lang="en-IN"/>
          </a:p>
        </p:txBody>
      </p:sp>
    </p:spTree>
    <p:extLst>
      <p:ext uri="{BB962C8B-B14F-4D97-AF65-F5344CB8AC3E}">
        <p14:creationId xmlns:p14="http://schemas.microsoft.com/office/powerpoint/2010/main" val="2325715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r>
              <a:rPr lang="en-US" altLang="en-US" sz="2800" dirty="0"/>
              <a:t>Client-Server Systems</a:t>
            </a:r>
            <a:endParaRPr lang="en-US" altLang="en-US" sz="2800" b="1" dirty="0"/>
          </a:p>
        </p:txBody>
      </p:sp>
      <p:sp>
        <p:nvSpPr>
          <p:cNvPr id="52227" name="Rectangle 4"/>
          <p:cNvSpPr>
            <a:spLocks noChangeArrowheads="1"/>
          </p:cNvSpPr>
          <p:nvPr/>
        </p:nvSpPr>
        <p:spPr bwMode="auto">
          <a:xfrm>
            <a:off x="874713" y="1166813"/>
            <a:ext cx="73517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08585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nSpc>
                <a:spcPct val="90000"/>
              </a:lnSpc>
              <a:spcBef>
                <a:spcPct val="35000"/>
              </a:spcBef>
              <a:buClr>
                <a:srgbClr val="993300"/>
              </a:buClr>
              <a:buSzPct val="90000"/>
              <a:buFont typeface="Monotype Sorts" pitchFamily="-84" charset="2"/>
              <a:buChar char="n"/>
            </a:pPr>
            <a:r>
              <a:rPr kumimoji="1" lang="en-US" altLang="en-US" sz="2400" dirty="0">
                <a:highlight>
                  <a:srgbClr val="FFFF00"/>
                </a:highlight>
                <a:latin typeface="+mn-lt"/>
              </a:rPr>
              <a:t>Server systems can be categorized as :</a:t>
            </a:r>
          </a:p>
          <a:p>
            <a:pPr lvl="1">
              <a:lnSpc>
                <a:spcPct val="90000"/>
              </a:lnSpc>
              <a:spcBef>
                <a:spcPct val="35000"/>
              </a:spcBef>
              <a:buClr>
                <a:srgbClr val="009900"/>
              </a:buClr>
              <a:buSzPct val="75000"/>
              <a:buFont typeface="Webdings" pitchFamily="18" charset="2"/>
              <a:buChar char="4"/>
            </a:pPr>
            <a:r>
              <a:rPr kumimoji="1" lang="en-US" altLang="en-US" sz="2400" b="1" dirty="0">
                <a:solidFill>
                  <a:srgbClr val="3366FF"/>
                </a:solidFill>
                <a:highlight>
                  <a:srgbClr val="FFFF00"/>
                </a:highlight>
                <a:latin typeface="+mn-lt"/>
              </a:rPr>
              <a:t>Compute-server system </a:t>
            </a:r>
            <a:r>
              <a:rPr kumimoji="1" lang="en-US" altLang="en-US" sz="2400" dirty="0">
                <a:highlight>
                  <a:srgbClr val="FFFF00"/>
                </a:highlight>
                <a:latin typeface="+mn-lt"/>
              </a:rPr>
              <a:t>provides an interface to client to request services (i.e., database), perform action, send back results to the client</a:t>
            </a:r>
          </a:p>
          <a:p>
            <a:pPr lvl="1">
              <a:lnSpc>
                <a:spcPct val="90000"/>
              </a:lnSpc>
              <a:spcBef>
                <a:spcPct val="35000"/>
              </a:spcBef>
              <a:buClr>
                <a:srgbClr val="009900"/>
              </a:buClr>
              <a:buSzPct val="75000"/>
              <a:buFont typeface="Webdings" pitchFamily="18" charset="2"/>
              <a:buChar char="4"/>
            </a:pPr>
            <a:r>
              <a:rPr kumimoji="1" lang="en-US" altLang="en-US" sz="2400" b="1" dirty="0">
                <a:solidFill>
                  <a:srgbClr val="3366FF"/>
                </a:solidFill>
                <a:highlight>
                  <a:srgbClr val="FFFF00"/>
                </a:highlight>
                <a:latin typeface="+mn-lt"/>
              </a:rPr>
              <a:t>File-server system </a:t>
            </a:r>
            <a:r>
              <a:rPr kumimoji="1" lang="en-US" altLang="en-US" sz="2400" dirty="0">
                <a:highlight>
                  <a:srgbClr val="FFFF00"/>
                </a:highlight>
                <a:latin typeface="+mn-lt"/>
              </a:rPr>
              <a:t>provides file system interface for clients to store and retrieve files i.e. create, update, read and delete files</a:t>
            </a:r>
          </a:p>
        </p:txBody>
      </p:sp>
      <p:pic>
        <p:nvPicPr>
          <p:cNvPr id="52228" name="Picture 1" descr="1_1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27C72CF-F31C-4368-AD6E-67BD2061C49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110</a:t>
            </a:fld>
            <a:endParaRPr lang="en-IN"/>
          </a:p>
        </p:txBody>
      </p:sp>
    </p:spTree>
    <p:extLst>
      <p:ext uri="{BB962C8B-B14F-4D97-AF65-F5344CB8AC3E}">
        <p14:creationId xmlns:p14="http://schemas.microsoft.com/office/powerpoint/2010/main" val="3420747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rmAutofit/>
          </a:bodyPr>
          <a:lstStyle/>
          <a:p>
            <a:pPr marL="0" indent="0">
              <a:buNone/>
            </a:pPr>
            <a:endParaRPr lang="en-IN" sz="2400" dirty="0"/>
          </a:p>
          <a:p>
            <a:r>
              <a:rPr lang="en-IN" sz="2400" dirty="0"/>
              <a:t>An alternative to the traditional client / server architecture where there typically is a single server and many clients.</a:t>
            </a:r>
          </a:p>
          <a:p>
            <a:pPr marL="0" indent="0">
              <a:buNone/>
            </a:pPr>
            <a:r>
              <a:rPr lang="en-IN" sz="2400" dirty="0"/>
              <a:t> </a:t>
            </a:r>
          </a:p>
        </p:txBody>
      </p:sp>
      <p:sp>
        <p:nvSpPr>
          <p:cNvPr id="4" name="Date Placeholder 3"/>
          <p:cNvSpPr>
            <a:spLocks noGrp="1"/>
          </p:cNvSpPr>
          <p:nvPr>
            <p:ph type="dt" sz="half" idx="10"/>
          </p:nvPr>
        </p:nvSpPr>
        <p:spPr/>
        <p:txBody>
          <a:bodyPr/>
          <a:lstStyle/>
          <a:p>
            <a:fld id="{671DE3F4-3EFE-4676-910C-4E33D0E5E4F6}"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111</a:t>
            </a:fld>
            <a:endParaRPr lang="en-IN"/>
          </a:p>
        </p:txBody>
      </p:sp>
    </p:spTree>
    <p:extLst>
      <p:ext uri="{BB962C8B-B14F-4D97-AF65-F5344CB8AC3E}">
        <p14:creationId xmlns:p14="http://schemas.microsoft.com/office/powerpoint/2010/main" val="8574557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a:t>Peer-to-Peer</a:t>
            </a:r>
          </a:p>
        </p:txBody>
      </p:sp>
      <p:sp>
        <p:nvSpPr>
          <p:cNvPr id="53251" name="Rectangle 3"/>
          <p:cNvSpPr>
            <a:spLocks noGrp="1" noChangeArrowheads="1"/>
          </p:cNvSpPr>
          <p:nvPr>
            <p:ph type="body" idx="4294967295"/>
          </p:nvPr>
        </p:nvSpPr>
        <p:spPr>
          <a:xfrm>
            <a:off x="467544" y="908720"/>
            <a:ext cx="5472608" cy="4530725"/>
          </a:xfrm>
        </p:spPr>
        <p:txBody>
          <a:bodyPr>
            <a:noAutofit/>
          </a:bodyPr>
          <a:lstStyle/>
          <a:p>
            <a:r>
              <a:rPr lang="en-US" altLang="en-US" sz="2400" dirty="0"/>
              <a:t>Another model of distributed system</a:t>
            </a:r>
          </a:p>
          <a:p>
            <a:r>
              <a:rPr lang="en-US" altLang="en-US" sz="2400" dirty="0"/>
              <a:t>P2P does not distinguish clients and servers</a:t>
            </a:r>
          </a:p>
          <a:p>
            <a:pPr lvl="1"/>
            <a:r>
              <a:rPr lang="en-US" altLang="en-US" sz="2400" dirty="0"/>
              <a:t>A</a:t>
            </a:r>
            <a:r>
              <a:rPr lang="en-US" altLang="en-US" sz="2400" b="1" u="sng" dirty="0"/>
              <a:t>ll nodes are considered peers</a:t>
            </a:r>
          </a:p>
          <a:p>
            <a:pPr lvl="1"/>
            <a:endParaRPr lang="en-IN" sz="2400" b="1" u="sng" dirty="0"/>
          </a:p>
          <a:p>
            <a:pPr lvl="1"/>
            <a:endParaRPr lang="en-IN" sz="2400" b="1" u="sng" dirty="0"/>
          </a:p>
          <a:p>
            <a:pPr lvl="1"/>
            <a:endParaRPr lang="en-IN" sz="2400" b="1" u="sng" dirty="0"/>
          </a:p>
          <a:p>
            <a:pPr lvl="1"/>
            <a:endParaRPr lang="en-IN" sz="2400" b="1" u="sng" dirty="0"/>
          </a:p>
          <a:p>
            <a:pPr lvl="1"/>
            <a:r>
              <a:rPr lang="en-IN" sz="2400" b="1" u="sng" dirty="0"/>
              <a:t>Why Peers?</a:t>
            </a:r>
            <a:endParaRPr lang="en-IN" sz="2400" dirty="0"/>
          </a:p>
        </p:txBody>
      </p:sp>
      <p:pic>
        <p:nvPicPr>
          <p:cNvPr id="5325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1AC7A1A-C0BC-4EC2-A7D4-72FDC398E919}"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112</a:t>
            </a:fld>
            <a:endParaRPr lang="en-IN"/>
          </a:p>
        </p:txBody>
      </p:sp>
    </p:spTree>
    <p:extLst>
      <p:ext uri="{BB962C8B-B14F-4D97-AF65-F5344CB8AC3E}">
        <p14:creationId xmlns:p14="http://schemas.microsoft.com/office/powerpoint/2010/main" val="1584947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a:t>Peer-to-Peer</a:t>
            </a:r>
          </a:p>
        </p:txBody>
      </p:sp>
      <p:sp>
        <p:nvSpPr>
          <p:cNvPr id="53251" name="Rectangle 3"/>
          <p:cNvSpPr>
            <a:spLocks noGrp="1" noChangeArrowheads="1"/>
          </p:cNvSpPr>
          <p:nvPr>
            <p:ph type="body" idx="4294967295"/>
          </p:nvPr>
        </p:nvSpPr>
        <p:spPr>
          <a:xfrm>
            <a:off x="395536" y="794563"/>
            <a:ext cx="8352928" cy="4530725"/>
          </a:xfrm>
        </p:spPr>
        <p:txBody>
          <a:bodyPr>
            <a:noAutofit/>
          </a:bodyPr>
          <a:lstStyle/>
          <a:p>
            <a:r>
              <a:rPr lang="en-US" altLang="en-US" sz="2400" dirty="0">
                <a:highlight>
                  <a:srgbClr val="FFFF00"/>
                </a:highlight>
              </a:rPr>
              <a:t>Why Peers?</a:t>
            </a:r>
            <a:endParaRPr lang="en-US" altLang="en-US" sz="2400" b="1" u="sng" dirty="0">
              <a:highlight>
                <a:srgbClr val="FFFF00"/>
              </a:highlight>
            </a:endParaRPr>
          </a:p>
          <a:p>
            <a:pPr lvl="1"/>
            <a:r>
              <a:rPr lang="en-IN" sz="2400" dirty="0">
                <a:highlight>
                  <a:srgbClr val="FFFF00"/>
                </a:highlight>
              </a:rPr>
              <a:t>“A communications model in which  </a:t>
            </a:r>
            <a:r>
              <a:rPr lang="en-IN" sz="2400" b="1" u="sng" dirty="0">
                <a:highlight>
                  <a:srgbClr val="FFFF00"/>
                </a:highlight>
              </a:rPr>
              <a:t>each party has the same capabilities </a:t>
            </a:r>
            <a:r>
              <a:rPr lang="en-IN" sz="2400" dirty="0">
                <a:highlight>
                  <a:srgbClr val="FFFF00"/>
                </a:highlight>
              </a:rPr>
              <a:t>and </a:t>
            </a:r>
          </a:p>
          <a:p>
            <a:pPr lvl="1"/>
            <a:r>
              <a:rPr lang="en-IN" sz="2400" dirty="0">
                <a:highlight>
                  <a:srgbClr val="FFFF00"/>
                </a:highlight>
              </a:rPr>
              <a:t>All play </a:t>
            </a:r>
            <a:r>
              <a:rPr lang="en-IN" sz="2400" b="1" u="sng" dirty="0">
                <a:highlight>
                  <a:srgbClr val="FFFF00"/>
                </a:highlight>
              </a:rPr>
              <a:t>equal roles. </a:t>
            </a:r>
          </a:p>
          <a:p>
            <a:pPr marL="742950" lvl="2" indent="-342900"/>
            <a:r>
              <a:rPr lang="en-US" altLang="en-US" b="1" u="sng" dirty="0">
                <a:highlight>
                  <a:srgbClr val="FFFF00"/>
                </a:highlight>
              </a:rPr>
              <a:t>Each node may act as client, server or both</a:t>
            </a:r>
          </a:p>
          <a:p>
            <a:endParaRPr lang="en-IN" sz="2400" dirty="0">
              <a:highlight>
                <a:srgbClr val="FFFF00"/>
              </a:highlight>
            </a:endParaRPr>
          </a:p>
          <a:p>
            <a:r>
              <a:rPr lang="en-IN" sz="2400" b="1" u="sng" dirty="0">
                <a:highlight>
                  <a:srgbClr val="FFFF00"/>
                </a:highlight>
              </a:rPr>
              <a:t>No peer has global view</a:t>
            </a:r>
            <a:r>
              <a:rPr lang="en-IN" sz="2400" u="sng" dirty="0">
                <a:highlight>
                  <a:srgbClr val="FFFF00"/>
                </a:highlight>
              </a:rPr>
              <a:t> </a:t>
            </a:r>
            <a:r>
              <a:rPr lang="en-IN" sz="2400" dirty="0">
                <a:highlight>
                  <a:srgbClr val="FFFF00"/>
                </a:highlight>
              </a:rPr>
              <a:t>of the entire system.</a:t>
            </a:r>
          </a:p>
        </p:txBody>
      </p:sp>
      <p:sp>
        <p:nvSpPr>
          <p:cNvPr id="2" name="Date Placeholder 1"/>
          <p:cNvSpPr>
            <a:spLocks noGrp="1"/>
          </p:cNvSpPr>
          <p:nvPr>
            <p:ph type="dt" sz="half" idx="10"/>
          </p:nvPr>
        </p:nvSpPr>
        <p:spPr/>
        <p:txBody>
          <a:bodyPr/>
          <a:lstStyle/>
          <a:p>
            <a:fld id="{21AC7A1A-C0BC-4EC2-A7D4-72FDC398E919}"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113</a:t>
            </a:fld>
            <a:endParaRPr lang="en-IN"/>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181" t="52379" r="37799" b="28182"/>
          <a:stretch/>
        </p:blipFill>
        <p:spPr bwMode="auto">
          <a:xfrm>
            <a:off x="1043608" y="4941168"/>
            <a:ext cx="5616624"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863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rmAutofit/>
          </a:bodyPr>
          <a:lstStyle/>
          <a:p>
            <a:r>
              <a:rPr lang="en-IN" sz="2400" dirty="0">
                <a:highlight>
                  <a:srgbClr val="FFFF00"/>
                </a:highlight>
              </a:rPr>
              <a:t>Peers-</a:t>
            </a:r>
          </a:p>
          <a:p>
            <a:pPr lvl="1"/>
            <a:r>
              <a:rPr lang="en-IN" sz="2400" b="1" u="sng" dirty="0">
                <a:highlight>
                  <a:srgbClr val="FFFF00"/>
                </a:highlight>
              </a:rPr>
              <a:t>Exchange resources with one another directly.</a:t>
            </a:r>
          </a:p>
          <a:p>
            <a:pPr lvl="1"/>
            <a:r>
              <a:rPr lang="en-IN" sz="2400" dirty="0">
                <a:highlight>
                  <a:srgbClr val="FFFF00"/>
                </a:highlight>
              </a:rPr>
              <a:t>Either party can initiate a communication session” </a:t>
            </a:r>
          </a:p>
          <a:p>
            <a:endParaRPr lang="en-IN" sz="2400" b="1" u="sng" dirty="0">
              <a:highlight>
                <a:srgbClr val="FFFF00"/>
              </a:highlight>
            </a:endParaRPr>
          </a:p>
        </p:txBody>
      </p:sp>
      <p:sp>
        <p:nvSpPr>
          <p:cNvPr id="4" name="Date Placeholder 3"/>
          <p:cNvSpPr>
            <a:spLocks noGrp="1"/>
          </p:cNvSpPr>
          <p:nvPr>
            <p:ph type="dt" sz="half" idx="10"/>
          </p:nvPr>
        </p:nvSpPr>
        <p:spPr/>
        <p:txBody>
          <a:bodyPr/>
          <a:lstStyle/>
          <a:p>
            <a:fld id="{AD473358-4416-419A-AD90-AC43F2EF041D}"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114</a:t>
            </a:fld>
            <a:endParaRPr lang="en-IN"/>
          </a:p>
        </p:txBody>
      </p:sp>
    </p:spTree>
    <p:extLst>
      <p:ext uri="{BB962C8B-B14F-4D97-AF65-F5344CB8AC3E}">
        <p14:creationId xmlns:p14="http://schemas.microsoft.com/office/powerpoint/2010/main" val="21199906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Autofit/>
          </a:bodyPr>
          <a:lstStyle/>
          <a:p>
            <a:r>
              <a:rPr lang="en-IN" sz="2400" dirty="0">
                <a:highlight>
                  <a:srgbClr val="FFFF00"/>
                </a:highlight>
              </a:rPr>
              <a:t>P2P Networks are </a:t>
            </a:r>
            <a:r>
              <a:rPr lang="en-IN" sz="2400" b="1" u="sng" dirty="0">
                <a:highlight>
                  <a:srgbClr val="FFFF00"/>
                </a:highlight>
              </a:rPr>
              <a:t>autonomous</a:t>
            </a:r>
            <a:r>
              <a:rPr lang="en-IN" sz="2400" dirty="0">
                <a:highlight>
                  <a:srgbClr val="FFFF00"/>
                </a:highlight>
              </a:rPr>
              <a:t> and self-organised with </a:t>
            </a:r>
            <a:r>
              <a:rPr lang="en-IN" sz="2400" b="1" u="sng" dirty="0">
                <a:highlight>
                  <a:srgbClr val="FFFF00"/>
                </a:highlight>
              </a:rPr>
              <a:t>free participation</a:t>
            </a:r>
            <a:r>
              <a:rPr lang="en-IN" sz="2400" u="sng" dirty="0">
                <a:highlight>
                  <a:srgbClr val="FFFF00"/>
                </a:highlight>
              </a:rPr>
              <a:t> </a:t>
            </a:r>
            <a:r>
              <a:rPr lang="en-IN" sz="2400" dirty="0">
                <a:highlight>
                  <a:srgbClr val="FFFF00"/>
                </a:highlight>
              </a:rPr>
              <a:t>from peers.</a:t>
            </a:r>
          </a:p>
          <a:p>
            <a:endParaRPr lang="en-IN" sz="2400" dirty="0">
              <a:highlight>
                <a:srgbClr val="FFFF00"/>
              </a:highlight>
            </a:endParaRPr>
          </a:p>
          <a:p>
            <a:r>
              <a:rPr lang="en-IN" sz="2400" dirty="0">
                <a:highlight>
                  <a:srgbClr val="FFFF00"/>
                </a:highlight>
              </a:rPr>
              <a:t>A P2P computing system is formed with peer hosts that are fully </a:t>
            </a:r>
            <a:r>
              <a:rPr lang="en-IN" sz="2400" b="1" u="sng" dirty="0">
                <a:highlight>
                  <a:srgbClr val="FFFF00"/>
                </a:highlight>
              </a:rPr>
              <a:t>distributed without using a centralized server</a:t>
            </a:r>
            <a:r>
              <a:rPr lang="en-IN" sz="2400" b="1" dirty="0">
                <a:highlight>
                  <a:srgbClr val="FFFF00"/>
                </a:highlight>
              </a:rPr>
              <a:t>.</a:t>
            </a:r>
          </a:p>
          <a:p>
            <a:endParaRPr lang="en-IN" sz="2400" dirty="0">
              <a:highlight>
                <a:srgbClr val="FFFF00"/>
              </a:highlight>
            </a:endParaRPr>
          </a:p>
          <a:p>
            <a:endParaRPr lang="en-IN" sz="2400" dirty="0">
              <a:highlight>
                <a:srgbClr val="FFFF00"/>
              </a:highlight>
            </a:endParaRPr>
          </a:p>
        </p:txBody>
      </p:sp>
      <p:sp>
        <p:nvSpPr>
          <p:cNvPr id="4" name="Date Placeholder 3"/>
          <p:cNvSpPr>
            <a:spLocks noGrp="1"/>
          </p:cNvSpPr>
          <p:nvPr>
            <p:ph type="dt" sz="half" idx="10"/>
          </p:nvPr>
        </p:nvSpPr>
        <p:spPr/>
        <p:txBody>
          <a:bodyPr/>
          <a:lstStyle/>
          <a:p>
            <a:fld id="{1273C682-8757-43E5-90C3-B49AB63AB852}"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115</a:t>
            </a:fld>
            <a:endParaRPr lang="en-IN"/>
          </a:p>
        </p:txBody>
      </p:sp>
    </p:spTree>
    <p:extLst>
      <p:ext uri="{BB962C8B-B14F-4D97-AF65-F5344CB8AC3E}">
        <p14:creationId xmlns:p14="http://schemas.microsoft.com/office/powerpoint/2010/main" val="23732448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altLang="en-US" sz="2800" dirty="0"/>
              <a:t>Peer-to-Peer</a:t>
            </a:r>
          </a:p>
        </p:txBody>
      </p:sp>
      <p:sp>
        <p:nvSpPr>
          <p:cNvPr id="53251" name="Rectangle 3"/>
          <p:cNvSpPr>
            <a:spLocks noGrp="1" noChangeArrowheads="1"/>
          </p:cNvSpPr>
          <p:nvPr>
            <p:ph type="body" idx="4294967295"/>
          </p:nvPr>
        </p:nvSpPr>
        <p:spPr>
          <a:xfrm>
            <a:off x="467544" y="908720"/>
            <a:ext cx="5472608" cy="4530725"/>
          </a:xfrm>
        </p:spPr>
        <p:txBody>
          <a:bodyPr>
            <a:noAutofit/>
          </a:bodyPr>
          <a:lstStyle/>
          <a:p>
            <a:pPr lvl="1"/>
            <a:r>
              <a:rPr lang="en-US" altLang="en-US" sz="2400"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sz="2400" dirty="0"/>
              <a:t>Examples such as Skype </a:t>
            </a:r>
          </a:p>
        </p:txBody>
      </p:sp>
      <p:pic>
        <p:nvPicPr>
          <p:cNvPr id="53252" name="Picture 1" descr="1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1AC7A1A-C0BC-4EC2-A7D4-72FDC398E919}"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116</a:t>
            </a:fld>
            <a:endParaRPr lang="en-IN"/>
          </a:p>
        </p:txBody>
      </p:sp>
    </p:spTree>
    <p:extLst>
      <p:ext uri="{BB962C8B-B14F-4D97-AF65-F5344CB8AC3E}">
        <p14:creationId xmlns:p14="http://schemas.microsoft.com/office/powerpoint/2010/main" val="35736222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P2P Networks</a:t>
            </a:r>
          </a:p>
        </p:txBody>
      </p:sp>
      <p:sp>
        <p:nvSpPr>
          <p:cNvPr id="3" name="Content Placeholder 2"/>
          <p:cNvSpPr>
            <a:spLocks noGrp="1"/>
          </p:cNvSpPr>
          <p:nvPr>
            <p:ph idx="1"/>
          </p:nvPr>
        </p:nvSpPr>
        <p:spPr/>
        <p:txBody>
          <a:bodyPr>
            <a:noAutofit/>
          </a:bodyPr>
          <a:lstStyle/>
          <a:p>
            <a:r>
              <a:rPr lang="en-IN" sz="2400" dirty="0"/>
              <a:t>Used widely in </a:t>
            </a:r>
          </a:p>
          <a:p>
            <a:pPr lvl="1"/>
            <a:r>
              <a:rPr lang="en-IN" sz="2400" dirty="0"/>
              <a:t>Messaging, </a:t>
            </a:r>
          </a:p>
          <a:p>
            <a:pPr lvl="1"/>
            <a:r>
              <a:rPr lang="en-IN" sz="2400" dirty="0"/>
              <a:t>Online Chatting, </a:t>
            </a:r>
          </a:p>
          <a:p>
            <a:pPr lvl="1"/>
            <a:r>
              <a:rPr lang="en-IN" sz="2400" dirty="0"/>
              <a:t>Video streaming and </a:t>
            </a:r>
          </a:p>
          <a:p>
            <a:pPr lvl="1"/>
            <a:r>
              <a:rPr lang="en-IN" sz="2400" dirty="0"/>
              <a:t>Social networking.</a:t>
            </a:r>
          </a:p>
        </p:txBody>
      </p:sp>
      <p:sp>
        <p:nvSpPr>
          <p:cNvPr id="4" name="Date Placeholder 3"/>
          <p:cNvSpPr>
            <a:spLocks noGrp="1"/>
          </p:cNvSpPr>
          <p:nvPr>
            <p:ph type="dt" sz="half" idx="10"/>
          </p:nvPr>
        </p:nvSpPr>
        <p:spPr/>
        <p:txBody>
          <a:bodyPr/>
          <a:lstStyle/>
          <a:p>
            <a:fld id="{1273C682-8757-43E5-90C3-B49AB63AB852}"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117</a:t>
            </a:fld>
            <a:endParaRPr lang="en-IN"/>
          </a:p>
        </p:txBody>
      </p:sp>
    </p:spTree>
    <p:extLst>
      <p:ext uri="{BB962C8B-B14F-4D97-AF65-F5344CB8AC3E}">
        <p14:creationId xmlns:p14="http://schemas.microsoft.com/office/powerpoint/2010/main" val="5064580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Peer-to-peer networking with </a:t>
            </a:r>
            <a:r>
              <a:rPr lang="en-IN" dirty="0" err="1"/>
              <a:t>BitTorrent</a:t>
            </a:r>
            <a:r>
              <a:rPr lang="en-IN" dirty="0"/>
              <a:t> </a:t>
            </a:r>
          </a:p>
        </p:txBody>
      </p:sp>
      <p:sp>
        <p:nvSpPr>
          <p:cNvPr id="3" name="Content Placeholder 2"/>
          <p:cNvSpPr>
            <a:spLocks noGrp="1"/>
          </p:cNvSpPr>
          <p:nvPr>
            <p:ph idx="1"/>
          </p:nvPr>
        </p:nvSpPr>
        <p:spPr/>
        <p:txBody>
          <a:bodyPr>
            <a:normAutofit/>
          </a:bodyPr>
          <a:lstStyle/>
          <a:p>
            <a:r>
              <a:rPr lang="en-IN" sz="2400" dirty="0" err="1">
                <a:highlight>
                  <a:srgbClr val="FFFF00"/>
                </a:highlight>
              </a:rPr>
              <a:t>BitTorrent</a:t>
            </a:r>
            <a:r>
              <a:rPr lang="en-IN" sz="2400" dirty="0">
                <a:highlight>
                  <a:srgbClr val="FFFF00"/>
                </a:highlight>
              </a:rPr>
              <a:t> is by far </a:t>
            </a:r>
          </a:p>
          <a:p>
            <a:pPr lvl="1"/>
            <a:r>
              <a:rPr lang="en-IN" sz="2400" dirty="0">
                <a:highlight>
                  <a:srgbClr val="FFFF00"/>
                </a:highlight>
              </a:rPr>
              <a:t>the most popular peer-to-peer programs ever. </a:t>
            </a:r>
          </a:p>
          <a:p>
            <a:endParaRPr lang="en-IN" sz="2400" dirty="0">
              <a:highlight>
                <a:srgbClr val="FFFF00"/>
              </a:highlight>
            </a:endParaRPr>
          </a:p>
          <a:p>
            <a:endParaRPr lang="en-IN" sz="2400" dirty="0">
              <a:highlight>
                <a:srgbClr val="FFFF00"/>
              </a:highlight>
            </a:endParaRPr>
          </a:p>
          <a:p>
            <a:endParaRPr lang="en-IN" sz="2400" dirty="0">
              <a:highlight>
                <a:srgbClr val="FFFF00"/>
              </a:highlight>
            </a:endParaRPr>
          </a:p>
          <a:p>
            <a:r>
              <a:rPr lang="en-IN" sz="2400" dirty="0">
                <a:highlight>
                  <a:srgbClr val="FFFF00"/>
                </a:highlight>
              </a:rPr>
              <a:t>??</a:t>
            </a:r>
            <a:endParaRPr lang="en-IN" sz="2400" b="1" u="sng" dirty="0">
              <a:highlight>
                <a:srgbClr val="FFFF00"/>
              </a:highlight>
            </a:endParaRPr>
          </a:p>
        </p:txBody>
      </p:sp>
      <p:sp>
        <p:nvSpPr>
          <p:cNvPr id="4" name="Date Placeholder 3"/>
          <p:cNvSpPr>
            <a:spLocks noGrp="1"/>
          </p:cNvSpPr>
          <p:nvPr>
            <p:ph type="dt" sz="half" idx="10"/>
          </p:nvPr>
        </p:nvSpPr>
        <p:spPr/>
        <p:txBody>
          <a:bodyPr/>
          <a:lstStyle/>
          <a:p>
            <a:fld id="{0E67B54D-9660-49B8-A357-6D8A0CB69DD0}"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118</a:t>
            </a:fld>
            <a:endParaRPr lang="en-IN"/>
          </a:p>
        </p:txBody>
      </p:sp>
    </p:spTree>
    <p:extLst>
      <p:ext uri="{BB962C8B-B14F-4D97-AF65-F5344CB8AC3E}">
        <p14:creationId xmlns:p14="http://schemas.microsoft.com/office/powerpoint/2010/main" val="32710044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Peer-to-peer networking with </a:t>
            </a:r>
            <a:r>
              <a:rPr lang="en-IN" dirty="0" err="1"/>
              <a:t>BitTorrent</a:t>
            </a:r>
            <a:r>
              <a:rPr lang="en-IN" dirty="0"/>
              <a:t> </a:t>
            </a:r>
          </a:p>
        </p:txBody>
      </p:sp>
      <p:sp>
        <p:nvSpPr>
          <p:cNvPr id="3" name="Content Placeholder 2"/>
          <p:cNvSpPr>
            <a:spLocks noGrp="1"/>
          </p:cNvSpPr>
          <p:nvPr>
            <p:ph idx="1"/>
          </p:nvPr>
        </p:nvSpPr>
        <p:spPr/>
        <p:txBody>
          <a:bodyPr>
            <a:normAutofit/>
          </a:bodyPr>
          <a:lstStyle/>
          <a:p>
            <a:r>
              <a:rPr lang="en-IN" sz="2400" dirty="0" err="1">
                <a:highlight>
                  <a:srgbClr val="FFFF00"/>
                </a:highlight>
              </a:rPr>
              <a:t>BitTorrent</a:t>
            </a:r>
            <a:r>
              <a:rPr lang="en-IN" sz="2400" dirty="0">
                <a:highlight>
                  <a:srgbClr val="FFFF00"/>
                </a:highlight>
              </a:rPr>
              <a:t> is one of the most common protocols </a:t>
            </a:r>
          </a:p>
          <a:p>
            <a:pPr lvl="1"/>
            <a:r>
              <a:rPr lang="en-IN" sz="2400" dirty="0">
                <a:highlight>
                  <a:srgbClr val="FFFF00"/>
                </a:highlight>
              </a:rPr>
              <a:t>for transferring large files, </a:t>
            </a:r>
          </a:p>
          <a:p>
            <a:pPr lvl="1"/>
            <a:r>
              <a:rPr lang="en-IN" sz="2400" dirty="0">
                <a:highlight>
                  <a:srgbClr val="FFFF00"/>
                </a:highlight>
              </a:rPr>
              <a:t>such as </a:t>
            </a:r>
            <a:r>
              <a:rPr lang="en-IN" sz="2400" b="1" u="sng" dirty="0">
                <a:highlight>
                  <a:srgbClr val="FFFF00"/>
                </a:highlight>
              </a:rPr>
              <a:t>digital video files containing TV shows or video clips or digital audio files containing songs.</a:t>
            </a:r>
          </a:p>
        </p:txBody>
      </p:sp>
      <p:sp>
        <p:nvSpPr>
          <p:cNvPr id="4" name="Date Placeholder 3"/>
          <p:cNvSpPr>
            <a:spLocks noGrp="1"/>
          </p:cNvSpPr>
          <p:nvPr>
            <p:ph type="dt" sz="half" idx="10"/>
          </p:nvPr>
        </p:nvSpPr>
        <p:spPr/>
        <p:txBody>
          <a:bodyPr/>
          <a:lstStyle/>
          <a:p>
            <a:fld id="{0E67B54D-9660-49B8-A357-6D8A0CB69DD0}"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119</a:t>
            </a:fld>
            <a:endParaRPr lang="en-IN"/>
          </a:p>
        </p:txBody>
      </p:sp>
    </p:spTree>
    <p:extLst>
      <p:ext uri="{BB962C8B-B14F-4D97-AF65-F5344CB8AC3E}">
        <p14:creationId xmlns:p14="http://schemas.microsoft.com/office/powerpoint/2010/main" val="323483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sz="2400" b="1" dirty="0"/>
              <a:t>Header File or Standard files</a:t>
            </a:r>
            <a:r>
              <a:rPr lang="en-IN" sz="2400" dirty="0"/>
              <a:t>: </a:t>
            </a:r>
          </a:p>
          <a:p>
            <a:r>
              <a:rPr lang="en-IN" sz="2400" b="1" dirty="0"/>
              <a:t>Syntax</a:t>
            </a:r>
            <a:r>
              <a:rPr lang="en-IN" sz="2400" dirty="0"/>
              <a:t>: </a:t>
            </a:r>
            <a:r>
              <a:rPr lang="en-IN" sz="2400" b="1" dirty="0">
                <a:solidFill>
                  <a:srgbClr val="FF0000"/>
                </a:solidFill>
              </a:rPr>
              <a:t>#include&lt; </a:t>
            </a:r>
            <a:r>
              <a:rPr lang="en-IN" sz="2400" b="1" i="1" dirty="0" err="1">
                <a:solidFill>
                  <a:srgbClr val="FF0000"/>
                </a:solidFill>
              </a:rPr>
              <a:t>file_name</a:t>
            </a:r>
            <a:r>
              <a:rPr lang="en-IN" sz="2400" b="1" i="1" dirty="0">
                <a:solidFill>
                  <a:srgbClr val="FF0000"/>
                </a:solidFill>
              </a:rPr>
              <a:t> </a:t>
            </a:r>
            <a:r>
              <a:rPr lang="en-IN" sz="2400" b="1" dirty="0">
                <a:solidFill>
                  <a:srgbClr val="FF0000"/>
                </a:solidFill>
              </a:rPr>
              <a:t>&gt;</a:t>
            </a:r>
          </a:p>
          <a:p>
            <a:pPr lvl="1"/>
            <a:r>
              <a:rPr lang="en-IN" sz="2000" dirty="0"/>
              <a:t>where </a:t>
            </a:r>
            <a:r>
              <a:rPr lang="en-IN" sz="2000" i="1" dirty="0" err="1"/>
              <a:t>file_name</a:t>
            </a:r>
            <a:r>
              <a:rPr lang="en-IN" sz="2000" dirty="0"/>
              <a:t> is the name of file to be included. </a:t>
            </a:r>
          </a:p>
          <a:p>
            <a:pPr lvl="1"/>
            <a:r>
              <a:rPr lang="en-IN" sz="2000" dirty="0">
                <a:highlight>
                  <a:srgbClr val="FFFF00"/>
                </a:highlight>
              </a:rPr>
              <a:t>The ‘&lt;‘ and ‘&gt;’ brackets tells the compiler to look for the file in standard directory.</a:t>
            </a:r>
          </a:p>
          <a:p>
            <a:endParaRPr lang="en-IN" sz="2400" dirty="0"/>
          </a:p>
        </p:txBody>
      </p:sp>
      <p:sp>
        <p:nvSpPr>
          <p:cNvPr id="4" name="Date Placeholder 3"/>
          <p:cNvSpPr>
            <a:spLocks noGrp="1"/>
          </p:cNvSpPr>
          <p:nvPr>
            <p:ph type="dt" sz="half" idx="10"/>
          </p:nvPr>
        </p:nvSpPr>
        <p:spPr/>
        <p:txBody>
          <a:bodyPr/>
          <a:lstStyle/>
          <a:p>
            <a:fld id="{8D820E8E-DCA3-4F04-8391-FFE43F3ECE1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a:t>
            </a:fld>
            <a:endParaRPr lang="en-IN"/>
          </a:p>
        </p:txBody>
      </p:sp>
    </p:spTree>
    <p:extLst>
      <p:ext uri="{BB962C8B-B14F-4D97-AF65-F5344CB8AC3E}">
        <p14:creationId xmlns:p14="http://schemas.microsoft.com/office/powerpoint/2010/main" val="247621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t>BitTorrent</a:t>
            </a:r>
            <a:r>
              <a:rPr lang="en-IN" dirty="0"/>
              <a:t> Clients</a:t>
            </a:r>
          </a:p>
        </p:txBody>
      </p:sp>
      <p:sp>
        <p:nvSpPr>
          <p:cNvPr id="3" name="Content Placeholder 2"/>
          <p:cNvSpPr>
            <a:spLocks noGrp="1"/>
          </p:cNvSpPr>
          <p:nvPr>
            <p:ph idx="1"/>
          </p:nvPr>
        </p:nvSpPr>
        <p:spPr/>
        <p:txBody>
          <a:bodyPr>
            <a:normAutofit/>
          </a:bodyPr>
          <a:lstStyle/>
          <a:p>
            <a:r>
              <a:rPr lang="en-IN" sz="2400" dirty="0"/>
              <a:t>To send or receive files, </a:t>
            </a:r>
          </a:p>
          <a:p>
            <a:pPr lvl="1"/>
            <a:r>
              <a:rPr lang="en-IN" sz="2400" b="1" u="sng" dirty="0"/>
              <a:t>a person uses a </a:t>
            </a:r>
            <a:r>
              <a:rPr lang="en-IN" sz="2400" b="1" u="sng" dirty="0" err="1"/>
              <a:t>BitTorrent</a:t>
            </a:r>
            <a:r>
              <a:rPr lang="en-IN" sz="2400" b="1" u="sng" dirty="0"/>
              <a:t> client on their Internet-connected computer. </a:t>
            </a:r>
          </a:p>
          <a:p>
            <a:r>
              <a:rPr lang="en-IN" sz="2400" b="1" u="sng" dirty="0"/>
              <a:t>A </a:t>
            </a:r>
            <a:r>
              <a:rPr lang="en-IN" sz="2400" b="1" u="sng" dirty="0" err="1"/>
              <a:t>BitTorrent</a:t>
            </a:r>
            <a:r>
              <a:rPr lang="en-IN" sz="2400" b="1" u="sng" dirty="0"/>
              <a:t> client </a:t>
            </a:r>
            <a:r>
              <a:rPr lang="en-IN" sz="2400" dirty="0"/>
              <a:t>is a </a:t>
            </a:r>
          </a:p>
          <a:p>
            <a:pPr lvl="1"/>
            <a:r>
              <a:rPr lang="en-IN" sz="2400" dirty="0"/>
              <a:t>computer program that implements the </a:t>
            </a:r>
            <a:r>
              <a:rPr lang="en-IN" sz="2400" dirty="0" err="1"/>
              <a:t>BitTorrent</a:t>
            </a:r>
            <a:r>
              <a:rPr lang="en-IN" sz="2400" dirty="0"/>
              <a:t> protocol. </a:t>
            </a:r>
          </a:p>
          <a:p>
            <a:pPr lvl="1"/>
            <a:r>
              <a:rPr lang="en-IN" sz="2400" dirty="0"/>
              <a:t>Popular clients include </a:t>
            </a:r>
          </a:p>
          <a:p>
            <a:pPr lvl="2"/>
            <a:r>
              <a:rPr lang="el-GR" dirty="0"/>
              <a:t>μ</a:t>
            </a:r>
            <a:r>
              <a:rPr lang="en-IN" dirty="0"/>
              <a:t>Torrent, </a:t>
            </a:r>
            <a:r>
              <a:rPr lang="en-IN" dirty="0" err="1"/>
              <a:t>Xunlei</a:t>
            </a:r>
            <a:r>
              <a:rPr lang="en-IN" dirty="0"/>
              <a:t>, Transmission, </a:t>
            </a:r>
            <a:r>
              <a:rPr lang="en-IN" dirty="0" err="1"/>
              <a:t>qBittorrent</a:t>
            </a:r>
            <a:r>
              <a:rPr lang="en-IN" dirty="0"/>
              <a:t>, </a:t>
            </a:r>
            <a:r>
              <a:rPr lang="en-IN" dirty="0" err="1"/>
              <a:t>Vuze</a:t>
            </a:r>
            <a:r>
              <a:rPr lang="en-IN" dirty="0"/>
              <a:t>, Deluge, BitComet and </a:t>
            </a:r>
            <a:r>
              <a:rPr lang="en-IN" dirty="0" err="1"/>
              <a:t>Tixati</a:t>
            </a:r>
            <a:r>
              <a:rPr lang="en-IN" dirty="0"/>
              <a:t>.</a:t>
            </a:r>
          </a:p>
        </p:txBody>
      </p:sp>
      <p:sp>
        <p:nvSpPr>
          <p:cNvPr id="4" name="Date Placeholder 3"/>
          <p:cNvSpPr>
            <a:spLocks noGrp="1"/>
          </p:cNvSpPr>
          <p:nvPr>
            <p:ph type="dt" sz="half" idx="10"/>
          </p:nvPr>
        </p:nvSpPr>
        <p:spPr/>
        <p:txBody>
          <a:bodyPr/>
          <a:lstStyle/>
          <a:p>
            <a:fld id="{637FE73E-C936-43FE-9C33-AF9D9D454F2F}"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120</a:t>
            </a:fld>
            <a:endParaRPr lang="en-IN"/>
          </a:p>
        </p:txBody>
      </p:sp>
    </p:spTree>
    <p:extLst>
      <p:ext uri="{BB962C8B-B14F-4D97-AF65-F5344CB8AC3E}">
        <p14:creationId xmlns:p14="http://schemas.microsoft.com/office/powerpoint/2010/main" val="3279212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BitTorrent</a:t>
            </a:r>
            <a:r>
              <a:rPr lang="en-IN" dirty="0"/>
              <a:t> Clients</a:t>
            </a:r>
          </a:p>
        </p:txBody>
      </p:sp>
      <p:sp>
        <p:nvSpPr>
          <p:cNvPr id="3" name="Content Placeholder 2"/>
          <p:cNvSpPr>
            <a:spLocks noGrp="1"/>
          </p:cNvSpPr>
          <p:nvPr>
            <p:ph idx="1"/>
          </p:nvPr>
        </p:nvSpPr>
        <p:spPr>
          <a:xfrm>
            <a:off x="457200" y="1600200"/>
            <a:ext cx="3322712" cy="4525963"/>
          </a:xfrm>
        </p:spPr>
        <p:txBody>
          <a:bodyPr/>
          <a:lstStyle/>
          <a:p>
            <a:r>
              <a:rPr lang="en-IN" dirty="0"/>
              <a:t>FrostWire</a:t>
            </a:r>
          </a:p>
          <a:p>
            <a:endParaRPr lang="en-IN" dirty="0"/>
          </a:p>
          <a:p>
            <a:endParaRPr lang="en-IN" dirty="0"/>
          </a:p>
          <a:p>
            <a:r>
              <a:rPr lang="en-IN" dirty="0"/>
              <a:t>µTorrent</a:t>
            </a:r>
          </a:p>
          <a:p>
            <a:endParaRPr lang="en-IN" dirty="0"/>
          </a:p>
          <a:p>
            <a:endParaRPr lang="en-IN" dirty="0"/>
          </a:p>
          <a:p>
            <a:endParaRPr lang="en-IN" dirty="0"/>
          </a:p>
        </p:txBody>
      </p:sp>
      <p:sp>
        <p:nvSpPr>
          <p:cNvPr id="4" name="Date Placeholder 3"/>
          <p:cNvSpPr>
            <a:spLocks noGrp="1"/>
          </p:cNvSpPr>
          <p:nvPr>
            <p:ph type="dt" sz="half" idx="10"/>
          </p:nvPr>
        </p:nvSpPr>
        <p:spPr/>
        <p:txBody>
          <a:bodyPr/>
          <a:lstStyle/>
          <a:p>
            <a:fld id="{3C3C0617-B6F8-4EEF-A083-B6AE51B3F959}"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9" name="Picture 5" descr="FrostWi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20" y="2204864"/>
            <a:ext cx="1617712"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20" y="3933056"/>
            <a:ext cx="190500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345632" y="1628800"/>
            <a:ext cx="3322712"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err="1"/>
              <a:t>Tonido</a:t>
            </a:r>
            <a:endParaRPr lang="en-IN" dirty="0"/>
          </a:p>
          <a:p>
            <a:endParaRPr lang="en-IN" dirty="0"/>
          </a:p>
          <a:p>
            <a:endParaRPr lang="en-IN" dirty="0"/>
          </a:p>
          <a:p>
            <a:r>
              <a:rPr lang="en-IN" dirty="0"/>
              <a:t>Deluge</a:t>
            </a:r>
          </a:p>
          <a:p>
            <a:endParaRPr lang="en-IN" dirty="0"/>
          </a:p>
          <a:p>
            <a:endParaRPr lang="en-IN" dirty="0"/>
          </a:p>
          <a:p>
            <a:endParaRPr lang="en-IN"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040" y="2209800"/>
            <a:ext cx="1219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040" y="4149080"/>
            <a:ext cx="1219200"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121</a:t>
            </a:fld>
            <a:endParaRPr lang="en-IN"/>
          </a:p>
        </p:txBody>
      </p:sp>
    </p:spTree>
    <p:extLst>
      <p:ext uri="{BB962C8B-B14F-4D97-AF65-F5344CB8AC3E}">
        <p14:creationId xmlns:p14="http://schemas.microsoft.com/office/powerpoint/2010/main" val="1841902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Typical Client Server</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Date Placeholder 3"/>
          <p:cNvSpPr>
            <a:spLocks noGrp="1"/>
          </p:cNvSpPr>
          <p:nvPr>
            <p:ph type="dt" sz="half" idx="10"/>
          </p:nvPr>
        </p:nvSpPr>
        <p:spPr/>
        <p:txBody>
          <a:bodyPr/>
          <a:lstStyle/>
          <a:p>
            <a:fld id="{5AF17700-A32F-453D-957C-C638B3A5A935}"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48734" b="41451"/>
          <a:stretch/>
        </p:blipFill>
        <p:spPr bwMode="auto">
          <a:xfrm>
            <a:off x="1331640" y="2217958"/>
            <a:ext cx="3722339" cy="214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31640" y="4509120"/>
            <a:ext cx="3600400" cy="369332"/>
          </a:xfrm>
          <a:prstGeom prst="rect">
            <a:avLst/>
          </a:prstGeom>
          <a:noFill/>
        </p:spPr>
        <p:txBody>
          <a:bodyPr wrap="square" rtlCol="0">
            <a:spAutoFit/>
          </a:bodyPr>
          <a:lstStyle/>
          <a:p>
            <a:r>
              <a:rPr lang="en-IN" dirty="0"/>
              <a:t>Downloading File from the server</a:t>
            </a:r>
          </a:p>
        </p:txBody>
      </p:sp>
      <p:sp>
        <p:nvSpPr>
          <p:cNvPr id="8" name="TextBox 7"/>
          <p:cNvSpPr txBox="1"/>
          <p:nvPr/>
        </p:nvSpPr>
        <p:spPr>
          <a:xfrm>
            <a:off x="5084440" y="4621554"/>
            <a:ext cx="3600400" cy="369332"/>
          </a:xfrm>
          <a:prstGeom prst="rect">
            <a:avLst/>
          </a:prstGeom>
          <a:noFill/>
        </p:spPr>
        <p:txBody>
          <a:bodyPr wrap="square" rtlCol="0">
            <a:spAutoFit/>
          </a:bodyPr>
          <a:lstStyle/>
          <a:p>
            <a:r>
              <a:rPr lang="en-IN" dirty="0"/>
              <a:t>	    P2P??</a:t>
            </a:r>
          </a:p>
        </p:txBody>
      </p:sp>
      <p:sp>
        <p:nvSpPr>
          <p:cNvPr id="7" name="Slide Number Placeholder 6"/>
          <p:cNvSpPr>
            <a:spLocks noGrp="1"/>
          </p:cNvSpPr>
          <p:nvPr>
            <p:ph type="sldNum" sz="quarter" idx="12"/>
          </p:nvPr>
        </p:nvSpPr>
        <p:spPr/>
        <p:txBody>
          <a:bodyPr/>
          <a:lstStyle/>
          <a:p>
            <a:fld id="{A5669369-968C-4B3A-94C3-E2A4E5B88044}" type="slidenum">
              <a:rPr lang="en-IN" smtClean="0"/>
              <a:t>122</a:t>
            </a:fld>
            <a:endParaRPr lang="en-IN"/>
          </a:p>
        </p:txBody>
      </p:sp>
    </p:spTree>
    <p:extLst>
      <p:ext uri="{BB962C8B-B14F-4D97-AF65-F5344CB8AC3E}">
        <p14:creationId xmlns:p14="http://schemas.microsoft.com/office/powerpoint/2010/main" val="960725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Typical Client Server</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a:highlight>
                <a:srgbClr val="FFFF00"/>
              </a:highlight>
            </a:endParaRPr>
          </a:p>
          <a:p>
            <a:pPr marL="0" indent="0">
              <a:buNone/>
            </a:pPr>
            <a:endParaRPr lang="en-IN" dirty="0">
              <a:highlight>
                <a:srgbClr val="FFFF00"/>
              </a:highlight>
            </a:endParaRPr>
          </a:p>
          <a:p>
            <a:pPr marL="0" indent="0">
              <a:buNone/>
            </a:pPr>
            <a:endParaRPr lang="en-IN" dirty="0">
              <a:highlight>
                <a:srgbClr val="FFFF00"/>
              </a:highlight>
            </a:endParaRPr>
          </a:p>
          <a:p>
            <a:pPr marL="0" indent="0">
              <a:buNone/>
            </a:pPr>
            <a:endParaRPr lang="en-IN" dirty="0">
              <a:highlight>
                <a:srgbClr val="FFFF00"/>
              </a:highlight>
            </a:endParaRPr>
          </a:p>
          <a:p>
            <a:r>
              <a:rPr lang="en-IN" sz="2400" dirty="0">
                <a:highlight>
                  <a:srgbClr val="FFFF00"/>
                </a:highlight>
              </a:rPr>
              <a:t>In the figure, The time for the download to finish will be two times the time if only one peer was downloading from the server. </a:t>
            </a:r>
          </a:p>
          <a:p>
            <a:endParaRPr lang="en-IN" dirty="0">
              <a:highlight>
                <a:srgbClr val="FFFF00"/>
              </a:highlight>
            </a:endParaRPr>
          </a:p>
        </p:txBody>
      </p:sp>
      <p:sp>
        <p:nvSpPr>
          <p:cNvPr id="4" name="Date Placeholder 3"/>
          <p:cNvSpPr>
            <a:spLocks noGrp="1"/>
          </p:cNvSpPr>
          <p:nvPr>
            <p:ph type="dt" sz="half" idx="10"/>
          </p:nvPr>
        </p:nvSpPr>
        <p:spPr/>
        <p:txBody>
          <a:bodyPr/>
          <a:lstStyle/>
          <a:p>
            <a:fld id="{441B875B-84DA-4E7C-8B52-DE8923CBAF93}"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50910" b="40137"/>
          <a:stretch/>
        </p:blipFill>
        <p:spPr bwMode="auto">
          <a:xfrm>
            <a:off x="2716940" y="1702791"/>
            <a:ext cx="3439236" cy="179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123</a:t>
            </a:fld>
            <a:endParaRPr lang="en-IN"/>
          </a:p>
        </p:txBody>
      </p:sp>
    </p:spTree>
    <p:extLst>
      <p:ext uri="{BB962C8B-B14F-4D97-AF65-F5344CB8AC3E}">
        <p14:creationId xmlns:p14="http://schemas.microsoft.com/office/powerpoint/2010/main" val="38096617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Basic Idea behind </a:t>
            </a:r>
            <a:r>
              <a:rPr lang="en-IN" sz="3600" dirty="0" err="1"/>
              <a:t>BitTorrent</a:t>
            </a:r>
            <a:r>
              <a:rPr lang="en-IN" sz="3600" dirty="0"/>
              <a:t> </a:t>
            </a:r>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Date Placeholder 3"/>
          <p:cNvSpPr>
            <a:spLocks noGrp="1"/>
          </p:cNvSpPr>
          <p:nvPr>
            <p:ph type="dt" sz="half" idx="10"/>
          </p:nvPr>
        </p:nvSpPr>
        <p:spPr/>
        <p:txBody>
          <a:bodyPr/>
          <a:lstStyle/>
          <a:p>
            <a:fld id="{441B875B-84DA-4E7C-8B52-DE8923CBAF93}"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24477" b="37710"/>
          <a:stretch/>
        </p:blipFill>
        <p:spPr bwMode="auto">
          <a:xfrm>
            <a:off x="1149912" y="1340768"/>
            <a:ext cx="6878472"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124</a:t>
            </a:fld>
            <a:endParaRPr lang="en-IN"/>
          </a:p>
        </p:txBody>
      </p:sp>
      <p:sp>
        <p:nvSpPr>
          <p:cNvPr id="7" name="TextBox 6"/>
          <p:cNvSpPr txBox="1"/>
          <p:nvPr/>
        </p:nvSpPr>
        <p:spPr>
          <a:xfrm>
            <a:off x="899592" y="4077072"/>
            <a:ext cx="5976664" cy="461665"/>
          </a:xfrm>
          <a:prstGeom prst="rect">
            <a:avLst/>
          </a:prstGeom>
          <a:noFill/>
        </p:spPr>
        <p:txBody>
          <a:bodyPr wrap="square" rtlCol="0">
            <a:spAutoFit/>
          </a:bodyPr>
          <a:lstStyle/>
          <a:p>
            <a:r>
              <a:rPr lang="en-IN" sz="2400" b="1" dirty="0"/>
              <a:t>Student </a:t>
            </a:r>
            <a:r>
              <a:rPr lang="en-IN" sz="2400" b="1" dirty="0" err="1"/>
              <a:t>Answersheets</a:t>
            </a:r>
            <a:r>
              <a:rPr lang="en-IN" sz="2400" b="1" dirty="0"/>
              <a:t> ??</a:t>
            </a:r>
          </a:p>
        </p:txBody>
      </p:sp>
    </p:spTree>
    <p:extLst>
      <p:ext uri="{BB962C8B-B14F-4D97-AF65-F5344CB8AC3E}">
        <p14:creationId xmlns:p14="http://schemas.microsoft.com/office/powerpoint/2010/main" val="9791504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IN" sz="3600" dirty="0"/>
              <a:t>Basic Idea behind </a:t>
            </a:r>
            <a:r>
              <a:rPr lang="en-IN" sz="3600" dirty="0" err="1"/>
              <a:t>BitTorrent</a:t>
            </a:r>
            <a:r>
              <a:rPr lang="en-IN" sz="3600" dirty="0"/>
              <a:t> </a:t>
            </a:r>
          </a:p>
        </p:txBody>
      </p:sp>
      <p:sp>
        <p:nvSpPr>
          <p:cNvPr id="3" name="Content Placeholder 2"/>
          <p:cNvSpPr>
            <a:spLocks noGrp="1"/>
          </p:cNvSpPr>
          <p:nvPr>
            <p:ph idx="1"/>
          </p:nvPr>
        </p:nvSpPr>
        <p:spPr>
          <a:xfrm>
            <a:off x="457200" y="1600200"/>
            <a:ext cx="8229600" cy="4781128"/>
          </a:xfrm>
        </p:spPr>
        <p:txBody>
          <a:bodyPr>
            <a:normAutofit fontScale="70000" lnSpcReduction="2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highlight>
                  <a:srgbClr val="FFFF00"/>
                </a:highlight>
              </a:rPr>
              <a:t>The figure on the right shows an approach similar to </a:t>
            </a:r>
            <a:r>
              <a:rPr lang="en-IN" dirty="0" err="1">
                <a:highlight>
                  <a:srgbClr val="FFFF00"/>
                </a:highlight>
              </a:rPr>
              <a:t>BitTorrent</a:t>
            </a:r>
            <a:r>
              <a:rPr lang="en-IN" dirty="0">
                <a:highlight>
                  <a:srgbClr val="FFFF00"/>
                </a:highlight>
              </a:rPr>
              <a:t>. </a:t>
            </a:r>
          </a:p>
          <a:p>
            <a:pPr lvl="1"/>
            <a:r>
              <a:rPr lang="en-IN" b="1" u="sng" dirty="0">
                <a:highlight>
                  <a:srgbClr val="FFFF00"/>
                </a:highlight>
              </a:rPr>
              <a:t>By splitting the file </a:t>
            </a:r>
          </a:p>
          <a:p>
            <a:pPr lvl="1"/>
            <a:r>
              <a:rPr lang="en-IN" b="1" u="sng" dirty="0">
                <a:highlight>
                  <a:srgbClr val="FFFF00"/>
                </a:highlight>
              </a:rPr>
              <a:t>Send one part to each peer, </a:t>
            </a:r>
          </a:p>
          <a:p>
            <a:pPr lvl="1"/>
            <a:r>
              <a:rPr lang="en-IN" b="1" u="sng" dirty="0">
                <a:highlight>
                  <a:srgbClr val="FFFF00"/>
                </a:highlight>
              </a:rPr>
              <a:t>Let the peers download the part they are missing from each other, </a:t>
            </a:r>
          </a:p>
          <a:p>
            <a:pPr lvl="1"/>
            <a:r>
              <a:rPr lang="en-IN" b="1" u="sng" dirty="0">
                <a:highlight>
                  <a:srgbClr val="FFFF00"/>
                </a:highlight>
              </a:rPr>
              <a:t>Both download time and load on the server is reduced. </a:t>
            </a:r>
          </a:p>
          <a:p>
            <a:endParaRPr lang="en-IN" dirty="0">
              <a:highlight>
                <a:srgbClr val="FFFF00"/>
              </a:highlight>
            </a:endParaRPr>
          </a:p>
          <a:p>
            <a:r>
              <a:rPr lang="en-IN" dirty="0"/>
              <a:t>Of course, the </a:t>
            </a:r>
            <a:r>
              <a:rPr lang="en-IN" dirty="0" err="1"/>
              <a:t>BitTorrent</a:t>
            </a:r>
            <a:r>
              <a:rPr lang="en-IN" dirty="0"/>
              <a:t> protocol is much more sophisticated than this simple example, but this shows the basic idea. </a:t>
            </a:r>
          </a:p>
        </p:txBody>
      </p:sp>
      <p:sp>
        <p:nvSpPr>
          <p:cNvPr id="4" name="Date Placeholder 3"/>
          <p:cNvSpPr>
            <a:spLocks noGrp="1"/>
          </p:cNvSpPr>
          <p:nvPr>
            <p:ph type="dt" sz="half" idx="10"/>
          </p:nvPr>
        </p:nvSpPr>
        <p:spPr/>
        <p:txBody>
          <a:bodyPr/>
          <a:lstStyle/>
          <a:p>
            <a:fld id="{441B875B-84DA-4E7C-8B52-DE8923CBAF93}"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57" t="27031" r="24477" b="37710"/>
          <a:stretch/>
        </p:blipFill>
        <p:spPr bwMode="auto">
          <a:xfrm>
            <a:off x="1149912" y="1340768"/>
            <a:ext cx="6878472" cy="193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A5669369-968C-4B3A-94C3-E2A4E5B88044}" type="slidenum">
              <a:rPr lang="en-IN" smtClean="0"/>
              <a:t>125</a:t>
            </a:fld>
            <a:endParaRPr lang="en-IN"/>
          </a:p>
        </p:txBody>
      </p:sp>
    </p:spTree>
    <p:extLst>
      <p:ext uri="{BB962C8B-B14F-4D97-AF65-F5344CB8AC3E}">
        <p14:creationId xmlns:p14="http://schemas.microsoft.com/office/powerpoint/2010/main" val="1365537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5" name="Footer Placeholder 4"/>
          <p:cNvSpPr>
            <a:spLocks noGrp="1"/>
          </p:cNvSpPr>
          <p:nvPr>
            <p:ph type="ftr" sz="quarter" idx="11"/>
          </p:nvPr>
        </p:nvSpPr>
        <p:spPr/>
        <p:txBody>
          <a:bodyPr/>
          <a:lstStyle/>
          <a:p>
            <a:r>
              <a:rPr lang="en-IN"/>
              <a:t>Shweta Dhawan Chachra</a:t>
            </a:r>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803" t="19426" r="14093" b="27540"/>
          <a:stretch/>
        </p:blipFill>
        <p:spPr bwMode="auto">
          <a:xfrm>
            <a:off x="4572000" y="4437112"/>
            <a:ext cx="3916908" cy="208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ow BitTorrent works. Artwork diagram showing how four computers download a file through peer-to-peer (P2P) BitTorren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384"/>
            <a:ext cx="4032449" cy="24863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6013" t="19482" r="14093" b="27163"/>
          <a:stretch/>
        </p:blipFill>
        <p:spPr bwMode="auto">
          <a:xfrm>
            <a:off x="565025" y="4293096"/>
            <a:ext cx="4248472" cy="234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5874" t="20193" r="13917" b="27115"/>
          <a:stretch/>
        </p:blipFill>
        <p:spPr bwMode="auto">
          <a:xfrm>
            <a:off x="4499992" y="-27383"/>
            <a:ext cx="4348956"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55874" t="20244" r="13812" b="27064"/>
          <a:stretch/>
        </p:blipFill>
        <p:spPr bwMode="auto">
          <a:xfrm>
            <a:off x="539552" y="2276872"/>
            <a:ext cx="4032448"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55698" t="19520" r="13988" b="28141"/>
          <a:stretch/>
        </p:blipFill>
        <p:spPr bwMode="auto">
          <a:xfrm>
            <a:off x="4508566" y="2265725"/>
            <a:ext cx="4239898"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3995936" y="908720"/>
            <a:ext cx="936104" cy="216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3995936" y="3212975"/>
            <a:ext cx="936104" cy="216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3995936" y="5445223"/>
            <a:ext cx="936104" cy="216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fld id="{B0E9A115-E5AA-41CE-848F-6CE3320685CD}" type="datetime1">
              <a:rPr lang="en-IN" smtClean="0"/>
              <a:t>28-02-2025</a:t>
            </a:fld>
            <a:endParaRPr lang="en-IN" dirty="0"/>
          </a:p>
        </p:txBody>
      </p:sp>
    </p:spTree>
    <p:extLst>
      <p:ext uri="{BB962C8B-B14F-4D97-AF65-F5344CB8AC3E}">
        <p14:creationId xmlns:p14="http://schemas.microsoft.com/office/powerpoint/2010/main" val="42420795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r>
              <a:rPr lang="en-IN" sz="2400" dirty="0"/>
              <a:t>Special purpose OS</a:t>
            </a:r>
          </a:p>
          <a:p>
            <a:r>
              <a:rPr lang="en-IN" sz="2400" b="1" u="sng" dirty="0"/>
              <a:t>Used when rigid time requirements have been placed on the processing.</a:t>
            </a:r>
          </a:p>
          <a:p>
            <a:endParaRPr lang="en-IN" sz="2400" dirty="0"/>
          </a:p>
          <a:p>
            <a:endParaRPr lang="en-IN" sz="2400" dirty="0"/>
          </a:p>
          <a:p>
            <a:endParaRPr lang="en-IN" sz="2400" dirty="0"/>
          </a:p>
          <a:p>
            <a:r>
              <a:rPr lang="en-IN" sz="2400" dirty="0"/>
              <a:t>Often used as control device in Dedicated applications.</a:t>
            </a:r>
          </a:p>
          <a:p>
            <a:endParaRPr lang="en-IN" sz="2400" dirty="0"/>
          </a:p>
        </p:txBody>
      </p:sp>
      <p:sp>
        <p:nvSpPr>
          <p:cNvPr id="4" name="Date Placeholder 3"/>
          <p:cNvSpPr>
            <a:spLocks noGrp="1"/>
          </p:cNvSpPr>
          <p:nvPr>
            <p:ph type="dt" sz="half" idx="10"/>
          </p:nvPr>
        </p:nvSpPr>
        <p:spPr/>
        <p:txBody>
          <a:bodyPr/>
          <a:lstStyle/>
          <a:p>
            <a:fld id="{9BA04ACB-0B2B-496A-8182-1B14011CB24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127</a:t>
            </a:fld>
            <a:endParaRPr lang="en-IN"/>
          </a:p>
        </p:txBody>
      </p:sp>
    </p:spTree>
    <p:extLst>
      <p:ext uri="{BB962C8B-B14F-4D97-AF65-F5344CB8AC3E}">
        <p14:creationId xmlns:p14="http://schemas.microsoft.com/office/powerpoint/2010/main" val="40188954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r>
              <a:rPr lang="en-IN" sz="2400" dirty="0">
                <a:highlight>
                  <a:srgbClr val="FFFF00"/>
                </a:highlight>
              </a:rPr>
              <a:t>Real-time operating systems (RTOS) are used in environments where </a:t>
            </a:r>
            <a:r>
              <a:rPr lang="en-IN" sz="2400" b="1" dirty="0">
                <a:highlight>
                  <a:srgbClr val="FFFF00"/>
                </a:highlight>
              </a:rPr>
              <a:t>a large number of events, mostly external to the computer system, must be accepted and processed in a short time or within certain deadlines. </a:t>
            </a:r>
          </a:p>
        </p:txBody>
      </p:sp>
      <p:sp>
        <p:nvSpPr>
          <p:cNvPr id="4" name="Date Placeholder 3"/>
          <p:cNvSpPr>
            <a:spLocks noGrp="1"/>
          </p:cNvSpPr>
          <p:nvPr>
            <p:ph type="dt" sz="half" idx="10"/>
          </p:nvPr>
        </p:nvSpPr>
        <p:spPr/>
        <p:txBody>
          <a:bodyPr/>
          <a:lstStyle/>
          <a:p>
            <a:fld id="{9BA04ACB-0B2B-496A-8182-1B14011CB24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128</a:t>
            </a:fld>
            <a:endParaRPr lang="en-IN"/>
          </a:p>
        </p:txBody>
      </p:sp>
    </p:spTree>
    <p:extLst>
      <p:ext uri="{BB962C8B-B14F-4D97-AF65-F5344CB8AC3E}">
        <p14:creationId xmlns:p14="http://schemas.microsoft.com/office/powerpoint/2010/main" val="29599853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pPr marL="0" indent="0">
              <a:buNone/>
            </a:pPr>
            <a:r>
              <a:rPr lang="en-IN" sz="2400" dirty="0"/>
              <a:t>Examples of the real-time operating systems: </a:t>
            </a:r>
          </a:p>
          <a:p>
            <a:r>
              <a:rPr lang="en-IN" sz="2400" dirty="0"/>
              <a:t>Satellite launch system</a:t>
            </a:r>
          </a:p>
          <a:p>
            <a:r>
              <a:rPr lang="en-IN" sz="2400" dirty="0"/>
              <a:t>Railway signalling system</a:t>
            </a:r>
          </a:p>
          <a:p>
            <a:r>
              <a:rPr lang="en-IN" sz="2400" dirty="0"/>
              <a:t>Airline traffic control systems, </a:t>
            </a:r>
          </a:p>
          <a:p>
            <a:r>
              <a:rPr lang="en-IN" sz="2400" dirty="0"/>
              <a:t>Command Control Systems, </a:t>
            </a:r>
          </a:p>
          <a:p>
            <a:r>
              <a:rPr lang="en-IN" sz="2400" dirty="0"/>
              <a:t>Industrial control, </a:t>
            </a:r>
          </a:p>
          <a:p>
            <a:r>
              <a:rPr lang="en-IN" sz="2400" dirty="0"/>
              <a:t>Telephone switching equipment, </a:t>
            </a:r>
          </a:p>
          <a:p>
            <a:r>
              <a:rPr lang="en-IN" sz="2400" dirty="0"/>
              <a:t>Flight control, and </a:t>
            </a:r>
          </a:p>
          <a:p>
            <a:r>
              <a:rPr lang="en-IN" sz="2400" dirty="0"/>
              <a:t>Real-time simulations.</a:t>
            </a:r>
          </a:p>
        </p:txBody>
      </p:sp>
      <p:sp>
        <p:nvSpPr>
          <p:cNvPr id="4" name="Date Placeholder 3"/>
          <p:cNvSpPr>
            <a:spLocks noGrp="1"/>
          </p:cNvSpPr>
          <p:nvPr>
            <p:ph type="dt" sz="half" idx="10"/>
          </p:nvPr>
        </p:nvSpPr>
        <p:spPr/>
        <p:txBody>
          <a:bodyPr/>
          <a:lstStyle/>
          <a:p>
            <a:fld id="{9BA04ACB-0B2B-496A-8182-1B14011CB24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129</a:t>
            </a:fld>
            <a:endParaRPr lang="en-IN"/>
          </a:p>
        </p:txBody>
      </p:sp>
    </p:spTree>
    <p:extLst>
      <p:ext uri="{BB962C8B-B14F-4D97-AF65-F5344CB8AC3E}">
        <p14:creationId xmlns:p14="http://schemas.microsoft.com/office/powerpoint/2010/main" val="183225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b="1" dirty="0"/>
              <a:t>File Inclusion</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a:t>User defined files</a:t>
            </a:r>
            <a:r>
              <a:rPr lang="en-IN" sz="2400" dirty="0"/>
              <a:t>: </a:t>
            </a:r>
          </a:p>
          <a:p>
            <a:r>
              <a:rPr lang="en-IN" sz="2400" dirty="0">
                <a:highlight>
                  <a:srgbClr val="FFFF00"/>
                </a:highlight>
              </a:rPr>
              <a:t>When a program becomes very large, it is good practice to divide it into smaller files and include it whenever needed. These types of files are user defined files. </a:t>
            </a:r>
          </a:p>
          <a:p>
            <a:endParaRPr lang="en-IN" sz="2400" dirty="0">
              <a:highlight>
                <a:srgbClr val="FFFF00"/>
              </a:highlight>
            </a:endParaRPr>
          </a:p>
          <a:p>
            <a:r>
              <a:rPr lang="en-IN" sz="2400" dirty="0">
                <a:highlight>
                  <a:srgbClr val="FFFF00"/>
                </a:highlight>
              </a:rPr>
              <a:t>These files can be included as: #</a:t>
            </a:r>
            <a:r>
              <a:rPr lang="en-IN" sz="2400" dirty="0" err="1">
                <a:highlight>
                  <a:srgbClr val="FFFF00"/>
                </a:highlight>
              </a:rPr>
              <a:t>include"</a:t>
            </a:r>
            <a:r>
              <a:rPr lang="en-IN" sz="2400" i="1" dirty="0" err="1">
                <a:highlight>
                  <a:srgbClr val="FFFF00"/>
                </a:highlight>
              </a:rPr>
              <a:t>filename</a:t>
            </a:r>
            <a:r>
              <a:rPr lang="en-IN" sz="2400" dirty="0">
                <a:highlight>
                  <a:srgbClr val="FFFF00"/>
                </a:highlight>
              </a:rPr>
              <a:t>" </a:t>
            </a:r>
          </a:p>
        </p:txBody>
      </p:sp>
      <p:sp>
        <p:nvSpPr>
          <p:cNvPr id="4" name="Date Placeholder 3"/>
          <p:cNvSpPr>
            <a:spLocks noGrp="1"/>
          </p:cNvSpPr>
          <p:nvPr>
            <p:ph type="dt" sz="half" idx="10"/>
          </p:nvPr>
        </p:nvSpPr>
        <p:spPr/>
        <p:txBody>
          <a:bodyPr/>
          <a:lstStyle/>
          <a:p>
            <a:fld id="{7596E2AD-0229-4364-9FD1-A06AC046C88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a:t>
            </a:fld>
            <a:endParaRPr lang="en-IN"/>
          </a:p>
        </p:txBody>
      </p:sp>
    </p:spTree>
    <p:extLst>
      <p:ext uri="{BB962C8B-B14F-4D97-AF65-F5344CB8AC3E}">
        <p14:creationId xmlns:p14="http://schemas.microsoft.com/office/powerpoint/2010/main" val="1107348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r>
              <a:rPr lang="en-IN" sz="2400" dirty="0">
                <a:highlight>
                  <a:srgbClr val="FFFF00"/>
                </a:highlight>
              </a:rPr>
              <a:t>Real Time Systems </a:t>
            </a:r>
            <a:r>
              <a:rPr lang="en-IN" sz="2400" b="1" u="sng" dirty="0">
                <a:highlight>
                  <a:srgbClr val="FFFF00"/>
                </a:highlight>
              </a:rPr>
              <a:t>functions correctly only if it returns the correct result within its time constraints.</a:t>
            </a:r>
          </a:p>
          <a:p>
            <a:endParaRPr lang="en-IN" sz="2400" dirty="0">
              <a:highlight>
                <a:srgbClr val="FFFF00"/>
              </a:highlight>
            </a:endParaRPr>
          </a:p>
          <a:p>
            <a:r>
              <a:rPr lang="en-IN" sz="2400" dirty="0">
                <a:highlight>
                  <a:srgbClr val="FFFF00"/>
                </a:highlight>
              </a:rPr>
              <a:t>In Contrast-</a:t>
            </a:r>
          </a:p>
          <a:p>
            <a:pPr lvl="1"/>
            <a:r>
              <a:rPr lang="en-IN" sz="2400" dirty="0">
                <a:highlight>
                  <a:srgbClr val="FFFF00"/>
                </a:highlight>
              </a:rPr>
              <a:t>Time Sharing Systems, </a:t>
            </a:r>
            <a:r>
              <a:rPr lang="en-IN" sz="2400" b="1" u="sng" dirty="0">
                <a:highlight>
                  <a:srgbClr val="FFFF00"/>
                </a:highlight>
              </a:rPr>
              <a:t>where it is desirable but not mandatory to respond quickly.</a:t>
            </a:r>
          </a:p>
          <a:p>
            <a:pPr lvl="1"/>
            <a:r>
              <a:rPr lang="en-IN" sz="2400" dirty="0">
                <a:highlight>
                  <a:srgbClr val="FFFF00"/>
                </a:highlight>
              </a:rPr>
              <a:t>Batch System, which may have </a:t>
            </a:r>
            <a:r>
              <a:rPr lang="en-IN" sz="2400" b="1" u="sng" dirty="0">
                <a:highlight>
                  <a:srgbClr val="FFFF00"/>
                </a:highlight>
              </a:rPr>
              <a:t>no time constraints at all.</a:t>
            </a:r>
          </a:p>
        </p:txBody>
      </p:sp>
      <p:sp>
        <p:nvSpPr>
          <p:cNvPr id="4" name="Date Placeholder 3"/>
          <p:cNvSpPr>
            <a:spLocks noGrp="1"/>
          </p:cNvSpPr>
          <p:nvPr>
            <p:ph type="dt" sz="half" idx="10"/>
          </p:nvPr>
        </p:nvSpPr>
        <p:spPr/>
        <p:txBody>
          <a:bodyPr/>
          <a:lstStyle/>
          <a:p>
            <a:fld id="{D369C302-3577-4A48-BE42-BA0A723469E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130</a:t>
            </a:fld>
            <a:endParaRPr lang="en-IN"/>
          </a:p>
        </p:txBody>
      </p:sp>
      <p:sp>
        <p:nvSpPr>
          <p:cNvPr id="7" name="Rectangle 6"/>
          <p:cNvSpPr/>
          <p:nvPr/>
        </p:nvSpPr>
        <p:spPr>
          <a:xfrm>
            <a:off x="346804" y="2780928"/>
            <a:ext cx="8473667" cy="187220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850752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 Time Systems</a:t>
            </a:r>
          </a:p>
        </p:txBody>
      </p:sp>
      <p:sp>
        <p:nvSpPr>
          <p:cNvPr id="3" name="Content Placeholder 2"/>
          <p:cNvSpPr>
            <a:spLocks noGrp="1"/>
          </p:cNvSpPr>
          <p:nvPr>
            <p:ph idx="1"/>
          </p:nvPr>
        </p:nvSpPr>
        <p:spPr/>
        <p:txBody>
          <a:bodyPr>
            <a:normAutofit/>
          </a:bodyPr>
          <a:lstStyle/>
          <a:p>
            <a:pPr marL="0" indent="0">
              <a:buNone/>
            </a:pPr>
            <a:r>
              <a:rPr lang="en-IN" sz="2400" b="1" dirty="0"/>
              <a:t>Two types of Real-Time Operating System which are as follows:</a:t>
            </a:r>
            <a:endParaRPr lang="en-IN" sz="2400" dirty="0"/>
          </a:p>
          <a:p>
            <a:r>
              <a:rPr lang="en-IN" sz="2400" dirty="0"/>
              <a:t>Hard Real-Time Systems</a:t>
            </a:r>
            <a:br>
              <a:rPr lang="en-IN" sz="2400" dirty="0"/>
            </a:br>
            <a:endParaRPr lang="en-IN" sz="2400" dirty="0"/>
          </a:p>
          <a:p>
            <a:r>
              <a:rPr lang="en-IN" sz="2400" dirty="0"/>
              <a:t>Soft Real-Time Systems</a:t>
            </a:r>
            <a:br>
              <a:rPr lang="en-IN" sz="2400" dirty="0"/>
            </a:br>
            <a:endParaRPr lang="en-IN" sz="2400" dirty="0"/>
          </a:p>
        </p:txBody>
      </p:sp>
      <p:sp>
        <p:nvSpPr>
          <p:cNvPr id="4" name="Date Placeholder 3"/>
          <p:cNvSpPr>
            <a:spLocks noGrp="1"/>
          </p:cNvSpPr>
          <p:nvPr>
            <p:ph type="dt" sz="half" idx="10"/>
          </p:nvPr>
        </p:nvSpPr>
        <p:spPr/>
        <p:txBody>
          <a:bodyPr/>
          <a:lstStyle/>
          <a:p>
            <a:fld id="{5D33208B-EC8D-4CA1-A445-17E8DBA7A2A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131</a:t>
            </a:fld>
            <a:endParaRPr lang="en-IN"/>
          </a:p>
        </p:txBody>
      </p:sp>
    </p:spTree>
    <p:extLst>
      <p:ext uri="{BB962C8B-B14F-4D97-AF65-F5344CB8AC3E}">
        <p14:creationId xmlns:p14="http://schemas.microsoft.com/office/powerpoint/2010/main" val="22678382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p>
        </p:txBody>
      </p:sp>
      <p:sp>
        <p:nvSpPr>
          <p:cNvPr id="3" name="Content Placeholder 2"/>
          <p:cNvSpPr>
            <a:spLocks noGrp="1"/>
          </p:cNvSpPr>
          <p:nvPr>
            <p:ph sz="half" idx="2"/>
          </p:nvPr>
        </p:nvSpPr>
        <p:spPr>
          <a:xfrm>
            <a:off x="457200" y="980728"/>
            <a:ext cx="4040188" cy="5400600"/>
          </a:xfrm>
        </p:spPr>
        <p:txBody>
          <a:bodyPr>
            <a:normAutofit/>
          </a:bodyPr>
          <a:lstStyle/>
          <a:p>
            <a:r>
              <a:rPr lang="en-IN" dirty="0">
                <a:highlight>
                  <a:srgbClr val="FFFF00"/>
                </a:highlight>
              </a:rPr>
              <a:t>These OSs are meant for the applications where time </a:t>
            </a:r>
            <a:r>
              <a:rPr lang="en-IN" b="1" u="sng" dirty="0">
                <a:highlight>
                  <a:srgbClr val="FFFF00"/>
                </a:highlight>
              </a:rPr>
              <a:t>constraints are very strict and even the shortest possible delay is not acceptable. </a:t>
            </a:r>
          </a:p>
          <a:p>
            <a:endParaRPr lang="en-IN" dirty="0">
              <a:highlight>
                <a:srgbClr val="FFFF00"/>
              </a:highlight>
            </a:endParaRPr>
          </a:p>
          <a:p>
            <a:r>
              <a:rPr lang="en-IN" dirty="0">
                <a:highlight>
                  <a:srgbClr val="FFFF00"/>
                </a:highlight>
              </a:rPr>
              <a:t>These systems are built for saving life like </a:t>
            </a:r>
            <a:r>
              <a:rPr lang="en-IN" b="1" u="sng" dirty="0">
                <a:highlight>
                  <a:srgbClr val="FFFF00"/>
                </a:highlight>
              </a:rPr>
              <a:t>automatic parachutes or air bags </a:t>
            </a:r>
            <a:r>
              <a:rPr lang="en-IN" dirty="0">
                <a:highlight>
                  <a:srgbClr val="FFFF00"/>
                </a:highlight>
              </a:rPr>
              <a:t>which are required to be readily available in case of any accident. </a:t>
            </a:r>
          </a:p>
          <a:p>
            <a:endParaRPr lang="en-IN" dirty="0">
              <a:highlight>
                <a:srgbClr val="FFFF00"/>
              </a:highlight>
            </a:endParaRPr>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p>
        </p:txBody>
      </p:sp>
      <p:sp>
        <p:nvSpPr>
          <p:cNvPr id="9" name="Content Placeholder 8"/>
          <p:cNvSpPr>
            <a:spLocks noGrp="1"/>
          </p:cNvSpPr>
          <p:nvPr>
            <p:ph sz="quarter" idx="4"/>
          </p:nvPr>
        </p:nvSpPr>
        <p:spPr>
          <a:xfrm>
            <a:off x="4645025" y="980728"/>
            <a:ext cx="4041775" cy="5145435"/>
          </a:xfrm>
        </p:spPr>
        <p:txBody>
          <a:bodyPr>
            <a:normAutofit/>
          </a:bodyPr>
          <a:lstStyle/>
          <a:p>
            <a:r>
              <a:rPr lang="en-IN" dirty="0">
                <a:highlight>
                  <a:srgbClr val="FFFF00"/>
                </a:highlight>
              </a:rPr>
              <a:t>These OSs are for applications where for </a:t>
            </a:r>
            <a:r>
              <a:rPr lang="en-IN" b="1" u="sng" dirty="0">
                <a:highlight>
                  <a:srgbClr val="FFFF00"/>
                </a:highlight>
              </a:rPr>
              <a:t>time-constraint is less strict.</a:t>
            </a:r>
          </a:p>
        </p:txBody>
      </p:sp>
      <p:sp>
        <p:nvSpPr>
          <p:cNvPr id="4" name="Date Placeholder 3"/>
          <p:cNvSpPr>
            <a:spLocks noGrp="1"/>
          </p:cNvSpPr>
          <p:nvPr>
            <p:ph type="dt" sz="half" idx="10"/>
          </p:nvPr>
        </p:nvSpPr>
        <p:spPr/>
        <p:txBody>
          <a:bodyPr/>
          <a:lstStyle/>
          <a:p>
            <a:fld id="{042B70D5-C83E-4704-A495-FCF673E937C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132</a:t>
            </a:fld>
            <a:endParaRPr lang="en-IN"/>
          </a:p>
        </p:txBody>
      </p:sp>
    </p:spTree>
    <p:extLst>
      <p:ext uri="{BB962C8B-B14F-4D97-AF65-F5344CB8AC3E}">
        <p14:creationId xmlns:p14="http://schemas.microsoft.com/office/powerpoint/2010/main" val="28485457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p>
        </p:txBody>
      </p:sp>
      <p:sp>
        <p:nvSpPr>
          <p:cNvPr id="3" name="Content Placeholder 2"/>
          <p:cNvSpPr>
            <a:spLocks noGrp="1"/>
          </p:cNvSpPr>
          <p:nvPr>
            <p:ph sz="half" idx="2"/>
          </p:nvPr>
        </p:nvSpPr>
        <p:spPr>
          <a:xfrm>
            <a:off x="457200" y="980728"/>
            <a:ext cx="4040188" cy="5145435"/>
          </a:xfrm>
        </p:spPr>
        <p:txBody>
          <a:bodyPr>
            <a:normAutofit/>
          </a:bodyPr>
          <a:lstStyle/>
          <a:p>
            <a:r>
              <a:rPr lang="en-IN" dirty="0">
                <a:highlight>
                  <a:srgbClr val="FFFF00"/>
                </a:highlight>
              </a:rPr>
              <a:t>This type of system </a:t>
            </a:r>
            <a:r>
              <a:rPr lang="en-IN" b="1" u="sng" dirty="0">
                <a:highlight>
                  <a:srgbClr val="FFFF00"/>
                </a:highlight>
              </a:rPr>
              <a:t>can never miss its deadline. </a:t>
            </a:r>
          </a:p>
          <a:p>
            <a:endParaRPr lang="en-IN" dirty="0">
              <a:highlight>
                <a:srgbClr val="FFFF00"/>
              </a:highlight>
            </a:endParaRPr>
          </a:p>
          <a:p>
            <a:r>
              <a:rPr lang="en-IN" dirty="0">
                <a:highlight>
                  <a:srgbClr val="FFFF00"/>
                </a:highlight>
              </a:rPr>
              <a:t>Missing the deadline </a:t>
            </a:r>
            <a:r>
              <a:rPr lang="en-IN" b="1" u="sng" dirty="0">
                <a:highlight>
                  <a:srgbClr val="FFFF00"/>
                </a:highlight>
              </a:rPr>
              <a:t>may have disastrous consequences. </a:t>
            </a:r>
          </a:p>
          <a:p>
            <a:endParaRPr lang="en-IN" dirty="0">
              <a:highlight>
                <a:srgbClr val="FFFF00"/>
              </a:highlight>
            </a:endParaRPr>
          </a:p>
          <a:p>
            <a:endParaRPr lang="en-IN" dirty="0">
              <a:highlight>
                <a:srgbClr val="FFFF00"/>
              </a:highlight>
            </a:endParaRPr>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p>
        </p:txBody>
      </p:sp>
      <p:sp>
        <p:nvSpPr>
          <p:cNvPr id="9" name="Content Placeholder 8"/>
          <p:cNvSpPr>
            <a:spLocks noGrp="1"/>
          </p:cNvSpPr>
          <p:nvPr>
            <p:ph sz="quarter" idx="4"/>
          </p:nvPr>
        </p:nvSpPr>
        <p:spPr>
          <a:xfrm>
            <a:off x="4644008" y="836712"/>
            <a:ext cx="4041775" cy="5145435"/>
          </a:xfrm>
        </p:spPr>
        <p:txBody>
          <a:bodyPr>
            <a:normAutofit/>
          </a:bodyPr>
          <a:lstStyle/>
          <a:p>
            <a:r>
              <a:rPr lang="en-IN" dirty="0">
                <a:highlight>
                  <a:srgbClr val="FFFF00"/>
                </a:highlight>
              </a:rPr>
              <a:t>This type of system </a:t>
            </a:r>
            <a:r>
              <a:rPr lang="en-IN" b="1" u="sng" dirty="0">
                <a:highlight>
                  <a:srgbClr val="FFFF00"/>
                </a:highlight>
              </a:rPr>
              <a:t>can miss its deadline occasionally with some acceptably low probability. </a:t>
            </a:r>
          </a:p>
          <a:p>
            <a:endParaRPr lang="en-IN" dirty="0">
              <a:highlight>
                <a:srgbClr val="FFFF00"/>
              </a:highlight>
            </a:endParaRPr>
          </a:p>
          <a:p>
            <a:r>
              <a:rPr lang="en-IN" dirty="0">
                <a:highlight>
                  <a:srgbClr val="FFFF00"/>
                </a:highlight>
              </a:rPr>
              <a:t>Missing the deadline have </a:t>
            </a:r>
            <a:r>
              <a:rPr lang="en-IN" b="1" u="sng" dirty="0">
                <a:highlight>
                  <a:srgbClr val="FFFF00"/>
                </a:highlight>
              </a:rPr>
              <a:t>no disastrous consequences. </a:t>
            </a:r>
          </a:p>
        </p:txBody>
      </p:sp>
      <p:sp>
        <p:nvSpPr>
          <p:cNvPr id="4" name="Date Placeholder 3"/>
          <p:cNvSpPr>
            <a:spLocks noGrp="1"/>
          </p:cNvSpPr>
          <p:nvPr>
            <p:ph type="dt" sz="half" idx="10"/>
          </p:nvPr>
        </p:nvSpPr>
        <p:spPr/>
        <p:txBody>
          <a:bodyPr/>
          <a:lstStyle/>
          <a:p>
            <a:fld id="{042B70D5-C83E-4704-A495-FCF673E937C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133</a:t>
            </a:fld>
            <a:endParaRPr lang="en-IN"/>
          </a:p>
        </p:txBody>
      </p:sp>
    </p:spTree>
    <p:extLst>
      <p:ext uri="{BB962C8B-B14F-4D97-AF65-F5344CB8AC3E}">
        <p14:creationId xmlns:p14="http://schemas.microsoft.com/office/powerpoint/2010/main" val="5887388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44624"/>
            <a:ext cx="4040188" cy="639762"/>
          </a:xfrm>
        </p:spPr>
        <p:txBody>
          <a:bodyPr/>
          <a:lstStyle/>
          <a:p>
            <a:r>
              <a:rPr lang="en-IN" dirty="0"/>
              <a:t>Hard Real-Time Systems:</a:t>
            </a:r>
          </a:p>
        </p:txBody>
      </p:sp>
      <p:sp>
        <p:nvSpPr>
          <p:cNvPr id="3" name="Content Placeholder 2"/>
          <p:cNvSpPr>
            <a:spLocks noGrp="1"/>
          </p:cNvSpPr>
          <p:nvPr>
            <p:ph sz="half" idx="2"/>
          </p:nvPr>
        </p:nvSpPr>
        <p:spPr>
          <a:xfrm>
            <a:off x="457200" y="980728"/>
            <a:ext cx="4040188" cy="5145435"/>
          </a:xfrm>
        </p:spPr>
        <p:txBody>
          <a:bodyPr>
            <a:normAutofit/>
          </a:bodyPr>
          <a:lstStyle/>
          <a:p>
            <a:r>
              <a:rPr lang="en-IN" dirty="0"/>
              <a:t>The usefulness of result produced by a hard real time system decreases abruptly </a:t>
            </a:r>
            <a:r>
              <a:rPr lang="en-IN" b="1" u="sng" dirty="0"/>
              <a:t>if tardiness increases. </a:t>
            </a:r>
          </a:p>
          <a:p>
            <a:pPr marL="0" indent="0">
              <a:buNone/>
            </a:pPr>
            <a:r>
              <a:rPr lang="en-IN" b="1" dirty="0"/>
              <a:t>Examples:</a:t>
            </a:r>
          </a:p>
          <a:p>
            <a:r>
              <a:rPr lang="en-IN" b="1" dirty="0"/>
              <a:t>Satellite launch system</a:t>
            </a:r>
          </a:p>
          <a:p>
            <a:r>
              <a:rPr lang="en-IN" b="1" dirty="0"/>
              <a:t>Railway signalling system</a:t>
            </a:r>
          </a:p>
          <a:p>
            <a:r>
              <a:rPr lang="en-IN" b="1" dirty="0"/>
              <a:t>Airline traffic control systems</a:t>
            </a:r>
          </a:p>
          <a:p>
            <a:r>
              <a:rPr lang="en-IN" b="1" dirty="0"/>
              <a:t>Command Control Systems</a:t>
            </a:r>
          </a:p>
          <a:p>
            <a:endParaRPr lang="en-IN" dirty="0"/>
          </a:p>
        </p:txBody>
      </p:sp>
      <p:sp>
        <p:nvSpPr>
          <p:cNvPr id="8" name="Text Placeholder 7"/>
          <p:cNvSpPr>
            <a:spLocks noGrp="1"/>
          </p:cNvSpPr>
          <p:nvPr>
            <p:ph type="body" sz="quarter" idx="3"/>
          </p:nvPr>
        </p:nvSpPr>
        <p:spPr>
          <a:xfrm>
            <a:off x="4645025" y="44624"/>
            <a:ext cx="4041775" cy="639762"/>
          </a:xfrm>
        </p:spPr>
        <p:txBody>
          <a:bodyPr/>
          <a:lstStyle/>
          <a:p>
            <a:r>
              <a:rPr lang="en-IN" dirty="0"/>
              <a:t>Soft Real-Time Systems:</a:t>
            </a:r>
          </a:p>
        </p:txBody>
      </p:sp>
      <p:sp>
        <p:nvSpPr>
          <p:cNvPr id="9" name="Content Placeholder 8"/>
          <p:cNvSpPr>
            <a:spLocks noGrp="1"/>
          </p:cNvSpPr>
          <p:nvPr>
            <p:ph sz="quarter" idx="4"/>
          </p:nvPr>
        </p:nvSpPr>
        <p:spPr>
          <a:xfrm>
            <a:off x="4645025" y="980729"/>
            <a:ext cx="4041775" cy="4896544"/>
          </a:xfrm>
        </p:spPr>
        <p:txBody>
          <a:bodyPr>
            <a:normAutofit/>
          </a:bodyPr>
          <a:lstStyle/>
          <a:p>
            <a:r>
              <a:rPr lang="en-IN" dirty="0"/>
              <a:t>The usefulness of result produced by a soft real time system decreases gradually with increase in tardiness. </a:t>
            </a:r>
          </a:p>
          <a:p>
            <a:pPr marL="0" indent="0">
              <a:buNone/>
            </a:pPr>
            <a:r>
              <a:rPr lang="en-IN" dirty="0"/>
              <a:t>Examples:</a:t>
            </a:r>
          </a:p>
          <a:p>
            <a:r>
              <a:rPr lang="en-IN" b="1" dirty="0"/>
              <a:t>Telephone switches. </a:t>
            </a:r>
          </a:p>
          <a:p>
            <a:r>
              <a:rPr lang="en-IN" b="1" dirty="0"/>
              <a:t>Multimedia Transmission and Reception</a:t>
            </a:r>
          </a:p>
          <a:p>
            <a:r>
              <a:rPr lang="en-IN" b="1" dirty="0"/>
              <a:t>DVD Player</a:t>
            </a:r>
          </a:p>
          <a:p>
            <a:r>
              <a:rPr lang="en-IN" dirty="0"/>
              <a:t>Web browsing </a:t>
            </a:r>
          </a:p>
          <a:p>
            <a:r>
              <a:rPr lang="en-IN" dirty="0"/>
              <a:t>Gaming-</a:t>
            </a:r>
            <a:r>
              <a:rPr lang="en-IN" b="1" dirty="0"/>
              <a:t>Computer Games </a:t>
            </a:r>
          </a:p>
          <a:p>
            <a:endParaRPr lang="en-IN" b="1" dirty="0"/>
          </a:p>
          <a:p>
            <a:endParaRPr lang="en-IN" dirty="0"/>
          </a:p>
        </p:txBody>
      </p:sp>
      <p:sp>
        <p:nvSpPr>
          <p:cNvPr id="4" name="Date Placeholder 3"/>
          <p:cNvSpPr>
            <a:spLocks noGrp="1"/>
          </p:cNvSpPr>
          <p:nvPr>
            <p:ph type="dt" sz="half" idx="10"/>
          </p:nvPr>
        </p:nvSpPr>
        <p:spPr/>
        <p:txBody>
          <a:bodyPr/>
          <a:lstStyle/>
          <a:p>
            <a:fld id="{B8C89229-E51C-4748-AEF1-3C8B3BAB1A90}" type="datetime1">
              <a:rPr lang="en-IN" smtClean="0"/>
              <a:t>28-02-2025</a:t>
            </a:fld>
            <a:endParaRPr lang="en-IN"/>
          </a:p>
        </p:txBody>
      </p:sp>
      <p:sp>
        <p:nvSpPr>
          <p:cNvPr id="5" name="Footer Placeholder 4"/>
          <p:cNvSpPr>
            <a:spLocks noGrp="1"/>
          </p:cNvSpPr>
          <p:nvPr>
            <p:ph type="ftr" sz="quarter" idx="11"/>
          </p:nvPr>
        </p:nvSpPr>
        <p:spPr/>
        <p:txBody>
          <a:bodyPr/>
          <a:lstStyle/>
          <a:p>
            <a:r>
              <a:rPr lang="en-IN" dirty="0" err="1"/>
              <a:t>Prof.</a:t>
            </a:r>
            <a:r>
              <a:rPr lang="en-IN" dirty="0"/>
              <a:t>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134</a:t>
            </a:fld>
            <a:endParaRPr lang="en-IN"/>
          </a:p>
        </p:txBody>
      </p:sp>
      <p:sp>
        <p:nvSpPr>
          <p:cNvPr id="2" name="Rectangle 1"/>
          <p:cNvSpPr/>
          <p:nvPr/>
        </p:nvSpPr>
        <p:spPr>
          <a:xfrm>
            <a:off x="782229" y="5982379"/>
            <a:ext cx="7488832" cy="830997"/>
          </a:xfrm>
          <a:prstGeom prst="rect">
            <a:avLst/>
          </a:prstGeom>
        </p:spPr>
        <p:txBody>
          <a:bodyPr wrap="square">
            <a:spAutoFit/>
          </a:bodyPr>
          <a:lstStyle/>
          <a:p>
            <a:pPr lvl="1"/>
            <a:r>
              <a:rPr lang="en-IN" sz="2400" dirty="0"/>
              <a:t>Tardiness - </a:t>
            </a:r>
            <a:r>
              <a:rPr lang="en-IN" sz="2400" b="1" u="sng" dirty="0"/>
              <a:t>How late a real time system completes </a:t>
            </a:r>
            <a:r>
              <a:rPr lang="en-IN" sz="2400" dirty="0"/>
              <a:t>its task with respect to its deadline. </a:t>
            </a:r>
          </a:p>
        </p:txBody>
      </p:sp>
    </p:spTree>
    <p:extLst>
      <p:ext uri="{BB962C8B-B14F-4D97-AF65-F5344CB8AC3E}">
        <p14:creationId xmlns:p14="http://schemas.microsoft.com/office/powerpoint/2010/main" val="36426296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a:t>HRTS-</a:t>
            </a:r>
            <a:br>
              <a:rPr lang="en-US" dirty="0"/>
            </a:br>
            <a:r>
              <a:rPr lang="en-US" dirty="0"/>
              <a:t>Healthcare and Patient Monitoring</a:t>
            </a:r>
            <a:endParaRPr lang="en-IN" dirty="0"/>
          </a:p>
        </p:txBody>
      </p:sp>
      <p:sp>
        <p:nvSpPr>
          <p:cNvPr id="11" name="Content Placeholder 10"/>
          <p:cNvSpPr>
            <a:spLocks noGrp="1"/>
          </p:cNvSpPr>
          <p:nvPr>
            <p:ph idx="1"/>
          </p:nvPr>
        </p:nvSpPr>
        <p:spPr/>
        <p:txBody>
          <a:bodyPr/>
          <a:lstStyle/>
          <a:p>
            <a:r>
              <a:rPr lang="en-US" sz="2400" dirty="0"/>
              <a:t>How quickly data is processed in healthcare can often mean the difference between life and death. </a:t>
            </a:r>
          </a:p>
          <a:p>
            <a:r>
              <a:rPr lang="en-US" sz="2400" dirty="0"/>
              <a:t>Real-time systems are key to ensuring data from patient monitoring systems, such as heart rate monitors, is available to clinicians when and where they need it to keep patients safe and healthy.</a:t>
            </a:r>
            <a:endParaRPr lang="en-IN" sz="2400" dirty="0"/>
          </a:p>
        </p:txBody>
      </p:sp>
      <p:sp>
        <p:nvSpPr>
          <p:cNvPr id="7" name="Date Placeholder 6"/>
          <p:cNvSpPr>
            <a:spLocks noGrp="1"/>
          </p:cNvSpPr>
          <p:nvPr>
            <p:ph type="dt" sz="half" idx="10"/>
          </p:nvPr>
        </p:nvSpPr>
        <p:spPr/>
        <p:txBody>
          <a:bodyPr/>
          <a:lstStyle/>
          <a:p>
            <a:fld id="{5576EC5A-C040-4753-9A49-F474C0C77BF0}" type="datetime1">
              <a:rPr lang="en-IN" smtClean="0"/>
              <a:t>28-02-2025</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135</a:t>
            </a:fld>
            <a:endParaRPr lang="en-IN"/>
          </a:p>
        </p:txBody>
      </p:sp>
    </p:spTree>
    <p:extLst>
      <p:ext uri="{BB962C8B-B14F-4D97-AF65-F5344CB8AC3E}">
        <p14:creationId xmlns:p14="http://schemas.microsoft.com/office/powerpoint/2010/main" val="42005419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RTS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136</a:t>
            </a:fld>
            <a:endParaRPr lang="en-IN"/>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1348"/>
          <a:stretch/>
        </p:blipFill>
        <p:spPr bwMode="auto">
          <a:xfrm>
            <a:off x="683568" y="1700808"/>
            <a:ext cx="7668064" cy="4528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9929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576EC5A-C040-4753-9A49-F474C0C77BF0}" type="datetime1">
              <a:rPr lang="en-IN" smtClean="0"/>
              <a:t>28-02-2025</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137</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7" cy="6192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a16="http://schemas.microsoft.com/office/drawing/2014/main" id="{F0EC875B-CF89-F73F-1943-7DDC51BA6F6F}"/>
              </a:ext>
            </a:extLst>
          </p:cNvPr>
          <p:cNvGrpSpPr/>
          <p:nvPr/>
        </p:nvGrpSpPr>
        <p:grpSpPr>
          <a:xfrm>
            <a:off x="2733290" y="1503228"/>
            <a:ext cx="1367280" cy="524520"/>
            <a:chOff x="2733290" y="1503228"/>
            <a:chExt cx="1367280" cy="5245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2A79014-4E63-0E24-A132-A1D80959FCBF}"/>
                    </a:ext>
                  </a:extLst>
                </p14:cNvPr>
                <p14:cNvContentPartPr/>
                <p14:nvPr/>
              </p14:nvContentPartPr>
              <p14:xfrm>
                <a:off x="2733290" y="1601868"/>
                <a:ext cx="324360" cy="109440"/>
              </p14:xfrm>
            </p:contentPart>
          </mc:Choice>
          <mc:Fallback xmlns="">
            <p:pic>
              <p:nvPicPr>
                <p:cNvPr id="2" name="Ink 1">
                  <a:extLst>
                    <a:ext uri="{FF2B5EF4-FFF2-40B4-BE49-F238E27FC236}">
                      <a16:creationId xmlns:a16="http://schemas.microsoft.com/office/drawing/2014/main" id="{22A79014-4E63-0E24-A132-A1D80959FCBF}"/>
                    </a:ext>
                  </a:extLst>
                </p:cNvPr>
                <p:cNvPicPr/>
                <p:nvPr/>
              </p:nvPicPr>
              <p:blipFill>
                <a:blip r:embed="rId4"/>
                <a:stretch>
                  <a:fillRect/>
                </a:stretch>
              </p:blipFill>
              <p:spPr>
                <a:xfrm>
                  <a:off x="2727170" y="1595748"/>
                  <a:ext cx="336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877FE0F-20F9-E2A5-232F-2300B60AE863}"/>
                    </a:ext>
                  </a:extLst>
                </p14:cNvPr>
                <p14:cNvContentPartPr/>
                <p14:nvPr/>
              </p14:nvContentPartPr>
              <p14:xfrm>
                <a:off x="2954690" y="1710588"/>
                <a:ext cx="407160" cy="317160"/>
              </p14:xfrm>
            </p:contentPart>
          </mc:Choice>
          <mc:Fallback xmlns="">
            <p:pic>
              <p:nvPicPr>
                <p:cNvPr id="3" name="Ink 2">
                  <a:extLst>
                    <a:ext uri="{FF2B5EF4-FFF2-40B4-BE49-F238E27FC236}">
                      <a16:creationId xmlns:a16="http://schemas.microsoft.com/office/drawing/2014/main" id="{F877FE0F-20F9-E2A5-232F-2300B60AE863}"/>
                    </a:ext>
                  </a:extLst>
                </p:cNvPr>
                <p:cNvPicPr/>
                <p:nvPr/>
              </p:nvPicPr>
              <p:blipFill>
                <a:blip r:embed="rId6"/>
                <a:stretch>
                  <a:fillRect/>
                </a:stretch>
              </p:blipFill>
              <p:spPr>
                <a:xfrm>
                  <a:off x="2948570" y="1704468"/>
                  <a:ext cx="4194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314F6059-C865-5C95-346C-7AAC48A8FD37}"/>
                    </a:ext>
                  </a:extLst>
                </p14:cNvPr>
                <p14:cNvContentPartPr/>
                <p14:nvPr/>
              </p14:nvContentPartPr>
              <p14:xfrm>
                <a:off x="3313610" y="1558668"/>
                <a:ext cx="517320" cy="358920"/>
              </p14:xfrm>
            </p:contentPart>
          </mc:Choice>
          <mc:Fallback xmlns="">
            <p:pic>
              <p:nvPicPr>
                <p:cNvPr id="4" name="Ink 3">
                  <a:extLst>
                    <a:ext uri="{FF2B5EF4-FFF2-40B4-BE49-F238E27FC236}">
                      <a16:creationId xmlns:a16="http://schemas.microsoft.com/office/drawing/2014/main" id="{314F6059-C865-5C95-346C-7AAC48A8FD37}"/>
                    </a:ext>
                  </a:extLst>
                </p:cNvPr>
                <p:cNvPicPr/>
                <p:nvPr/>
              </p:nvPicPr>
              <p:blipFill>
                <a:blip r:embed="rId8"/>
                <a:stretch>
                  <a:fillRect/>
                </a:stretch>
              </p:blipFill>
              <p:spPr>
                <a:xfrm>
                  <a:off x="3307490" y="1552548"/>
                  <a:ext cx="5295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FB75E07C-BDC5-8256-34DA-A21A697AC93B}"/>
                    </a:ext>
                  </a:extLst>
                </p14:cNvPr>
                <p14:cNvContentPartPr/>
                <p14:nvPr/>
              </p14:nvContentPartPr>
              <p14:xfrm>
                <a:off x="3844610" y="1503228"/>
                <a:ext cx="255960" cy="459360"/>
              </p14:xfrm>
            </p:contentPart>
          </mc:Choice>
          <mc:Fallback xmlns="">
            <p:pic>
              <p:nvPicPr>
                <p:cNvPr id="5" name="Ink 4">
                  <a:extLst>
                    <a:ext uri="{FF2B5EF4-FFF2-40B4-BE49-F238E27FC236}">
                      <a16:creationId xmlns:a16="http://schemas.microsoft.com/office/drawing/2014/main" id="{FB75E07C-BDC5-8256-34DA-A21A697AC93B}"/>
                    </a:ext>
                  </a:extLst>
                </p:cNvPr>
                <p:cNvPicPr/>
                <p:nvPr/>
              </p:nvPicPr>
              <p:blipFill>
                <a:blip r:embed="rId10"/>
                <a:stretch>
                  <a:fillRect/>
                </a:stretch>
              </p:blipFill>
              <p:spPr>
                <a:xfrm>
                  <a:off x="3838490" y="1497108"/>
                  <a:ext cx="268200" cy="471600"/>
                </a:xfrm>
                <a:prstGeom prst="rect">
                  <a:avLst/>
                </a:prstGeom>
              </p:spPr>
            </p:pic>
          </mc:Fallback>
        </mc:AlternateContent>
      </p:grpSp>
    </p:spTree>
    <p:extLst>
      <p:ext uri="{BB962C8B-B14F-4D97-AF65-F5344CB8AC3E}">
        <p14:creationId xmlns:p14="http://schemas.microsoft.com/office/powerpoint/2010/main" val="10844362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8B8BCD-BBB9-44C1-AC7F-3F4A6BEFCB6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138</a:t>
            </a:fld>
            <a:endParaRPr lang="en-IN"/>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9036496"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9402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F8BDCC-6712-4DE1-916C-2C6AF27259D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139</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98" y="4221088"/>
            <a:ext cx="8064896"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0"/>
            <a:ext cx="8640960" cy="422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809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File Inclusion</a:t>
            </a:r>
            <a:endParaRPr lang="en-IN" dirty="0"/>
          </a:p>
        </p:txBody>
      </p:sp>
      <p:sp>
        <p:nvSpPr>
          <p:cNvPr id="8" name="Text Placeholder 7"/>
          <p:cNvSpPr>
            <a:spLocks noGrp="1"/>
          </p:cNvSpPr>
          <p:nvPr>
            <p:ph type="body" idx="1"/>
          </p:nvPr>
        </p:nvSpPr>
        <p:spPr/>
        <p:txBody>
          <a:bodyPr/>
          <a:lstStyle/>
          <a:p>
            <a:r>
              <a:rPr lang="en-IN" dirty="0"/>
              <a:t>#include</a:t>
            </a:r>
            <a:r>
              <a:rPr lang="en-IN" dirty="0">
                <a:highlight>
                  <a:srgbClr val="FFFF00"/>
                </a:highlight>
              </a:rPr>
              <a:t>&lt;</a:t>
            </a:r>
            <a:r>
              <a:rPr lang="en-IN" dirty="0" err="1">
                <a:highlight>
                  <a:srgbClr val="FFFF00"/>
                </a:highlight>
              </a:rPr>
              <a:t>filename.h</a:t>
            </a:r>
            <a:r>
              <a:rPr lang="en-IN" dirty="0">
                <a:highlight>
                  <a:srgbClr val="FFFF00"/>
                </a:highlight>
              </a:rPr>
              <a:t>&gt;</a:t>
            </a:r>
          </a:p>
        </p:txBody>
      </p:sp>
      <p:sp>
        <p:nvSpPr>
          <p:cNvPr id="3" name="Content Placeholder 2"/>
          <p:cNvSpPr>
            <a:spLocks noGrp="1"/>
          </p:cNvSpPr>
          <p:nvPr>
            <p:ph sz="half" idx="2"/>
          </p:nvPr>
        </p:nvSpPr>
        <p:spPr/>
        <p:txBody>
          <a:bodyPr>
            <a:normAutofit/>
          </a:bodyPr>
          <a:lstStyle/>
          <a:p>
            <a:r>
              <a:rPr lang="en-IN" sz="2400" dirty="0"/>
              <a:t>By using this syntax, when we are including header file then it will be </a:t>
            </a:r>
            <a:r>
              <a:rPr lang="en-IN" sz="2400" dirty="0">
                <a:highlight>
                  <a:srgbClr val="FFFF00"/>
                </a:highlight>
              </a:rPr>
              <a:t>loaded from default directory </a:t>
            </a:r>
            <a:r>
              <a:rPr lang="en-IN" sz="2400" dirty="0"/>
              <a:t>i.e. C:\TC\INCLUDE. </a:t>
            </a:r>
          </a:p>
          <a:p>
            <a:r>
              <a:rPr lang="en-IN" sz="2400" dirty="0"/>
              <a:t>Generally, by using this syntax we are </a:t>
            </a:r>
            <a:r>
              <a:rPr lang="en-IN" sz="2400" dirty="0">
                <a:highlight>
                  <a:srgbClr val="FFFF00"/>
                </a:highlight>
              </a:rPr>
              <a:t>including pre-defined header files.</a:t>
            </a:r>
          </a:p>
          <a:p>
            <a:endParaRPr lang="en-IN" sz="2400" dirty="0">
              <a:effectLst/>
            </a:endParaRPr>
          </a:p>
          <a:p>
            <a:endParaRPr lang="en-IN" sz="2400" dirty="0">
              <a:effectLst/>
            </a:endParaRPr>
          </a:p>
        </p:txBody>
      </p:sp>
      <p:sp>
        <p:nvSpPr>
          <p:cNvPr id="9" name="Text Placeholder 8"/>
          <p:cNvSpPr>
            <a:spLocks noGrp="1"/>
          </p:cNvSpPr>
          <p:nvPr>
            <p:ph type="body" sz="quarter" idx="3"/>
          </p:nvPr>
        </p:nvSpPr>
        <p:spPr/>
        <p:txBody>
          <a:bodyPr/>
          <a:lstStyle/>
          <a:p>
            <a:r>
              <a:rPr lang="en-IN" dirty="0"/>
              <a:t>#include </a:t>
            </a:r>
            <a:r>
              <a:rPr lang="en-IN" dirty="0">
                <a:highlight>
                  <a:srgbClr val="FFFF00"/>
                </a:highlight>
              </a:rPr>
              <a:t>“</a:t>
            </a:r>
            <a:r>
              <a:rPr lang="en-IN" dirty="0" err="1">
                <a:highlight>
                  <a:srgbClr val="FFFF00"/>
                </a:highlight>
              </a:rPr>
              <a:t>filename.h</a:t>
            </a:r>
            <a:r>
              <a:rPr lang="en-IN" dirty="0">
                <a:highlight>
                  <a:srgbClr val="FFFF00"/>
                </a:highlight>
              </a:rPr>
              <a:t>”</a:t>
            </a:r>
          </a:p>
        </p:txBody>
      </p:sp>
      <p:sp>
        <p:nvSpPr>
          <p:cNvPr id="10" name="Content Placeholder 9"/>
          <p:cNvSpPr>
            <a:spLocks noGrp="1"/>
          </p:cNvSpPr>
          <p:nvPr>
            <p:ph sz="quarter" idx="4"/>
          </p:nvPr>
        </p:nvSpPr>
        <p:spPr/>
        <p:txBody>
          <a:bodyPr/>
          <a:lstStyle/>
          <a:p>
            <a:r>
              <a:rPr lang="en-IN" dirty="0">
                <a:highlight>
                  <a:srgbClr val="FFFF00"/>
                </a:highlight>
              </a:rPr>
              <a:t>Generally, by using this syntax we are including user-defined header files.</a:t>
            </a:r>
          </a:p>
          <a:p>
            <a:r>
              <a:rPr lang="en-IN" dirty="0">
                <a:highlight>
                  <a:srgbClr val="FFFF00"/>
                </a:highlight>
              </a:rPr>
              <a:t>It is loaded from the current working directory. </a:t>
            </a:r>
          </a:p>
          <a:p>
            <a:endParaRPr lang="en-IN" dirty="0"/>
          </a:p>
        </p:txBody>
      </p:sp>
      <p:sp>
        <p:nvSpPr>
          <p:cNvPr id="4" name="Date Placeholder 3"/>
          <p:cNvSpPr>
            <a:spLocks noGrp="1"/>
          </p:cNvSpPr>
          <p:nvPr>
            <p:ph type="dt" sz="half" idx="10"/>
          </p:nvPr>
        </p:nvSpPr>
        <p:spPr/>
        <p:txBody>
          <a:bodyPr/>
          <a:lstStyle/>
          <a:p>
            <a:fld id="{7596E2AD-0229-4364-9FD1-A06AC046C88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14</a:t>
            </a:fld>
            <a:endParaRPr lang="en-IN"/>
          </a:p>
        </p:txBody>
      </p:sp>
    </p:spTree>
    <p:extLst>
      <p:ext uri="{BB962C8B-B14F-4D97-AF65-F5344CB8AC3E}">
        <p14:creationId xmlns:p14="http://schemas.microsoft.com/office/powerpoint/2010/main" val="12317477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DB81-C6E2-4A68-9502-DE0FD11BD17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140</a:t>
            </a:fld>
            <a:endParaRPr lang="en-IN"/>
          </a:p>
        </p:txBody>
      </p:sp>
      <p:sp>
        <p:nvSpPr>
          <p:cNvPr id="5" name="Rectangle 4"/>
          <p:cNvSpPr/>
          <p:nvPr/>
        </p:nvSpPr>
        <p:spPr>
          <a:xfrm>
            <a:off x="683568" y="474345"/>
            <a:ext cx="7704856" cy="3477875"/>
          </a:xfrm>
          <a:prstGeom prst="rect">
            <a:avLst/>
          </a:prstGeom>
        </p:spPr>
        <p:txBody>
          <a:bodyPr wrap="square">
            <a:spAutoFit/>
          </a:bodyPr>
          <a:lstStyle/>
          <a:p>
            <a:r>
              <a:rPr lang="en-IN" sz="2000" dirty="0"/>
              <a:t>SPOOL is an acronym for </a:t>
            </a:r>
            <a:r>
              <a:rPr lang="en-IN" sz="2000" b="1" dirty="0"/>
              <a:t>simultaneous peripheral operations on-line</a:t>
            </a:r>
            <a:r>
              <a:rPr lang="en-IN" sz="2000" dirty="0"/>
              <a:t>.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large buffer from hard disk</a:t>
            </a:r>
          </a:p>
          <a:p>
            <a:pPr marL="742950" lvl="1" indent="-285750">
              <a:buFont typeface="Arial" panose="020B0604020202020204" pitchFamily="34" charset="0"/>
              <a:buChar char="•"/>
            </a:pPr>
            <a:r>
              <a:rPr lang="en-IN" sz="2000" dirty="0"/>
              <a:t>Buffer can store the data through I/O</a:t>
            </a:r>
          </a:p>
          <a:p>
            <a:pPr marL="742950" lvl="1" indent="-285750">
              <a:buFont typeface="Arial" panose="020B0604020202020204" pitchFamily="34" charset="0"/>
              <a:buChar char="•"/>
            </a:pPr>
            <a:r>
              <a:rPr lang="en-IN" sz="2000" dirty="0"/>
              <a:t>Because I/O is slow and CPU is fast.</a:t>
            </a:r>
          </a:p>
          <a:p>
            <a:pPr marL="742950" lvl="1"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 a computer system peripheral </a:t>
            </a:r>
            <a:r>
              <a:rPr lang="en-IN" sz="2000" dirty="0" err="1"/>
              <a:t>equipments</a:t>
            </a:r>
            <a:r>
              <a:rPr lang="en-IN" sz="2000" dirty="0"/>
              <a:t>, such as printers and punch card readers </a:t>
            </a:r>
            <a:r>
              <a:rPr lang="en-IN" sz="2000" dirty="0" err="1"/>
              <a:t>etc</a:t>
            </a:r>
            <a:r>
              <a:rPr lang="en-IN" sz="2000" dirty="0"/>
              <a:t> (batch processing), are very slow relative to the performance of the rest of the system. </a:t>
            </a:r>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9509397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8DB81-C6E2-4A68-9502-DE0FD11BD17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141</a:t>
            </a:fld>
            <a:endParaRPr lang="en-IN"/>
          </a:p>
        </p:txBody>
      </p:sp>
      <p:sp>
        <p:nvSpPr>
          <p:cNvPr id="5" name="Rectangle 4"/>
          <p:cNvSpPr/>
          <p:nvPr/>
        </p:nvSpPr>
        <p:spPr>
          <a:xfrm>
            <a:off x="683568" y="474345"/>
            <a:ext cx="7704856" cy="3170099"/>
          </a:xfrm>
          <a:prstGeom prst="rect">
            <a:avLst/>
          </a:prstGeom>
        </p:spPr>
        <p:txBody>
          <a:bodyPr wrap="square">
            <a:spAutoFit/>
          </a:bodyPr>
          <a:lstStyle/>
          <a:p>
            <a:r>
              <a:rPr lang="en-IN" sz="2000" dirty="0"/>
              <a:t>SPOOL is an acronym for </a:t>
            </a:r>
            <a:r>
              <a:rPr lang="en-IN" sz="2000" b="1" dirty="0"/>
              <a:t>simultaneous peripheral operations on-line</a:t>
            </a:r>
            <a:r>
              <a:rPr lang="en-IN" sz="2000" dirty="0"/>
              <a:t>.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 computing, spooling is a specialized form of multi-programming for the purpose of copying data between different devices</a:t>
            </a:r>
          </a:p>
          <a:p>
            <a:pPr marL="285750" indent="-285750">
              <a:buFont typeface="Arial" panose="020B0604020202020204" pitchFamily="34" charset="0"/>
              <a:buChar char="•"/>
            </a:pPr>
            <a:r>
              <a:rPr lang="en-IN" sz="2000" dirty="0"/>
              <a:t> </a:t>
            </a:r>
          </a:p>
          <a:p>
            <a:pPr marL="285750" indent="-285750">
              <a:buFont typeface="Arial" panose="020B0604020202020204" pitchFamily="34" charset="0"/>
              <a:buChar char="•"/>
            </a:pPr>
            <a:r>
              <a:rPr lang="en-IN" sz="2000" dirty="0"/>
              <a:t>It is usually used for mediating between a computer application and a slow peripheral, such as a printer.</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 dedicated program, the </a:t>
            </a:r>
            <a:r>
              <a:rPr lang="en-IN" sz="2000" b="1" dirty="0"/>
              <a:t>spooler</a:t>
            </a:r>
            <a:r>
              <a:rPr lang="en-IN" sz="2000" dirty="0"/>
              <a:t>, maintains an orderly sequence of jobs for the peripheral and feeds it data at its own rate. </a:t>
            </a:r>
          </a:p>
        </p:txBody>
      </p:sp>
    </p:spTree>
    <p:extLst>
      <p:ext uri="{BB962C8B-B14F-4D97-AF65-F5344CB8AC3E}">
        <p14:creationId xmlns:p14="http://schemas.microsoft.com/office/powerpoint/2010/main" val="428723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09961-F6E3-429A-929E-B0B97B74870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142</a:t>
            </a:fld>
            <a:endParaRPr lang="en-IN"/>
          </a:p>
        </p:txBody>
      </p:sp>
      <p:sp>
        <p:nvSpPr>
          <p:cNvPr id="5" name="Rectangle 4"/>
          <p:cNvSpPr/>
          <p:nvPr/>
        </p:nvSpPr>
        <p:spPr>
          <a:xfrm>
            <a:off x="476284" y="980728"/>
            <a:ext cx="7776864" cy="4154984"/>
          </a:xfrm>
          <a:prstGeom prst="rect">
            <a:avLst/>
          </a:prstGeom>
        </p:spPr>
        <p:txBody>
          <a:bodyPr wrap="square">
            <a:spAutoFit/>
          </a:bodyPr>
          <a:lstStyle/>
          <a:p>
            <a:r>
              <a:rPr lang="en-IN" sz="2400" b="1" dirty="0"/>
              <a:t>ISRO | ISRO CS 2017 – May | Question 71</a:t>
            </a:r>
          </a:p>
          <a:p>
            <a:endParaRPr lang="en-IN" sz="2400" dirty="0"/>
          </a:p>
          <a:p>
            <a:r>
              <a:rPr lang="en-IN" sz="2400" dirty="0"/>
              <a:t>Which of the following statement is true?</a:t>
            </a:r>
          </a:p>
          <a:p>
            <a:br>
              <a:rPr lang="en-IN" sz="2400" dirty="0"/>
            </a:br>
            <a:r>
              <a:rPr lang="en-IN" sz="2400" b="1" dirty="0"/>
              <a:t>(A)</a:t>
            </a:r>
            <a:r>
              <a:rPr lang="en-IN" sz="2400" dirty="0"/>
              <a:t> Hard real time OS has less jitter than soft real time OS</a:t>
            </a:r>
            <a:br>
              <a:rPr lang="en-IN" sz="2400" dirty="0"/>
            </a:br>
            <a:r>
              <a:rPr lang="en-IN" sz="2400" b="1" dirty="0"/>
              <a:t>(B)</a:t>
            </a:r>
            <a:r>
              <a:rPr lang="en-IN" sz="2400" dirty="0"/>
              <a:t> Hard real time OS has more jitter than soft real time OS</a:t>
            </a:r>
            <a:br>
              <a:rPr lang="en-IN" sz="2400" dirty="0"/>
            </a:br>
            <a:r>
              <a:rPr lang="en-IN" sz="2400" b="1" dirty="0"/>
              <a:t>(C)</a:t>
            </a:r>
            <a:r>
              <a:rPr lang="en-IN" sz="2400" dirty="0"/>
              <a:t> Hard real time OS has equal jitter as soft real time OS</a:t>
            </a:r>
            <a:br>
              <a:rPr lang="en-IN" sz="2400" dirty="0"/>
            </a:br>
            <a:r>
              <a:rPr lang="en-IN" sz="2400" b="1" dirty="0"/>
              <a:t>(D)</a:t>
            </a:r>
            <a:r>
              <a:rPr lang="en-IN" sz="2400" dirty="0"/>
              <a:t> None of the above</a:t>
            </a:r>
            <a:br>
              <a:rPr lang="en-IN" sz="2400" dirty="0"/>
            </a:br>
            <a:br>
              <a:rPr lang="en-IN" sz="2400" dirty="0"/>
            </a:br>
            <a:br>
              <a:rPr lang="en-IN" sz="2400" dirty="0"/>
            </a:br>
            <a:endParaRPr lang="en-IN" sz="2400" dirty="0"/>
          </a:p>
        </p:txBody>
      </p:sp>
    </p:spTree>
    <p:extLst>
      <p:ext uri="{BB962C8B-B14F-4D97-AF65-F5344CB8AC3E}">
        <p14:creationId xmlns:p14="http://schemas.microsoft.com/office/powerpoint/2010/main" val="33993203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6D4F7-0C72-453B-B988-2788E292DA4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143</a:t>
            </a:fld>
            <a:endParaRPr lang="en-IN"/>
          </a:p>
        </p:txBody>
      </p:sp>
      <p:sp>
        <p:nvSpPr>
          <p:cNvPr id="5" name="Rectangle 4"/>
          <p:cNvSpPr/>
          <p:nvPr/>
        </p:nvSpPr>
        <p:spPr>
          <a:xfrm>
            <a:off x="476284" y="548680"/>
            <a:ext cx="7776864" cy="5078313"/>
          </a:xfrm>
          <a:prstGeom prst="rect">
            <a:avLst/>
          </a:prstGeom>
        </p:spPr>
        <p:txBody>
          <a:bodyPr wrap="square">
            <a:spAutoFit/>
          </a:bodyPr>
          <a:lstStyle/>
          <a:p>
            <a:r>
              <a:rPr lang="en-IN" b="1" dirty="0"/>
              <a:t>ISRO | ISRO CS 2017 – May | Question 71</a:t>
            </a:r>
          </a:p>
          <a:p>
            <a:r>
              <a:rPr lang="en-IN" dirty="0"/>
              <a:t>Which of the following statement is true?</a:t>
            </a:r>
            <a:br>
              <a:rPr lang="en-IN" dirty="0"/>
            </a:br>
            <a:r>
              <a:rPr lang="en-IN" b="1" dirty="0"/>
              <a:t>(A)</a:t>
            </a:r>
            <a:r>
              <a:rPr lang="en-IN" dirty="0"/>
              <a:t> Hard real time OS has less jitter than soft real time OS</a:t>
            </a:r>
            <a:br>
              <a:rPr lang="en-IN" dirty="0"/>
            </a:br>
            <a:r>
              <a:rPr lang="en-IN" b="1" dirty="0"/>
              <a:t>(B)</a:t>
            </a:r>
            <a:r>
              <a:rPr lang="en-IN" dirty="0"/>
              <a:t> Hard real time OS has more jitter than soft real time OS</a:t>
            </a:r>
            <a:br>
              <a:rPr lang="en-IN" dirty="0"/>
            </a:br>
            <a:r>
              <a:rPr lang="en-IN" b="1" dirty="0"/>
              <a:t>(C)</a:t>
            </a:r>
            <a:r>
              <a:rPr lang="en-IN" dirty="0"/>
              <a:t> Hard real time OS has equal jitter as soft real time OS</a:t>
            </a:r>
            <a:br>
              <a:rPr lang="en-IN" dirty="0"/>
            </a:br>
            <a:r>
              <a:rPr lang="en-IN" b="1" dirty="0"/>
              <a:t>(D)</a:t>
            </a:r>
            <a:r>
              <a:rPr lang="en-IN" dirty="0"/>
              <a:t> None of the above</a:t>
            </a:r>
            <a:br>
              <a:rPr lang="en-IN" dirty="0"/>
            </a:br>
            <a:br>
              <a:rPr lang="en-IN" dirty="0"/>
            </a:br>
            <a:br>
              <a:rPr lang="en-IN" dirty="0"/>
            </a:br>
            <a:r>
              <a:rPr lang="en-IN" b="1" dirty="0"/>
              <a:t>Answer:</a:t>
            </a:r>
            <a:r>
              <a:rPr lang="en-IN" dirty="0"/>
              <a:t> </a:t>
            </a:r>
            <a:r>
              <a:rPr lang="en-IN" b="1" dirty="0"/>
              <a:t>(A)</a:t>
            </a:r>
            <a:r>
              <a:rPr lang="en-IN" dirty="0"/>
              <a:t> </a:t>
            </a:r>
            <a:br>
              <a:rPr lang="en-IN" dirty="0"/>
            </a:br>
            <a:br>
              <a:rPr lang="en-IN" dirty="0"/>
            </a:br>
            <a:r>
              <a:rPr lang="en-IN" b="1" dirty="0"/>
              <a:t>Explanation:</a:t>
            </a:r>
            <a:r>
              <a:rPr lang="en-IN" dirty="0"/>
              <a:t> Jitter is the variation / displacement between the signals or data being sent. </a:t>
            </a:r>
          </a:p>
          <a:p>
            <a:r>
              <a:rPr lang="en-IN" dirty="0"/>
              <a:t>Hard real operating systems deal with more sensitive systems which require strict time deadlines like engine control systems, satellite launching systems </a:t>
            </a:r>
            <a:r>
              <a:rPr lang="en-IN" dirty="0" err="1"/>
              <a:t>etc</a:t>
            </a:r>
            <a:r>
              <a:rPr lang="en-IN" dirty="0"/>
              <a:t> while soft real operating systems do not require strict timing constraints and a bit delay is permissible, like mobile phones, online database systems. So hard real operating systems require minimised jitter.</a:t>
            </a:r>
            <a:br>
              <a:rPr lang="en-IN" dirty="0"/>
            </a:br>
            <a:endParaRPr lang="en-IN" dirty="0"/>
          </a:p>
        </p:txBody>
      </p:sp>
    </p:spTree>
    <p:extLst>
      <p:ext uri="{BB962C8B-B14F-4D97-AF65-F5344CB8AC3E}">
        <p14:creationId xmlns:p14="http://schemas.microsoft.com/office/powerpoint/2010/main" val="3065933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DDAFB0-BA34-40B9-850B-5F8B2436EDF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144</a:t>
            </a:fld>
            <a:endParaRPr lang="en-IN"/>
          </a:p>
        </p:txBody>
      </p:sp>
      <p:sp>
        <p:nvSpPr>
          <p:cNvPr id="6" name="Rectangle 5"/>
          <p:cNvSpPr/>
          <p:nvPr/>
        </p:nvSpPr>
        <p:spPr>
          <a:xfrm>
            <a:off x="539552" y="548680"/>
            <a:ext cx="7776864" cy="4247317"/>
          </a:xfrm>
          <a:prstGeom prst="rect">
            <a:avLst/>
          </a:prstGeom>
        </p:spPr>
        <p:txBody>
          <a:bodyPr wrap="square">
            <a:spAutoFit/>
          </a:bodyPr>
          <a:lstStyle/>
          <a:p>
            <a:r>
              <a:rPr lang="en-IN" b="1" dirty="0"/>
              <a:t>ISRO | ISRO CS 2008 | Question 51</a:t>
            </a:r>
          </a:p>
          <a:p>
            <a:endParaRPr lang="en-IN" dirty="0"/>
          </a:p>
          <a:p>
            <a:r>
              <a:rPr lang="en-IN" dirty="0"/>
              <a:t>What is the name of the operating system that reads and reacts in terms of actual time.</a:t>
            </a:r>
          </a:p>
          <a:p>
            <a:endParaRPr lang="en-IN" dirty="0"/>
          </a:p>
          <a:p>
            <a:r>
              <a:rPr lang="en-IN" dirty="0"/>
              <a:t>A. Batch system</a:t>
            </a:r>
          </a:p>
          <a:p>
            <a:endParaRPr lang="en-IN" dirty="0"/>
          </a:p>
          <a:p>
            <a:r>
              <a:rPr lang="en-IN" dirty="0"/>
              <a:t>B. Quick response system</a:t>
            </a:r>
          </a:p>
          <a:p>
            <a:endParaRPr lang="en-IN" dirty="0"/>
          </a:p>
          <a:p>
            <a:r>
              <a:rPr lang="en-IN" dirty="0"/>
              <a:t>C. Real time system</a:t>
            </a:r>
          </a:p>
          <a:p>
            <a:endParaRPr lang="en-IN" dirty="0"/>
          </a:p>
          <a:p>
            <a:r>
              <a:rPr lang="en-IN" dirty="0"/>
              <a:t>D. Time sharing system</a:t>
            </a:r>
          </a:p>
          <a:p>
            <a:endParaRPr lang="en-IN" dirty="0"/>
          </a:p>
          <a:p>
            <a:endParaRPr lang="en-IN" dirty="0"/>
          </a:p>
          <a:p>
            <a:endParaRPr lang="en-IN" dirty="0"/>
          </a:p>
        </p:txBody>
      </p:sp>
    </p:spTree>
    <p:extLst>
      <p:ext uri="{BB962C8B-B14F-4D97-AF65-F5344CB8AC3E}">
        <p14:creationId xmlns:p14="http://schemas.microsoft.com/office/powerpoint/2010/main" val="1578104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6F70E5-A751-484B-9F48-6EE8A4FADFC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145</a:t>
            </a:fld>
            <a:endParaRPr lang="en-IN"/>
          </a:p>
        </p:txBody>
      </p:sp>
      <p:sp>
        <p:nvSpPr>
          <p:cNvPr id="6" name="Rectangle 5"/>
          <p:cNvSpPr/>
          <p:nvPr/>
        </p:nvSpPr>
        <p:spPr>
          <a:xfrm>
            <a:off x="539552" y="548680"/>
            <a:ext cx="7776864" cy="5632311"/>
          </a:xfrm>
          <a:prstGeom prst="rect">
            <a:avLst/>
          </a:prstGeom>
        </p:spPr>
        <p:txBody>
          <a:bodyPr wrap="square">
            <a:spAutoFit/>
          </a:bodyPr>
          <a:lstStyle/>
          <a:p>
            <a:r>
              <a:rPr lang="en-IN" b="1" dirty="0"/>
              <a:t>ISRO | ISRO CS 2008 | Question 51</a:t>
            </a:r>
          </a:p>
          <a:p>
            <a:endParaRPr lang="en-IN" dirty="0"/>
          </a:p>
          <a:p>
            <a:r>
              <a:rPr lang="en-IN" dirty="0"/>
              <a:t>What is the name of the operating system that reads and reacts in terms of actual time.</a:t>
            </a:r>
          </a:p>
          <a:p>
            <a:endParaRPr lang="en-IN" dirty="0"/>
          </a:p>
          <a:p>
            <a:r>
              <a:rPr lang="en-IN" dirty="0"/>
              <a:t>A. Batch system</a:t>
            </a:r>
          </a:p>
          <a:p>
            <a:endParaRPr lang="en-IN" dirty="0"/>
          </a:p>
          <a:p>
            <a:r>
              <a:rPr lang="en-IN" dirty="0"/>
              <a:t>B. Quick response system</a:t>
            </a:r>
          </a:p>
          <a:p>
            <a:endParaRPr lang="en-IN" dirty="0"/>
          </a:p>
          <a:p>
            <a:r>
              <a:rPr lang="en-IN" dirty="0"/>
              <a:t>C. Real time system</a:t>
            </a:r>
          </a:p>
          <a:p>
            <a:endParaRPr lang="en-IN" dirty="0"/>
          </a:p>
          <a:p>
            <a:r>
              <a:rPr lang="en-IN" dirty="0"/>
              <a:t>D. Time sharing system</a:t>
            </a:r>
          </a:p>
          <a:p>
            <a:endParaRPr lang="en-IN" dirty="0"/>
          </a:p>
          <a:p>
            <a:endParaRPr lang="en-IN" dirty="0"/>
          </a:p>
          <a:p>
            <a:r>
              <a:rPr lang="en-IN" b="1" dirty="0"/>
              <a:t>Answer:</a:t>
            </a:r>
            <a:r>
              <a:rPr lang="en-IN" dirty="0"/>
              <a:t> </a:t>
            </a:r>
            <a:r>
              <a:rPr lang="en-IN" b="1" dirty="0"/>
              <a:t>(C)</a:t>
            </a:r>
            <a:r>
              <a:rPr lang="en-IN" dirty="0"/>
              <a:t> </a:t>
            </a:r>
            <a:br>
              <a:rPr lang="en-IN" dirty="0"/>
            </a:br>
            <a:br>
              <a:rPr lang="en-IN" dirty="0"/>
            </a:br>
            <a:r>
              <a:rPr lang="en-IN" b="1" dirty="0"/>
              <a:t>Explanation:</a:t>
            </a:r>
            <a:r>
              <a:rPr lang="en-IN" dirty="0"/>
              <a:t> A real-time operating system is an operating system that guarantees to process events or data by a specific moment in time.</a:t>
            </a:r>
          </a:p>
          <a:p>
            <a:r>
              <a:rPr lang="en-IN" dirty="0"/>
              <a:t>Option (C) is correct.</a:t>
            </a:r>
          </a:p>
          <a:p>
            <a:endParaRPr lang="en-IN" dirty="0"/>
          </a:p>
        </p:txBody>
      </p:sp>
    </p:spTree>
    <p:extLst>
      <p:ext uri="{BB962C8B-B14F-4D97-AF65-F5344CB8AC3E}">
        <p14:creationId xmlns:p14="http://schemas.microsoft.com/office/powerpoint/2010/main" val="8790049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a:xfrm>
            <a:off x="457200" y="198438"/>
            <a:ext cx="8229600" cy="576262"/>
          </a:xfrm>
        </p:spPr>
        <p:txBody>
          <a:bodyPr>
            <a:normAutofit fontScale="90000"/>
          </a:bodyPr>
          <a:lstStyle/>
          <a:p>
            <a:r>
              <a:rPr lang="en-US" altLang="en-US"/>
              <a:t>Clustered Systems</a:t>
            </a:r>
          </a:p>
        </p:txBody>
      </p:sp>
      <p:pic>
        <p:nvPicPr>
          <p:cNvPr id="30723" name="Content Placeholder 3" descr="1.08.pdf"/>
          <p:cNvPicPr>
            <a:picLocks noGrp="1" noChangeAspect="1"/>
          </p:cNvPicPr>
          <p:nvPr>
            <p:ph idx="4294967295"/>
          </p:nvPr>
        </p:nvPicPr>
        <p:blipFill>
          <a:blip r:embed="rId2">
            <a:extLst>
              <a:ext uri="{28A0092B-C50C-407E-A947-70E740481C1C}">
                <a14:useLocalDpi xmlns:a14="http://schemas.microsoft.com/office/drawing/2010/main" val="0"/>
              </a:ext>
            </a:extLst>
          </a:blip>
          <a:srcRect t="-3476" b="-3476"/>
          <a:stretch>
            <a:fillRect/>
          </a:stretch>
        </p:blipFill>
        <p:spPr>
          <a:xfrm>
            <a:off x="1404938" y="1557338"/>
            <a:ext cx="6402387" cy="3524250"/>
          </a:xfrm>
        </p:spPr>
      </p:pic>
      <p:sp>
        <p:nvSpPr>
          <p:cNvPr id="2" name="Date Placeholder 1"/>
          <p:cNvSpPr>
            <a:spLocks noGrp="1"/>
          </p:cNvSpPr>
          <p:nvPr>
            <p:ph type="dt" sz="half" idx="10"/>
          </p:nvPr>
        </p:nvSpPr>
        <p:spPr/>
        <p:txBody>
          <a:bodyPr/>
          <a:lstStyle/>
          <a:p>
            <a:fld id="{56445F37-0CA1-40AC-BE22-B2D8BAF7836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146</a:t>
            </a:fld>
            <a:endParaRPr lang="en-IN"/>
          </a:p>
        </p:txBody>
      </p:sp>
      <p:sp>
        <p:nvSpPr>
          <p:cNvPr id="5" name="Rectangle 4"/>
          <p:cNvSpPr/>
          <p:nvPr/>
        </p:nvSpPr>
        <p:spPr>
          <a:xfrm>
            <a:off x="611560" y="5013176"/>
            <a:ext cx="8208912" cy="1200329"/>
          </a:xfrm>
          <a:prstGeom prst="rect">
            <a:avLst/>
          </a:prstGeom>
        </p:spPr>
        <p:txBody>
          <a:bodyPr wrap="square">
            <a:spAutoFit/>
          </a:bodyPr>
          <a:lstStyle/>
          <a:p>
            <a:pPr marL="342900" indent="-342900">
              <a:buFont typeface="Arial" panose="020B0604020202020204" pitchFamily="34" charset="0"/>
              <a:buChar char="•"/>
            </a:pPr>
            <a:r>
              <a:rPr lang="en-US" altLang="en-US" sz="2400" dirty="0">
                <a:highlight>
                  <a:srgbClr val="FFFF00"/>
                </a:highlight>
              </a:rPr>
              <a:t>Like multiprocessor systems, but multiple systems working together Usually sharing storage via a </a:t>
            </a:r>
            <a:r>
              <a:rPr lang="en-US" altLang="en-US" sz="2400" b="1" dirty="0">
                <a:solidFill>
                  <a:srgbClr val="3366FF"/>
                </a:solidFill>
                <a:highlight>
                  <a:srgbClr val="FFFF00"/>
                </a:highlight>
              </a:rPr>
              <a:t>storage-area network (SAN)</a:t>
            </a:r>
            <a:endParaRPr lang="en-IN" sz="2400" dirty="0">
              <a:highlight>
                <a:srgbClr val="FFFF00"/>
              </a:highlight>
            </a:endParaRPr>
          </a:p>
        </p:txBody>
      </p:sp>
    </p:spTree>
    <p:extLst>
      <p:ext uri="{BB962C8B-B14F-4D97-AF65-F5344CB8AC3E}">
        <p14:creationId xmlns:p14="http://schemas.microsoft.com/office/powerpoint/2010/main" val="11530542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a:t>Clustered Systems</a:t>
            </a:r>
          </a:p>
        </p:txBody>
      </p:sp>
      <p:sp>
        <p:nvSpPr>
          <p:cNvPr id="29699" name="Content Placeholder 2"/>
          <p:cNvSpPr>
            <a:spLocks noGrp="1"/>
          </p:cNvSpPr>
          <p:nvPr>
            <p:ph idx="4294967295"/>
          </p:nvPr>
        </p:nvSpPr>
        <p:spPr/>
        <p:txBody>
          <a:bodyPr>
            <a:normAutofit/>
          </a:bodyPr>
          <a:lstStyle/>
          <a:p>
            <a:pPr lvl="1"/>
            <a:r>
              <a:rPr lang="en-US" altLang="en-US" dirty="0">
                <a:highlight>
                  <a:srgbClr val="FFFF00"/>
                </a:highlight>
              </a:rPr>
              <a:t>Provides a </a:t>
            </a:r>
            <a:r>
              <a:rPr lang="en-US" altLang="en-US" b="1" dirty="0">
                <a:solidFill>
                  <a:srgbClr val="3366FF"/>
                </a:solidFill>
                <a:highlight>
                  <a:srgbClr val="FFFF00"/>
                </a:highlight>
              </a:rPr>
              <a:t>high-availability</a:t>
            </a:r>
            <a:r>
              <a:rPr lang="en-US" altLang="en-US" b="1" dirty="0">
                <a:highlight>
                  <a:srgbClr val="FFFF00"/>
                </a:highlight>
              </a:rPr>
              <a:t> </a:t>
            </a:r>
            <a:r>
              <a:rPr lang="en-US" altLang="en-US" dirty="0">
                <a:highlight>
                  <a:srgbClr val="FFFF00"/>
                </a:highlight>
              </a:rPr>
              <a:t>service which survives failures</a:t>
            </a:r>
          </a:p>
          <a:p>
            <a:pPr lvl="1"/>
            <a:r>
              <a:rPr lang="en-US" altLang="en-US" dirty="0">
                <a:highlight>
                  <a:srgbClr val="FFFF00"/>
                </a:highlight>
              </a:rPr>
              <a:t>Clusters are used for </a:t>
            </a:r>
            <a:r>
              <a:rPr lang="en-US" altLang="en-US" b="1" dirty="0">
                <a:solidFill>
                  <a:srgbClr val="3366FF"/>
                </a:solidFill>
                <a:highlight>
                  <a:srgbClr val="FFFF00"/>
                </a:highlight>
              </a:rPr>
              <a:t>high-performance computing (HPC)</a:t>
            </a:r>
          </a:p>
          <a:p>
            <a:pPr lvl="2"/>
            <a:r>
              <a:rPr lang="en-US" altLang="en-US" dirty="0">
                <a:highlight>
                  <a:srgbClr val="FFFF00"/>
                </a:highlight>
              </a:rPr>
              <a:t>Applications must be written to use </a:t>
            </a:r>
            <a:r>
              <a:rPr lang="en-US" altLang="en-US" b="1" dirty="0">
                <a:solidFill>
                  <a:srgbClr val="3366FF"/>
                </a:solidFill>
                <a:highlight>
                  <a:srgbClr val="FFFF00"/>
                </a:highlight>
              </a:rPr>
              <a:t>parallelization</a:t>
            </a:r>
          </a:p>
          <a:p>
            <a:pPr lvl="1"/>
            <a:r>
              <a:rPr lang="en-US" altLang="en-US" dirty="0">
                <a:highlight>
                  <a:srgbClr val="FFFF00"/>
                </a:highlight>
              </a:rPr>
              <a:t>Some have</a:t>
            </a:r>
            <a:r>
              <a:rPr lang="en-US" altLang="en-US" b="1" dirty="0">
                <a:solidFill>
                  <a:srgbClr val="3366FF"/>
                </a:solidFill>
                <a:highlight>
                  <a:srgbClr val="FFFF00"/>
                </a:highlight>
              </a:rPr>
              <a:t> distributed lock manager </a:t>
            </a:r>
            <a:r>
              <a:rPr lang="en-US" altLang="en-US" dirty="0">
                <a:highlight>
                  <a:srgbClr val="FFFF00"/>
                </a:highlight>
              </a:rPr>
              <a:t>(</a:t>
            </a:r>
            <a:r>
              <a:rPr lang="en-US" altLang="en-US" b="1" dirty="0">
                <a:solidFill>
                  <a:srgbClr val="3366FF"/>
                </a:solidFill>
                <a:highlight>
                  <a:srgbClr val="FFFF00"/>
                </a:highlight>
              </a:rPr>
              <a:t>DLM</a:t>
            </a:r>
            <a:r>
              <a:rPr lang="en-US" altLang="en-US" dirty="0">
                <a:highlight>
                  <a:srgbClr val="FFFF00"/>
                </a:highlight>
              </a:rPr>
              <a:t>) to avoid conflicting operations</a:t>
            </a:r>
          </a:p>
        </p:txBody>
      </p:sp>
      <p:sp>
        <p:nvSpPr>
          <p:cNvPr id="2" name="Date Placeholder 1"/>
          <p:cNvSpPr>
            <a:spLocks noGrp="1"/>
          </p:cNvSpPr>
          <p:nvPr>
            <p:ph type="dt" sz="half" idx="10"/>
          </p:nvPr>
        </p:nvSpPr>
        <p:spPr/>
        <p:txBody>
          <a:bodyPr/>
          <a:lstStyle/>
          <a:p>
            <a:fld id="{98EB4FE9-004E-44A5-BEC9-810CF7B32ABE}"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147</a:t>
            </a:fld>
            <a:endParaRPr lang="en-IN"/>
          </a:p>
        </p:txBody>
      </p:sp>
    </p:spTree>
    <p:extLst>
      <p:ext uri="{BB962C8B-B14F-4D97-AF65-F5344CB8AC3E}">
        <p14:creationId xmlns:p14="http://schemas.microsoft.com/office/powerpoint/2010/main" val="2025121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Cluster for Massive Parallelism	</a:t>
            </a:r>
          </a:p>
        </p:txBody>
      </p:sp>
      <p:sp>
        <p:nvSpPr>
          <p:cNvPr id="3" name="Content Placeholder 2"/>
          <p:cNvSpPr>
            <a:spLocks noGrp="1"/>
          </p:cNvSpPr>
          <p:nvPr>
            <p:ph idx="1"/>
          </p:nvPr>
        </p:nvSpPr>
        <p:spPr>
          <a:xfrm>
            <a:off x="457200" y="1600200"/>
            <a:ext cx="8229600" cy="4781128"/>
          </a:xfrm>
        </p:spPr>
        <p:txBody>
          <a:bodyPr>
            <a:noAutofit/>
          </a:bodyPr>
          <a:lstStyle/>
          <a:p>
            <a:r>
              <a:rPr lang="en-IN" sz="2400" dirty="0"/>
              <a:t>A collection of </a:t>
            </a:r>
          </a:p>
          <a:p>
            <a:pPr lvl="1"/>
            <a:r>
              <a:rPr lang="en-IN" sz="2000" dirty="0"/>
              <a:t>interconnected stand alone computers </a:t>
            </a:r>
          </a:p>
          <a:p>
            <a:pPr lvl="1"/>
            <a:r>
              <a:rPr lang="en-IN" sz="2000" dirty="0"/>
              <a:t>which can work together collectively and </a:t>
            </a:r>
          </a:p>
          <a:p>
            <a:pPr lvl="1"/>
            <a:r>
              <a:rPr lang="en-IN" sz="2000" dirty="0"/>
              <a:t>cooperatively as a single integrated computing resource pool.</a:t>
            </a:r>
          </a:p>
          <a:p>
            <a:endParaRPr lang="en-IN" sz="2400" dirty="0"/>
          </a:p>
          <a:p>
            <a:r>
              <a:rPr lang="en-IN" sz="2400" dirty="0"/>
              <a:t>Deployed to </a:t>
            </a:r>
          </a:p>
          <a:p>
            <a:pPr lvl="1"/>
            <a:r>
              <a:rPr lang="en-IN" sz="2000" dirty="0"/>
              <a:t>improve speed and/or reliability  over that provided by a single computer, while </a:t>
            </a:r>
          </a:p>
          <a:p>
            <a:pPr lvl="1"/>
            <a:r>
              <a:rPr lang="en-IN" sz="2000" dirty="0"/>
              <a:t>being much more cost effective than single computer of comparable speed or reliability </a:t>
            </a:r>
          </a:p>
          <a:p>
            <a:pPr marL="0" indent="0">
              <a:buNone/>
            </a:pPr>
            <a:endParaRPr lang="en-IN" sz="2400" dirty="0"/>
          </a:p>
        </p:txBody>
      </p:sp>
      <p:sp>
        <p:nvSpPr>
          <p:cNvPr id="4" name="Date Placeholder 3"/>
          <p:cNvSpPr>
            <a:spLocks noGrp="1"/>
          </p:cNvSpPr>
          <p:nvPr>
            <p:ph type="dt" sz="half" idx="10"/>
          </p:nvPr>
        </p:nvSpPr>
        <p:spPr/>
        <p:txBody>
          <a:bodyPr/>
          <a:lstStyle/>
          <a:p>
            <a:fld id="{85CB0F22-A569-4824-BB5A-0562D07D26F8}"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148</a:t>
            </a:fld>
            <a:endParaRPr lang="en-IN"/>
          </a:p>
        </p:txBody>
      </p:sp>
    </p:spTree>
    <p:extLst>
      <p:ext uri="{BB962C8B-B14F-4D97-AF65-F5344CB8AC3E}">
        <p14:creationId xmlns:p14="http://schemas.microsoft.com/office/powerpoint/2010/main" val="42185343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Cluster Architecture</a:t>
            </a:r>
          </a:p>
        </p:txBody>
      </p:sp>
      <p:sp>
        <p:nvSpPr>
          <p:cNvPr id="3" name="Content Placeholder 2"/>
          <p:cNvSpPr>
            <a:spLocks noGrp="1"/>
          </p:cNvSpPr>
          <p:nvPr>
            <p:ph idx="1"/>
          </p:nvPr>
        </p:nvSpPr>
        <p:spPr>
          <a:xfrm>
            <a:off x="333224" y="1166019"/>
            <a:ext cx="8229600" cy="2262982"/>
          </a:xfrm>
        </p:spPr>
        <p:txBody>
          <a:bodyPr>
            <a:normAutofit/>
          </a:bodyPr>
          <a:lstStyle/>
          <a:p>
            <a:pPr marL="0" indent="0">
              <a:buNone/>
            </a:pPr>
            <a:r>
              <a:rPr lang="en-IN" sz="2200" dirty="0"/>
              <a:t>Through hierarchical construction using a SAN, LAN or WAN, one can build scalable clusters with an increasing number of nodes. </a:t>
            </a:r>
          </a:p>
          <a:p>
            <a:pPr marL="0" indent="0">
              <a:buNone/>
            </a:pPr>
            <a:r>
              <a:rPr lang="en-IN" sz="2200" b="1" u="sng" dirty="0"/>
              <a:t>The cluster is connected to the internet via a virtual private network(VPN) gateway.</a:t>
            </a:r>
          </a:p>
        </p:txBody>
      </p:sp>
      <p:sp>
        <p:nvSpPr>
          <p:cNvPr id="4" name="Rectangle 3"/>
          <p:cNvSpPr/>
          <p:nvPr/>
        </p:nvSpPr>
        <p:spPr>
          <a:xfrm>
            <a:off x="2820655" y="3244334"/>
            <a:ext cx="1627369" cy="369332"/>
          </a:xfrm>
          <a:prstGeom prst="rect">
            <a:avLst/>
          </a:prstGeom>
        </p:spPr>
        <p:txBody>
          <a:bodyPr wrap="none">
            <a:spAutoFit/>
          </a:bodyPr>
          <a:lstStyle/>
          <a:p>
            <a:pPr marL="1428750" lvl="2" indent="-514350">
              <a:buFont typeface="+mj-lt"/>
              <a:buAutoNum type="arabicParenR"/>
            </a:pPr>
            <a:endParaRPr lang="en-IN" dirty="0"/>
          </a:p>
        </p:txBody>
      </p:sp>
      <p:pic>
        <p:nvPicPr>
          <p:cNvPr id="5"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t="2972" b="20324"/>
          <a:stretch/>
        </p:blipFill>
        <p:spPr bwMode="auto">
          <a:xfrm>
            <a:off x="1331640" y="3892406"/>
            <a:ext cx="6552728" cy="248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Date Placeholder 5"/>
          <p:cNvSpPr>
            <a:spLocks noGrp="1"/>
          </p:cNvSpPr>
          <p:nvPr>
            <p:ph type="dt" sz="half" idx="10"/>
          </p:nvPr>
        </p:nvSpPr>
        <p:spPr/>
        <p:txBody>
          <a:bodyPr/>
          <a:lstStyle/>
          <a:p>
            <a:fld id="{0427D04F-84C8-4D53-B6E3-1F1432D5B8CE}" type="datetime1">
              <a:rPr lang="en-IN" smtClean="0"/>
              <a:t>28-02-2025</a:t>
            </a:fld>
            <a:endParaRPr lang="en-IN" dirty="0"/>
          </a:p>
        </p:txBody>
      </p:sp>
      <p:sp>
        <p:nvSpPr>
          <p:cNvPr id="7" name="Footer Placeholder 6"/>
          <p:cNvSpPr>
            <a:spLocks noGrp="1"/>
          </p:cNvSpPr>
          <p:nvPr>
            <p:ph type="ftr" sz="quarter" idx="11"/>
          </p:nvPr>
        </p:nvSpPr>
        <p:spPr/>
        <p:txBody>
          <a:bodyPr/>
          <a:lstStyle/>
          <a:p>
            <a:r>
              <a:rPr lang="en-IN"/>
              <a:t>Prof. Shweta Dhawan Chachra</a:t>
            </a:r>
            <a:endParaRPr lang="en-IN" dirty="0"/>
          </a:p>
        </p:txBody>
      </p:sp>
      <p:sp>
        <p:nvSpPr>
          <p:cNvPr id="8" name="Slide Number Placeholder 7"/>
          <p:cNvSpPr>
            <a:spLocks noGrp="1"/>
          </p:cNvSpPr>
          <p:nvPr>
            <p:ph type="sldNum" sz="quarter" idx="12"/>
          </p:nvPr>
        </p:nvSpPr>
        <p:spPr/>
        <p:txBody>
          <a:bodyPr/>
          <a:lstStyle/>
          <a:p>
            <a:fld id="{A5669369-968C-4B3A-94C3-E2A4E5B88044}" type="slidenum">
              <a:rPr lang="en-IN" smtClean="0"/>
              <a:t>149</a:t>
            </a:fld>
            <a:endParaRPr lang="en-IN"/>
          </a:p>
        </p:txBody>
      </p:sp>
    </p:spTree>
    <p:extLst>
      <p:ext uri="{BB962C8B-B14F-4D97-AF65-F5344CB8AC3E}">
        <p14:creationId xmlns:p14="http://schemas.microsoft.com/office/powerpoint/2010/main" val="2952926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pPr marL="0" indent="0"/>
            <a:r>
              <a:rPr lang="en-IN" b="1" dirty="0"/>
              <a:t>Conditional Compilation Directives</a:t>
            </a:r>
          </a:p>
        </p:txBody>
      </p:sp>
      <p:sp>
        <p:nvSpPr>
          <p:cNvPr id="3" name="Content Placeholder 2"/>
          <p:cNvSpPr>
            <a:spLocks noGrp="1"/>
          </p:cNvSpPr>
          <p:nvPr>
            <p:ph idx="1"/>
          </p:nvPr>
        </p:nvSpPr>
        <p:spPr>
          <a:xfrm>
            <a:off x="467544" y="1196752"/>
            <a:ext cx="7848872" cy="4525963"/>
          </a:xfrm>
        </p:spPr>
        <p:txBody>
          <a:bodyPr>
            <a:normAutofit/>
          </a:bodyPr>
          <a:lstStyle/>
          <a:p>
            <a:r>
              <a:rPr lang="en-IN" sz="2400" dirty="0"/>
              <a:t>Are type of directives which helps  </a:t>
            </a:r>
          </a:p>
          <a:p>
            <a:pPr lvl="1"/>
            <a:r>
              <a:rPr lang="en-IN" sz="2400" dirty="0">
                <a:highlight>
                  <a:srgbClr val="FFFF00"/>
                </a:highlight>
              </a:rPr>
              <a:t>To compile a specific portion of the program or </a:t>
            </a:r>
          </a:p>
          <a:p>
            <a:pPr lvl="1"/>
            <a:r>
              <a:rPr lang="en-IN" sz="2400" dirty="0">
                <a:highlight>
                  <a:srgbClr val="FFFF00"/>
                </a:highlight>
              </a:rPr>
              <a:t>To skip compilation of some specific part of the program </a:t>
            </a:r>
          </a:p>
          <a:p>
            <a:pPr lvl="1"/>
            <a:r>
              <a:rPr lang="en-IN" sz="2400" dirty="0">
                <a:highlight>
                  <a:srgbClr val="FFFF00"/>
                </a:highlight>
              </a:rPr>
              <a:t>Based on some conditions. </a:t>
            </a:r>
          </a:p>
          <a:p>
            <a:endParaRPr lang="en-IN" sz="2400" dirty="0"/>
          </a:p>
          <a:p>
            <a:r>
              <a:rPr lang="en-IN" sz="2400" dirty="0"/>
              <a:t>This can be done with the help of two </a:t>
            </a:r>
            <a:r>
              <a:rPr lang="en-IN" sz="2400" dirty="0" err="1"/>
              <a:t>preprocessing</a:t>
            </a:r>
            <a:r>
              <a:rPr lang="en-IN" sz="2400" dirty="0"/>
              <a:t> commands ‘</a:t>
            </a:r>
            <a:r>
              <a:rPr lang="en-IN" sz="2400" b="1" dirty="0" err="1">
                <a:highlight>
                  <a:srgbClr val="FFFF00"/>
                </a:highlight>
              </a:rPr>
              <a:t>ifdef</a:t>
            </a:r>
            <a:r>
              <a:rPr lang="en-IN" sz="2400" dirty="0"/>
              <a:t>‘ and ‘</a:t>
            </a:r>
            <a:r>
              <a:rPr lang="en-IN" sz="2400" b="1" dirty="0" err="1">
                <a:highlight>
                  <a:srgbClr val="FFFF00"/>
                </a:highlight>
              </a:rPr>
              <a:t>endif</a:t>
            </a:r>
            <a:r>
              <a:rPr lang="en-IN" sz="2400" dirty="0"/>
              <a:t>‘.</a:t>
            </a:r>
            <a:br>
              <a:rPr lang="en-IN" sz="2400" dirty="0"/>
            </a:br>
            <a:endParaRPr lang="en-IN" sz="2400" dirty="0"/>
          </a:p>
        </p:txBody>
      </p:sp>
      <p:sp>
        <p:nvSpPr>
          <p:cNvPr id="4" name="Date Placeholder 3"/>
          <p:cNvSpPr>
            <a:spLocks noGrp="1"/>
          </p:cNvSpPr>
          <p:nvPr>
            <p:ph type="dt" sz="half" idx="10"/>
          </p:nvPr>
        </p:nvSpPr>
        <p:spPr/>
        <p:txBody>
          <a:bodyPr/>
          <a:lstStyle/>
          <a:p>
            <a:fld id="{B1481F88-3791-4B24-AB0F-19E4EAAD36D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15</a:t>
            </a:fld>
            <a:endParaRPr lang="en-IN"/>
          </a:p>
        </p:txBody>
      </p:sp>
    </p:spTree>
    <p:extLst>
      <p:ext uri="{BB962C8B-B14F-4D97-AF65-F5344CB8AC3E}">
        <p14:creationId xmlns:p14="http://schemas.microsoft.com/office/powerpoint/2010/main" val="20412601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Single System Image</a:t>
            </a:r>
          </a:p>
        </p:txBody>
      </p:sp>
      <p:sp>
        <p:nvSpPr>
          <p:cNvPr id="3" name="Content Placeholder 2"/>
          <p:cNvSpPr>
            <a:spLocks noGrp="1"/>
          </p:cNvSpPr>
          <p:nvPr>
            <p:ph idx="1"/>
          </p:nvPr>
        </p:nvSpPr>
        <p:spPr/>
        <p:txBody>
          <a:bodyPr>
            <a:normAutofit/>
          </a:bodyPr>
          <a:lstStyle/>
          <a:p>
            <a:r>
              <a:rPr lang="en-IN" sz="2200" dirty="0"/>
              <a:t>An ideal cluster should </a:t>
            </a:r>
            <a:r>
              <a:rPr lang="en-IN" sz="2200" b="1" u="sng" dirty="0">
                <a:highlight>
                  <a:srgbClr val="FFFF00"/>
                </a:highlight>
              </a:rPr>
              <a:t>merge multiple system images into a single system image(SSI). </a:t>
            </a:r>
          </a:p>
          <a:p>
            <a:endParaRPr lang="en-IN" sz="2200" dirty="0"/>
          </a:p>
          <a:p>
            <a:r>
              <a:rPr lang="en-IN" sz="2200" dirty="0"/>
              <a:t>Cluster designers desire a cluster operating system to support SSI at various levels, including the</a:t>
            </a:r>
            <a:r>
              <a:rPr lang="en-IN" sz="2200" dirty="0">
                <a:highlight>
                  <a:srgbClr val="FFFF00"/>
                </a:highlight>
              </a:rPr>
              <a:t> </a:t>
            </a:r>
            <a:r>
              <a:rPr lang="en-IN" sz="2200" b="1" u="sng" dirty="0">
                <a:highlight>
                  <a:srgbClr val="FFFF00"/>
                </a:highlight>
              </a:rPr>
              <a:t>sharing of CPUs, memory and I/O across all cluster nodes.</a:t>
            </a:r>
          </a:p>
          <a:p>
            <a:endParaRPr lang="en-IN" sz="2200" dirty="0"/>
          </a:p>
          <a:p>
            <a:r>
              <a:rPr lang="en-IN" sz="2200" dirty="0">
                <a:highlight>
                  <a:srgbClr val="FFFF00"/>
                </a:highlight>
              </a:rPr>
              <a:t>SSI is an illusion created by software or hardware that presents a collection of resources as one integrated, powerful resource.</a:t>
            </a:r>
          </a:p>
          <a:p>
            <a:endParaRPr lang="en-IN" sz="2200" dirty="0">
              <a:highlight>
                <a:srgbClr val="FFFF00"/>
              </a:highlight>
            </a:endParaRPr>
          </a:p>
          <a:p>
            <a:r>
              <a:rPr lang="en-IN" sz="2200" b="1" u="sng" dirty="0">
                <a:highlight>
                  <a:srgbClr val="FFFF00"/>
                </a:highlight>
              </a:rPr>
              <a:t>SSI makes the cluster appear like a single machine to the user.</a:t>
            </a:r>
          </a:p>
        </p:txBody>
      </p:sp>
      <p:sp>
        <p:nvSpPr>
          <p:cNvPr id="4" name="Rectangle 3"/>
          <p:cNvSpPr/>
          <p:nvPr/>
        </p:nvSpPr>
        <p:spPr>
          <a:xfrm>
            <a:off x="2820655" y="3244334"/>
            <a:ext cx="1627369" cy="369332"/>
          </a:xfrm>
          <a:prstGeom prst="rect">
            <a:avLst/>
          </a:prstGeom>
        </p:spPr>
        <p:txBody>
          <a:bodyPr wrap="none">
            <a:spAutoFit/>
          </a:bodyPr>
          <a:lstStyle/>
          <a:p>
            <a:pPr marL="1428750" lvl="2" indent="-514350">
              <a:buFont typeface="+mj-lt"/>
              <a:buAutoNum type="arabicParenR"/>
            </a:pPr>
            <a:endParaRPr lang="en-IN" dirty="0"/>
          </a:p>
        </p:txBody>
      </p:sp>
      <p:sp>
        <p:nvSpPr>
          <p:cNvPr id="5" name="Date Placeholder 4"/>
          <p:cNvSpPr>
            <a:spLocks noGrp="1"/>
          </p:cNvSpPr>
          <p:nvPr>
            <p:ph type="dt" sz="half" idx="10"/>
          </p:nvPr>
        </p:nvSpPr>
        <p:spPr/>
        <p:txBody>
          <a:bodyPr/>
          <a:lstStyle/>
          <a:p>
            <a:fld id="{507C760D-1380-46ED-95B1-7B10B429CF71}" type="datetime1">
              <a:rPr lang="en-IN" smtClean="0"/>
              <a:t>28-02-2025</a:t>
            </a:fld>
            <a:endParaRPr lang="en-IN" dirty="0"/>
          </a:p>
        </p:txBody>
      </p:sp>
      <p:sp>
        <p:nvSpPr>
          <p:cNvPr id="6" name="Footer Placeholder 5"/>
          <p:cNvSpPr>
            <a:spLocks noGrp="1"/>
          </p:cNvSpPr>
          <p:nvPr>
            <p:ph type="ftr" sz="quarter" idx="11"/>
          </p:nvPr>
        </p:nvSpPr>
        <p:spPr/>
        <p:txBody>
          <a:bodyPr/>
          <a:lstStyle/>
          <a:p>
            <a:r>
              <a:rPr lang="en-IN"/>
              <a:t>Prof. Shweta Dhawan Chachra</a:t>
            </a:r>
            <a:endParaRPr lang="en-IN" dirty="0"/>
          </a:p>
        </p:txBody>
      </p:sp>
      <p:sp>
        <p:nvSpPr>
          <p:cNvPr id="7" name="Slide Number Placeholder 6"/>
          <p:cNvSpPr>
            <a:spLocks noGrp="1"/>
          </p:cNvSpPr>
          <p:nvPr>
            <p:ph type="sldNum" sz="quarter" idx="12"/>
          </p:nvPr>
        </p:nvSpPr>
        <p:spPr/>
        <p:txBody>
          <a:bodyPr/>
          <a:lstStyle/>
          <a:p>
            <a:fld id="{A5669369-968C-4B3A-94C3-E2A4E5B88044}" type="slidenum">
              <a:rPr lang="en-IN" smtClean="0"/>
              <a:t>150</a:t>
            </a:fld>
            <a:endParaRPr lang="en-IN"/>
          </a:p>
        </p:txBody>
      </p:sp>
    </p:spTree>
    <p:extLst>
      <p:ext uri="{BB962C8B-B14F-4D97-AF65-F5344CB8AC3E}">
        <p14:creationId xmlns:p14="http://schemas.microsoft.com/office/powerpoint/2010/main" val="7120517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SSI</a:t>
            </a:r>
          </a:p>
        </p:txBody>
      </p:sp>
      <p:sp>
        <p:nvSpPr>
          <p:cNvPr id="3" name="Content Placeholder 2"/>
          <p:cNvSpPr>
            <a:spLocks noGrp="1"/>
          </p:cNvSpPr>
          <p:nvPr>
            <p:ph idx="1"/>
          </p:nvPr>
        </p:nvSpPr>
        <p:spPr>
          <a:xfrm>
            <a:off x="457200" y="1340768"/>
            <a:ext cx="8229600" cy="4785395"/>
          </a:xfrm>
        </p:spPr>
        <p:txBody>
          <a:bodyPr>
            <a:normAutofit fontScale="62500" lnSpcReduction="20000"/>
          </a:bodyPr>
          <a:lstStyle/>
          <a:p>
            <a:pPr algn="just"/>
            <a:r>
              <a:rPr lang="en-IN" dirty="0"/>
              <a:t>Suppose a workstation has:</a:t>
            </a:r>
          </a:p>
          <a:p>
            <a:pPr lvl="1" algn="just"/>
            <a:r>
              <a:rPr lang="en-IN" dirty="0"/>
              <a:t>A 300 </a:t>
            </a:r>
            <a:r>
              <a:rPr lang="en-IN" dirty="0" err="1"/>
              <a:t>Mflops</a:t>
            </a:r>
            <a:r>
              <a:rPr lang="en-IN" dirty="0"/>
              <a:t>/second processor</a:t>
            </a:r>
          </a:p>
          <a:p>
            <a:pPr lvl="1" algn="just"/>
            <a:r>
              <a:rPr lang="en-IN" dirty="0"/>
              <a:t>512 MB of memory</a:t>
            </a:r>
          </a:p>
          <a:p>
            <a:pPr lvl="1" algn="just"/>
            <a:r>
              <a:rPr lang="en-IN" dirty="0"/>
              <a:t>4 GB disk </a:t>
            </a:r>
          </a:p>
          <a:p>
            <a:pPr lvl="1" algn="just"/>
            <a:r>
              <a:rPr lang="en-IN" dirty="0"/>
              <a:t>Support 50 active users and 1,000 processes. </a:t>
            </a:r>
          </a:p>
          <a:p>
            <a:pPr marL="0" indent="0" algn="just">
              <a:buNone/>
            </a:pPr>
            <a:endParaRPr lang="en-IN" dirty="0"/>
          </a:p>
          <a:p>
            <a:pPr algn="just"/>
            <a:r>
              <a:rPr lang="en-IN" dirty="0"/>
              <a:t>By clustering 100 such workstations, we should get a single system that is equivalent to one huge workstation, or a </a:t>
            </a:r>
            <a:r>
              <a:rPr lang="en-IN" dirty="0" err="1"/>
              <a:t>megastation</a:t>
            </a:r>
            <a:r>
              <a:rPr lang="en-IN" dirty="0"/>
              <a:t>, that has:</a:t>
            </a:r>
          </a:p>
          <a:p>
            <a:pPr lvl="1" algn="just"/>
            <a:r>
              <a:rPr lang="en-IN" dirty="0"/>
              <a:t> 30 </a:t>
            </a:r>
            <a:r>
              <a:rPr lang="en-IN" dirty="0" err="1"/>
              <a:t>Gflops</a:t>
            </a:r>
            <a:r>
              <a:rPr lang="en-IN" dirty="0"/>
              <a:t>/second processor</a:t>
            </a:r>
          </a:p>
          <a:p>
            <a:pPr lvl="1" algn="just"/>
            <a:r>
              <a:rPr lang="en-IN" dirty="0"/>
              <a:t> 50 GB of memory</a:t>
            </a:r>
          </a:p>
          <a:p>
            <a:pPr lvl="1" algn="just"/>
            <a:r>
              <a:rPr lang="en-IN" dirty="0"/>
              <a:t> 400 GB disk </a:t>
            </a:r>
          </a:p>
          <a:p>
            <a:pPr lvl="1" algn="just"/>
            <a:r>
              <a:rPr lang="en-IN" dirty="0"/>
              <a:t> Support 5,000 active users and 100,000 processes </a:t>
            </a:r>
          </a:p>
          <a:p>
            <a:pPr marL="457200" lvl="1" indent="0" algn="just">
              <a:buNone/>
            </a:pPr>
            <a:endParaRPr lang="en-IN" dirty="0"/>
          </a:p>
          <a:p>
            <a:pPr algn="just"/>
            <a:r>
              <a:rPr lang="en-IN" dirty="0"/>
              <a:t>This is an appealing goal, but it is very difficult to achieve. </a:t>
            </a:r>
          </a:p>
          <a:p>
            <a:pPr algn="just"/>
            <a:endParaRPr lang="en-IN" dirty="0"/>
          </a:p>
          <a:p>
            <a:pPr algn="just"/>
            <a:r>
              <a:rPr lang="en-IN" dirty="0"/>
              <a:t>SSI techniques are aimed at achieving this goal.</a:t>
            </a:r>
          </a:p>
        </p:txBody>
      </p:sp>
      <p:sp>
        <p:nvSpPr>
          <p:cNvPr id="4" name="Date Placeholder 3"/>
          <p:cNvSpPr>
            <a:spLocks noGrp="1"/>
          </p:cNvSpPr>
          <p:nvPr>
            <p:ph type="dt" sz="half" idx="10"/>
          </p:nvPr>
        </p:nvSpPr>
        <p:spPr/>
        <p:txBody>
          <a:bodyPr/>
          <a:lstStyle/>
          <a:p>
            <a:fld id="{62137C5A-95B2-4C38-B813-88703DFA729A}" type="datetime1">
              <a:rPr lang="en-IN" smtClean="0"/>
              <a:t>28-02-2025</a:t>
            </a:fld>
            <a:endParaRPr lang="en-IN" dirty="0"/>
          </a:p>
        </p:txBody>
      </p:sp>
      <p:sp>
        <p:nvSpPr>
          <p:cNvPr id="5" name="Footer Placeholder 4"/>
          <p:cNvSpPr>
            <a:spLocks noGrp="1"/>
          </p:cNvSpPr>
          <p:nvPr>
            <p:ph type="ftr" sz="quarter" idx="11"/>
          </p:nvPr>
        </p:nvSpPr>
        <p:spPr/>
        <p:txBody>
          <a:bodyPr/>
          <a:lstStyle/>
          <a:p>
            <a:r>
              <a:rPr lang="en-IN"/>
              <a:t>Prof. Shweta Dhawan Chachra</a:t>
            </a:r>
            <a:endParaRPr lang="en-IN" dirty="0"/>
          </a:p>
        </p:txBody>
      </p:sp>
      <p:sp>
        <p:nvSpPr>
          <p:cNvPr id="6" name="Slide Number Placeholder 5"/>
          <p:cNvSpPr>
            <a:spLocks noGrp="1"/>
          </p:cNvSpPr>
          <p:nvPr>
            <p:ph type="sldNum" sz="quarter" idx="12"/>
          </p:nvPr>
        </p:nvSpPr>
        <p:spPr/>
        <p:txBody>
          <a:bodyPr/>
          <a:lstStyle/>
          <a:p>
            <a:fld id="{A5669369-968C-4B3A-94C3-E2A4E5B88044}" type="slidenum">
              <a:rPr lang="en-IN" smtClean="0"/>
              <a:t>151</a:t>
            </a:fld>
            <a:endParaRPr lang="en-IN"/>
          </a:p>
        </p:txBody>
      </p:sp>
    </p:spTree>
    <p:extLst>
      <p:ext uri="{BB962C8B-B14F-4D97-AF65-F5344CB8AC3E}">
        <p14:creationId xmlns:p14="http://schemas.microsoft.com/office/powerpoint/2010/main" val="40549000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457200"/>
            <a:r>
              <a:rPr lang="en-US" altLang="en-US" sz="2400" b="1" dirty="0">
                <a:solidFill>
                  <a:srgbClr val="3366FF"/>
                </a:solidFill>
                <a:highlight>
                  <a:srgbClr val="FFFF00"/>
                </a:highlight>
              </a:rPr>
              <a:t>Asymmetric clustering</a:t>
            </a:r>
            <a:r>
              <a:rPr lang="en-US" altLang="en-US" sz="2400" dirty="0">
                <a:solidFill>
                  <a:srgbClr val="3366FF"/>
                </a:solidFill>
                <a:highlight>
                  <a:srgbClr val="FFFF00"/>
                </a:highlight>
              </a:rPr>
              <a:t> </a:t>
            </a:r>
            <a:r>
              <a:rPr lang="en-US" altLang="en-US" sz="2400" dirty="0">
                <a:highlight>
                  <a:srgbClr val="FFFF00"/>
                </a:highlight>
              </a:rPr>
              <a:t>has one machine in hot-standby mode</a:t>
            </a:r>
          </a:p>
          <a:p>
            <a:pPr lvl="2"/>
            <a:endParaRPr lang="en-US" altLang="en-US" b="1" dirty="0">
              <a:solidFill>
                <a:srgbClr val="3366FF"/>
              </a:solidFill>
              <a:highlight>
                <a:srgbClr val="FFFF00"/>
              </a:highlight>
            </a:endParaRPr>
          </a:p>
          <a:p>
            <a:pPr marL="457200"/>
            <a:r>
              <a:rPr lang="en-US" altLang="en-US" sz="2400" b="1" dirty="0">
                <a:solidFill>
                  <a:srgbClr val="3366FF"/>
                </a:solidFill>
                <a:highlight>
                  <a:srgbClr val="FFFF00"/>
                </a:highlight>
              </a:rPr>
              <a:t>Symmetric clustering</a:t>
            </a:r>
            <a:r>
              <a:rPr lang="en-US" altLang="en-US" sz="2400" dirty="0">
                <a:solidFill>
                  <a:srgbClr val="3366FF"/>
                </a:solidFill>
                <a:highlight>
                  <a:srgbClr val="FFFF00"/>
                </a:highlight>
              </a:rPr>
              <a:t> </a:t>
            </a:r>
            <a:r>
              <a:rPr lang="en-US" altLang="en-US" sz="2400" dirty="0">
                <a:highlight>
                  <a:srgbClr val="FFFF00"/>
                </a:highlight>
              </a:rPr>
              <a:t>has multiple nodes running applications, monitoring each other</a:t>
            </a:r>
          </a:p>
          <a:p>
            <a:endParaRPr lang="en-IN" sz="2400" dirty="0">
              <a:highlight>
                <a:srgbClr val="FFFF00"/>
              </a:highlight>
            </a:endParaRP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152</a:t>
            </a:fld>
            <a:endParaRPr lang="en-IN"/>
          </a:p>
        </p:txBody>
      </p:sp>
    </p:spTree>
    <p:extLst>
      <p:ext uri="{BB962C8B-B14F-4D97-AF65-F5344CB8AC3E}">
        <p14:creationId xmlns:p14="http://schemas.microsoft.com/office/powerpoint/2010/main" val="7616900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a:t>Clustered Systems</a:t>
            </a:r>
          </a:p>
        </p:txBody>
      </p:sp>
      <p:sp>
        <p:nvSpPr>
          <p:cNvPr id="29699" name="Content Placeholder 2"/>
          <p:cNvSpPr>
            <a:spLocks noGrp="1"/>
          </p:cNvSpPr>
          <p:nvPr>
            <p:ph idx="4294967295"/>
          </p:nvPr>
        </p:nvSpPr>
        <p:spPr/>
        <p:txBody>
          <a:bodyPr>
            <a:normAutofit/>
          </a:bodyPr>
          <a:lstStyle/>
          <a:p>
            <a:r>
              <a:rPr lang="en-US" altLang="en-US" sz="2800" dirty="0"/>
              <a:t>Asymmetric clustering-</a:t>
            </a:r>
          </a:p>
          <a:p>
            <a:pPr lvl="1"/>
            <a:r>
              <a:rPr lang="en-US" altLang="en-US" sz="2400" dirty="0"/>
              <a:t>One m/c is in hot standby mode while the other (</a:t>
            </a:r>
            <a:r>
              <a:rPr lang="en-IN" sz="2400" dirty="0">
                <a:solidFill>
                  <a:schemeClr val="accent5"/>
                </a:solidFill>
              </a:rPr>
              <a:t>primary node ) </a:t>
            </a:r>
            <a:r>
              <a:rPr lang="en-US" altLang="en-US" sz="2400" dirty="0"/>
              <a:t>is running applications.</a:t>
            </a:r>
          </a:p>
          <a:p>
            <a:pPr lvl="1"/>
            <a:r>
              <a:rPr lang="en-US" altLang="en-US" sz="2400" dirty="0"/>
              <a:t>The hot standby host does nothing but monitor the active server. </a:t>
            </a:r>
          </a:p>
          <a:p>
            <a:pPr lvl="1"/>
            <a:r>
              <a:rPr lang="en-US" altLang="en-US" sz="2400" dirty="0"/>
              <a:t>If that server fails, the hot standby host becomes the active server.</a:t>
            </a:r>
          </a:p>
          <a:p>
            <a:pPr lvl="1"/>
            <a:r>
              <a:rPr lang="en-IN" sz="2400" dirty="0">
                <a:highlight>
                  <a:srgbClr val="FFFF00"/>
                </a:highlight>
              </a:rPr>
              <a:t>The </a:t>
            </a:r>
            <a:r>
              <a:rPr lang="en-IN" sz="2400" dirty="0">
                <a:solidFill>
                  <a:schemeClr val="accent5"/>
                </a:solidFill>
                <a:highlight>
                  <a:srgbClr val="FFFF00"/>
                </a:highlight>
              </a:rPr>
              <a:t>standby node is powered on </a:t>
            </a:r>
            <a:r>
              <a:rPr lang="en-IN" sz="2400" dirty="0">
                <a:highlight>
                  <a:srgbClr val="FFFF00"/>
                </a:highlight>
              </a:rPr>
              <a:t>(hot) and runs some </a:t>
            </a:r>
            <a:r>
              <a:rPr lang="en-IN" sz="2400" dirty="0">
                <a:solidFill>
                  <a:schemeClr val="accent5"/>
                </a:solidFill>
                <a:highlight>
                  <a:srgbClr val="FFFF00"/>
                </a:highlight>
              </a:rPr>
              <a:t>monitoring programs </a:t>
            </a:r>
            <a:r>
              <a:rPr lang="en-IN" sz="2400" dirty="0">
                <a:highlight>
                  <a:srgbClr val="FFFF00"/>
                </a:highlight>
              </a:rPr>
              <a:t>to communicate </a:t>
            </a:r>
            <a:r>
              <a:rPr lang="en-IN" sz="2400" dirty="0">
                <a:solidFill>
                  <a:schemeClr val="accent5"/>
                </a:solidFill>
                <a:highlight>
                  <a:srgbClr val="FFFF00"/>
                </a:highlight>
              </a:rPr>
              <a:t>heartbeat signals to check the status of the primary node</a:t>
            </a:r>
            <a:r>
              <a:rPr lang="en-IN" sz="2400" dirty="0">
                <a:highlight>
                  <a:srgbClr val="FFFF00"/>
                </a:highlight>
              </a:rPr>
              <a:t>, but is </a:t>
            </a:r>
            <a:r>
              <a:rPr lang="en-IN" sz="2400" dirty="0">
                <a:solidFill>
                  <a:schemeClr val="accent5"/>
                </a:solidFill>
                <a:highlight>
                  <a:srgbClr val="FFFF00"/>
                </a:highlight>
              </a:rPr>
              <a:t>not actively </a:t>
            </a:r>
            <a:r>
              <a:rPr lang="en-IN" sz="2400" dirty="0">
                <a:highlight>
                  <a:srgbClr val="FFFF00"/>
                </a:highlight>
              </a:rPr>
              <a:t>running other useful workloads.</a:t>
            </a:r>
          </a:p>
          <a:p>
            <a:endParaRPr lang="en-US" altLang="en-US" sz="2800" dirty="0"/>
          </a:p>
          <a:p>
            <a:endParaRPr lang="en-US" altLang="en-US" sz="2800" dirty="0"/>
          </a:p>
        </p:txBody>
      </p:sp>
      <p:sp>
        <p:nvSpPr>
          <p:cNvPr id="2" name="Date Placeholder 1"/>
          <p:cNvSpPr>
            <a:spLocks noGrp="1"/>
          </p:cNvSpPr>
          <p:nvPr>
            <p:ph type="dt" sz="half" idx="10"/>
          </p:nvPr>
        </p:nvSpPr>
        <p:spPr/>
        <p:txBody>
          <a:bodyPr/>
          <a:lstStyle/>
          <a:p>
            <a:fld id="{D19C9CED-A636-42A4-ADFB-A169027BF6A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153</a:t>
            </a:fld>
            <a:endParaRPr lang="en-IN"/>
          </a:p>
        </p:txBody>
      </p:sp>
    </p:spTree>
    <p:extLst>
      <p:ext uri="{BB962C8B-B14F-4D97-AF65-F5344CB8AC3E}">
        <p14:creationId xmlns:p14="http://schemas.microsoft.com/office/powerpoint/2010/main" val="23703466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ltLang="en-US"/>
              <a:t>Clustered Systems</a:t>
            </a:r>
          </a:p>
        </p:txBody>
      </p:sp>
      <p:sp>
        <p:nvSpPr>
          <p:cNvPr id="29699" name="Content Placeholder 2"/>
          <p:cNvSpPr>
            <a:spLocks noGrp="1"/>
          </p:cNvSpPr>
          <p:nvPr>
            <p:ph idx="4294967295"/>
          </p:nvPr>
        </p:nvSpPr>
        <p:spPr/>
        <p:txBody>
          <a:bodyPr>
            <a:normAutofit/>
          </a:bodyPr>
          <a:lstStyle/>
          <a:p>
            <a:r>
              <a:rPr lang="en-US" altLang="en-US" sz="2800" dirty="0">
                <a:highlight>
                  <a:srgbClr val="FFFF00"/>
                </a:highlight>
              </a:rPr>
              <a:t>Symmetric clustering-</a:t>
            </a:r>
          </a:p>
          <a:p>
            <a:pPr lvl="1"/>
            <a:r>
              <a:rPr lang="en-IN" altLang="en-US" sz="2400" dirty="0">
                <a:highlight>
                  <a:srgbClr val="FFFF00"/>
                </a:highlight>
              </a:rPr>
              <a:t>Two or more hosts are running applications and they are monitoring each other.</a:t>
            </a:r>
          </a:p>
          <a:p>
            <a:pPr lvl="1"/>
            <a:r>
              <a:rPr lang="en-IN" sz="2400" dirty="0">
                <a:highlight>
                  <a:srgbClr val="FFFF00"/>
                </a:highlight>
              </a:rPr>
              <a:t>More efficient, as it uses all of the available hardware. </a:t>
            </a:r>
          </a:p>
          <a:p>
            <a:endParaRPr lang="en-US" altLang="en-US" sz="2800" dirty="0">
              <a:highlight>
                <a:srgbClr val="FFFF00"/>
              </a:highlight>
            </a:endParaRPr>
          </a:p>
          <a:p>
            <a:endParaRPr lang="en-US" altLang="en-US" sz="2800" dirty="0">
              <a:highlight>
                <a:srgbClr val="FFFF00"/>
              </a:highlight>
            </a:endParaRPr>
          </a:p>
        </p:txBody>
      </p:sp>
      <p:sp>
        <p:nvSpPr>
          <p:cNvPr id="2" name="Date Placeholder 1"/>
          <p:cNvSpPr>
            <a:spLocks noGrp="1"/>
          </p:cNvSpPr>
          <p:nvPr>
            <p:ph type="dt" sz="half" idx="10"/>
          </p:nvPr>
        </p:nvSpPr>
        <p:spPr/>
        <p:txBody>
          <a:bodyPr/>
          <a:lstStyle/>
          <a:p>
            <a:fld id="{4723BC73-B916-40D5-A62C-3F50AF33254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154</a:t>
            </a:fld>
            <a:endParaRPr lang="en-IN"/>
          </a:p>
        </p:txBody>
      </p:sp>
    </p:spTree>
    <p:extLst>
      <p:ext uri="{BB962C8B-B14F-4D97-AF65-F5344CB8AC3E}">
        <p14:creationId xmlns:p14="http://schemas.microsoft.com/office/powerpoint/2010/main" val="33564475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a:t>OS Objectives/Operations</a:t>
            </a:r>
            <a:br>
              <a:rPr lang="en-IN" dirty="0"/>
            </a:br>
            <a:endParaRPr lang="en-IN" dirty="0"/>
          </a:p>
        </p:txBody>
      </p:sp>
      <p:sp>
        <p:nvSpPr>
          <p:cNvPr id="6" name="Content Placeholder 5"/>
          <p:cNvSpPr>
            <a:spLocks noGrp="1"/>
          </p:cNvSpPr>
          <p:nvPr>
            <p:ph idx="1"/>
          </p:nvPr>
        </p:nvSpPr>
        <p:spPr/>
        <p:txBody>
          <a:bodyPr>
            <a:normAutofit/>
          </a:bodyPr>
          <a:lstStyle/>
          <a:p>
            <a:r>
              <a:rPr lang="en-US" altLang="en-US" sz="2400" dirty="0"/>
              <a:t>Process Management Activities</a:t>
            </a:r>
          </a:p>
          <a:p>
            <a:r>
              <a:rPr lang="en-US" altLang="en-US" sz="2400" dirty="0"/>
              <a:t>Memory Management</a:t>
            </a:r>
          </a:p>
          <a:p>
            <a:r>
              <a:rPr lang="en-US" altLang="en-US" sz="2400" dirty="0"/>
              <a:t>Storage Management</a:t>
            </a:r>
          </a:p>
          <a:p>
            <a:r>
              <a:rPr lang="en-US" altLang="en-US" sz="2400" dirty="0"/>
              <a:t>Mass-Storage Management</a:t>
            </a:r>
          </a:p>
          <a:p>
            <a:r>
              <a:rPr lang="en-US" sz="2400" dirty="0"/>
              <a:t>Protection System</a:t>
            </a:r>
            <a:endParaRPr lang="en-IN" sz="2400" dirty="0"/>
          </a:p>
        </p:txBody>
      </p:sp>
      <p:sp>
        <p:nvSpPr>
          <p:cNvPr id="2" name="Date Placeholder 1"/>
          <p:cNvSpPr>
            <a:spLocks noGrp="1"/>
          </p:cNvSpPr>
          <p:nvPr>
            <p:ph type="dt" sz="half" idx="10"/>
          </p:nvPr>
        </p:nvSpPr>
        <p:spPr/>
        <p:txBody>
          <a:bodyPr/>
          <a:lstStyle/>
          <a:p>
            <a:fld id="{7CC3466D-65C2-4521-BD58-AA92648BC61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155</a:t>
            </a:fld>
            <a:endParaRPr lang="en-IN"/>
          </a:p>
        </p:txBody>
      </p:sp>
    </p:spTree>
    <p:extLst>
      <p:ext uri="{BB962C8B-B14F-4D97-AF65-F5344CB8AC3E}">
        <p14:creationId xmlns:p14="http://schemas.microsoft.com/office/powerpoint/2010/main" val="21012462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128713" y="152400"/>
            <a:ext cx="7558087" cy="576263"/>
          </a:xfrm>
        </p:spPr>
        <p:txBody>
          <a:bodyPr>
            <a:normAutofit fontScale="90000"/>
          </a:bodyPr>
          <a:lstStyle/>
          <a:p>
            <a:pPr eaLnBrk="1" hangingPunct="1"/>
            <a:r>
              <a:rPr lang="en-US" altLang="en-US" dirty="0"/>
              <a:t>Process Management Activities</a:t>
            </a:r>
          </a:p>
        </p:txBody>
      </p:sp>
      <p:sp>
        <p:nvSpPr>
          <p:cNvPr id="37891" name="Rectangle 3"/>
          <p:cNvSpPr>
            <a:spLocks noGrp="1" noChangeArrowheads="1"/>
          </p:cNvSpPr>
          <p:nvPr>
            <p:ph type="body" idx="4294967295"/>
          </p:nvPr>
        </p:nvSpPr>
        <p:spPr>
          <a:xfrm>
            <a:off x="1125538" y="1587500"/>
            <a:ext cx="7958137" cy="4035425"/>
          </a:xfrm>
        </p:spPr>
        <p:txBody>
          <a:bodyPr>
            <a:normAutofit/>
          </a:bodyPr>
          <a:lstStyle/>
          <a:p>
            <a:pPr>
              <a:buFont typeface="Monotype Sorts" pitchFamily="-84" charset="2"/>
              <a:buNone/>
            </a:pPr>
            <a:r>
              <a:rPr lang="en-US" altLang="en-US" dirty="0"/>
              <a:t>     </a:t>
            </a:r>
          </a:p>
          <a:p>
            <a:r>
              <a:rPr lang="en-US" altLang="en-US" sz="2400" dirty="0">
                <a:highlight>
                  <a:srgbClr val="FFFF00"/>
                </a:highlight>
              </a:rPr>
              <a:t>Creating and deleting both </a:t>
            </a:r>
            <a:r>
              <a:rPr lang="en-US" altLang="en-US" sz="2400" b="1" u="sng" dirty="0">
                <a:highlight>
                  <a:srgbClr val="FFFF00"/>
                </a:highlight>
              </a:rPr>
              <a:t>user and system processes</a:t>
            </a:r>
          </a:p>
          <a:p>
            <a:r>
              <a:rPr lang="en-US" altLang="en-US" sz="2400" dirty="0">
                <a:highlight>
                  <a:srgbClr val="FFFF00"/>
                </a:highlight>
              </a:rPr>
              <a:t>Suspending and resuming processes</a:t>
            </a:r>
          </a:p>
          <a:p>
            <a:r>
              <a:rPr lang="en-US" altLang="en-US" sz="2400" dirty="0">
                <a:highlight>
                  <a:srgbClr val="FFFF00"/>
                </a:highlight>
              </a:rPr>
              <a:t>Providing mechanisms for </a:t>
            </a:r>
            <a:r>
              <a:rPr lang="en-US" altLang="en-US" sz="2400" b="1" u="sng" dirty="0">
                <a:highlight>
                  <a:srgbClr val="FFFF00"/>
                </a:highlight>
              </a:rPr>
              <a:t>process synchronization</a:t>
            </a:r>
          </a:p>
          <a:p>
            <a:r>
              <a:rPr lang="en-US" altLang="en-US" sz="2400" dirty="0">
                <a:highlight>
                  <a:srgbClr val="FFFF00"/>
                </a:highlight>
              </a:rPr>
              <a:t>Providing mechanisms for </a:t>
            </a:r>
            <a:r>
              <a:rPr lang="en-US" altLang="en-US" sz="2400" b="1" u="sng" dirty="0">
                <a:highlight>
                  <a:srgbClr val="FFFF00"/>
                </a:highlight>
              </a:rPr>
              <a:t>process communication</a:t>
            </a:r>
          </a:p>
          <a:p>
            <a:r>
              <a:rPr lang="en-US" altLang="en-US" sz="2400" dirty="0">
                <a:highlight>
                  <a:srgbClr val="FFFF00"/>
                </a:highlight>
              </a:rPr>
              <a:t>Providing mechanisms for </a:t>
            </a:r>
            <a:r>
              <a:rPr lang="en-US" altLang="en-US" sz="2400" b="1" u="sng" dirty="0">
                <a:highlight>
                  <a:srgbClr val="FFFF00"/>
                </a:highlight>
              </a:rPr>
              <a:t>deadlock handling</a:t>
            </a:r>
          </a:p>
        </p:txBody>
      </p:sp>
      <p:sp>
        <p:nvSpPr>
          <p:cNvPr id="37892" name="Text Box 4"/>
          <p:cNvSpPr txBox="1">
            <a:spLocks noChangeArrowheads="1"/>
          </p:cNvSpPr>
          <p:nvPr/>
        </p:nvSpPr>
        <p:spPr bwMode="auto">
          <a:xfrm>
            <a:off x="885825" y="1238250"/>
            <a:ext cx="75866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en-US">
                <a:latin typeface="Helvetica" pitchFamily="-84" charset="0"/>
              </a:rPr>
              <a:t>The operating system is responsible for the following activities in connection with process management:</a:t>
            </a:r>
          </a:p>
        </p:txBody>
      </p:sp>
      <p:sp>
        <p:nvSpPr>
          <p:cNvPr id="2" name="Date Placeholder 1"/>
          <p:cNvSpPr>
            <a:spLocks noGrp="1"/>
          </p:cNvSpPr>
          <p:nvPr>
            <p:ph type="dt" sz="half" idx="10"/>
          </p:nvPr>
        </p:nvSpPr>
        <p:spPr/>
        <p:txBody>
          <a:bodyPr/>
          <a:lstStyle/>
          <a:p>
            <a:fld id="{90B748C4-2DBA-4809-ACA2-55878280AE8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156</a:t>
            </a:fld>
            <a:endParaRPr lang="en-IN"/>
          </a:p>
        </p:txBody>
      </p:sp>
    </p:spTree>
    <p:extLst>
      <p:ext uri="{BB962C8B-B14F-4D97-AF65-F5344CB8AC3E}">
        <p14:creationId xmlns:p14="http://schemas.microsoft.com/office/powerpoint/2010/main" val="40394086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ltLang="en-US" dirty="0"/>
              <a:t>Memory Management</a:t>
            </a:r>
          </a:p>
        </p:txBody>
      </p:sp>
      <p:sp>
        <p:nvSpPr>
          <p:cNvPr id="38915" name="Rectangle 3"/>
          <p:cNvSpPr>
            <a:spLocks noGrp="1" noChangeArrowheads="1"/>
          </p:cNvSpPr>
          <p:nvPr>
            <p:ph type="body" idx="4294967295"/>
          </p:nvPr>
        </p:nvSpPr>
        <p:spPr>
          <a:xfrm>
            <a:off x="683568" y="1233488"/>
            <a:ext cx="7942014" cy="4530725"/>
          </a:xfrm>
        </p:spPr>
        <p:txBody>
          <a:bodyPr>
            <a:normAutofit/>
          </a:bodyPr>
          <a:lstStyle/>
          <a:p>
            <a:r>
              <a:rPr lang="en-US" altLang="en-US" sz="2400" dirty="0"/>
              <a:t>To execute a program </a:t>
            </a:r>
          </a:p>
          <a:p>
            <a:pPr lvl="1"/>
            <a:r>
              <a:rPr lang="en-US" altLang="en-US" sz="2400" b="1" u="sng" dirty="0"/>
              <a:t>All (or part) of the instructions </a:t>
            </a:r>
            <a:r>
              <a:rPr lang="en-US" altLang="en-US" sz="2400" dirty="0"/>
              <a:t>must be in memory</a:t>
            </a:r>
          </a:p>
          <a:p>
            <a:pPr lvl="1"/>
            <a:r>
              <a:rPr lang="en-US" altLang="en-US" sz="2400" b="1" u="sng" dirty="0"/>
              <a:t>All  (or part) of the data </a:t>
            </a:r>
            <a:r>
              <a:rPr lang="en-US" altLang="en-US" sz="2400" dirty="0"/>
              <a:t>that is needed by the program must be in memory.</a:t>
            </a:r>
          </a:p>
          <a:p>
            <a:endParaRPr lang="en-US" altLang="en-US" sz="2400" dirty="0"/>
          </a:p>
          <a:p>
            <a:r>
              <a:rPr lang="en-US" altLang="en-US" sz="2400" dirty="0"/>
              <a:t>Memory management determines what is in memory and when</a:t>
            </a:r>
          </a:p>
          <a:p>
            <a:pPr lvl="1"/>
            <a:r>
              <a:rPr lang="en-US" altLang="en-US" sz="2400" dirty="0"/>
              <a:t>Optimizing CPU utilization and computer response to users</a:t>
            </a:r>
          </a:p>
        </p:txBody>
      </p:sp>
      <p:sp>
        <p:nvSpPr>
          <p:cNvPr id="2" name="Date Placeholder 1"/>
          <p:cNvSpPr>
            <a:spLocks noGrp="1"/>
          </p:cNvSpPr>
          <p:nvPr>
            <p:ph type="dt" sz="half" idx="10"/>
          </p:nvPr>
        </p:nvSpPr>
        <p:spPr/>
        <p:txBody>
          <a:bodyPr/>
          <a:lstStyle/>
          <a:p>
            <a:fld id="{A0C5014D-165B-471F-9A2B-1298E21391F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157</a:t>
            </a:fld>
            <a:endParaRPr lang="en-IN"/>
          </a:p>
        </p:txBody>
      </p:sp>
    </p:spTree>
    <p:extLst>
      <p:ext uri="{BB962C8B-B14F-4D97-AF65-F5344CB8AC3E}">
        <p14:creationId xmlns:p14="http://schemas.microsoft.com/office/powerpoint/2010/main" val="19187553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ltLang="en-US" dirty="0"/>
              <a:t>Memory Management</a:t>
            </a:r>
          </a:p>
        </p:txBody>
      </p:sp>
      <p:sp>
        <p:nvSpPr>
          <p:cNvPr id="38915" name="Rectangle 3"/>
          <p:cNvSpPr>
            <a:spLocks noGrp="1" noChangeArrowheads="1"/>
          </p:cNvSpPr>
          <p:nvPr>
            <p:ph type="body" idx="4294967295"/>
          </p:nvPr>
        </p:nvSpPr>
        <p:spPr>
          <a:xfrm>
            <a:off x="806450" y="1233488"/>
            <a:ext cx="7107238" cy="4530725"/>
          </a:xfrm>
        </p:spPr>
        <p:txBody>
          <a:bodyPr>
            <a:normAutofit/>
          </a:bodyPr>
          <a:lstStyle/>
          <a:p>
            <a:r>
              <a:rPr lang="en-US" altLang="en-US" sz="2800" dirty="0">
                <a:highlight>
                  <a:srgbClr val="FFFF00"/>
                </a:highlight>
              </a:rPr>
              <a:t>Memory management activities</a:t>
            </a:r>
          </a:p>
          <a:p>
            <a:pPr lvl="1"/>
            <a:r>
              <a:rPr lang="en-US" altLang="en-US" sz="2400" dirty="0">
                <a:highlight>
                  <a:srgbClr val="FFFF00"/>
                </a:highlight>
              </a:rPr>
              <a:t>Keeping track of </a:t>
            </a:r>
            <a:r>
              <a:rPr lang="en-US" altLang="en-US" sz="2400" b="1" u="sng" dirty="0">
                <a:highlight>
                  <a:srgbClr val="FFFF00"/>
                </a:highlight>
              </a:rPr>
              <a:t>the parts of memory are currently being used and by whom</a:t>
            </a:r>
          </a:p>
          <a:p>
            <a:pPr lvl="1"/>
            <a:r>
              <a:rPr lang="en-US" altLang="en-US" sz="2400" dirty="0">
                <a:highlight>
                  <a:srgbClr val="FFFF00"/>
                </a:highlight>
              </a:rPr>
              <a:t>Deciding which </a:t>
            </a:r>
            <a:r>
              <a:rPr lang="en-US" altLang="en-US" sz="2400" b="1" u="sng" dirty="0">
                <a:highlight>
                  <a:srgbClr val="FFFF00"/>
                </a:highlight>
              </a:rPr>
              <a:t>processes (or parts thereof) and data to move into and out of memory</a:t>
            </a:r>
          </a:p>
          <a:p>
            <a:pPr lvl="1"/>
            <a:r>
              <a:rPr lang="en-US" altLang="en-US" sz="2400" dirty="0">
                <a:highlight>
                  <a:srgbClr val="FFFF00"/>
                </a:highlight>
              </a:rPr>
              <a:t>Allocating and deallocating memory space as needed</a:t>
            </a:r>
          </a:p>
          <a:p>
            <a:pPr lvl="1">
              <a:buFont typeface="Monotype Sorts" pitchFamily="-84" charset="2"/>
              <a:buNone/>
            </a:pPr>
            <a:endParaRPr lang="en-US" altLang="en-US" dirty="0">
              <a:highlight>
                <a:srgbClr val="FFFF00"/>
              </a:highlight>
            </a:endParaRPr>
          </a:p>
        </p:txBody>
      </p:sp>
      <p:sp>
        <p:nvSpPr>
          <p:cNvPr id="2" name="Date Placeholder 1"/>
          <p:cNvSpPr>
            <a:spLocks noGrp="1"/>
          </p:cNvSpPr>
          <p:nvPr>
            <p:ph type="dt" sz="half" idx="10"/>
          </p:nvPr>
        </p:nvSpPr>
        <p:spPr/>
        <p:txBody>
          <a:bodyPr/>
          <a:lstStyle/>
          <a:p>
            <a:fld id="{FC61A68B-31FE-4FBE-9CB0-0B130A7E6BC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158</a:t>
            </a:fld>
            <a:endParaRPr lang="en-IN"/>
          </a:p>
        </p:txBody>
      </p:sp>
    </p:spTree>
    <p:extLst>
      <p:ext uri="{BB962C8B-B14F-4D97-AF65-F5344CB8AC3E}">
        <p14:creationId xmlns:p14="http://schemas.microsoft.com/office/powerpoint/2010/main" val="2872869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ltLang="en-US" dirty="0"/>
              <a:t>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lnSpcReduction="10000"/>
          </a:bodyPr>
          <a:lstStyle/>
          <a:p>
            <a:pPr>
              <a:lnSpc>
                <a:spcPct val="90000"/>
              </a:lnSpc>
            </a:pPr>
            <a:r>
              <a:rPr lang="en-US" altLang="en-US" sz="2400" dirty="0">
                <a:highlight>
                  <a:srgbClr val="FFFF00"/>
                </a:highlight>
              </a:rPr>
              <a:t>OS provides uniform, logical view of information storage</a:t>
            </a:r>
          </a:p>
          <a:p>
            <a:pPr lvl="1">
              <a:lnSpc>
                <a:spcPct val="90000"/>
              </a:lnSpc>
            </a:pPr>
            <a:endParaRPr lang="en-US" altLang="en-US" sz="2400" dirty="0">
              <a:highlight>
                <a:srgbClr val="FFFF00"/>
              </a:highlight>
            </a:endParaRPr>
          </a:p>
          <a:p>
            <a:pPr lvl="1">
              <a:lnSpc>
                <a:spcPct val="90000"/>
              </a:lnSpc>
            </a:pPr>
            <a:r>
              <a:rPr lang="en-US" altLang="en-US" sz="2400" dirty="0">
                <a:highlight>
                  <a:srgbClr val="FFFF00"/>
                </a:highlight>
              </a:rPr>
              <a:t>Abstracts physical properties to logical storage unit  - </a:t>
            </a:r>
            <a:r>
              <a:rPr lang="en-US" altLang="en-US" sz="2400" b="1" dirty="0">
                <a:solidFill>
                  <a:srgbClr val="3366FF"/>
                </a:solidFill>
                <a:highlight>
                  <a:srgbClr val="FFFF00"/>
                </a:highlight>
              </a:rPr>
              <a:t>file</a:t>
            </a:r>
          </a:p>
          <a:p>
            <a:pPr lvl="1">
              <a:lnSpc>
                <a:spcPct val="90000"/>
              </a:lnSpc>
            </a:pPr>
            <a:endParaRPr lang="en-US" altLang="en-US" sz="2400" dirty="0">
              <a:highlight>
                <a:srgbClr val="FFFF00"/>
              </a:highlight>
            </a:endParaRPr>
          </a:p>
          <a:p>
            <a:pPr lvl="1">
              <a:lnSpc>
                <a:spcPct val="90000"/>
              </a:lnSpc>
            </a:pPr>
            <a:r>
              <a:rPr lang="en-US" altLang="en-US" sz="2400" dirty="0">
                <a:highlight>
                  <a:srgbClr val="FFFF00"/>
                </a:highlight>
              </a:rPr>
              <a:t>Each medium is controlled by device (i.e., disk drive, tape drive)</a:t>
            </a:r>
          </a:p>
          <a:p>
            <a:pPr lvl="2">
              <a:lnSpc>
                <a:spcPct val="90000"/>
              </a:lnSpc>
            </a:pPr>
            <a:r>
              <a:rPr lang="en-US" altLang="en-US" dirty="0">
                <a:highlight>
                  <a:srgbClr val="FFFF00"/>
                </a:highlight>
              </a:rPr>
              <a:t>Varying properties include </a:t>
            </a:r>
          </a:p>
          <a:p>
            <a:pPr lvl="3">
              <a:lnSpc>
                <a:spcPct val="90000"/>
              </a:lnSpc>
            </a:pPr>
            <a:r>
              <a:rPr lang="en-US" altLang="en-US" sz="2400" b="1" u="sng" dirty="0">
                <a:highlight>
                  <a:srgbClr val="FFFF00"/>
                </a:highlight>
              </a:rPr>
              <a:t>access speed, </a:t>
            </a:r>
          </a:p>
          <a:p>
            <a:pPr lvl="3">
              <a:lnSpc>
                <a:spcPct val="90000"/>
              </a:lnSpc>
            </a:pPr>
            <a:r>
              <a:rPr lang="en-US" altLang="en-US" sz="2400" b="1" u="sng" dirty="0">
                <a:highlight>
                  <a:srgbClr val="FFFF00"/>
                </a:highlight>
              </a:rPr>
              <a:t>capacity, </a:t>
            </a:r>
          </a:p>
          <a:p>
            <a:pPr lvl="3">
              <a:lnSpc>
                <a:spcPct val="90000"/>
              </a:lnSpc>
            </a:pPr>
            <a:r>
              <a:rPr lang="en-US" altLang="en-US" sz="2400" b="1" u="sng" dirty="0">
                <a:highlight>
                  <a:srgbClr val="FFFF00"/>
                </a:highlight>
              </a:rPr>
              <a:t>data-transfer rate, </a:t>
            </a:r>
          </a:p>
          <a:p>
            <a:pPr lvl="3">
              <a:lnSpc>
                <a:spcPct val="90000"/>
              </a:lnSpc>
            </a:pPr>
            <a:r>
              <a:rPr lang="en-US" altLang="en-US" sz="2400" b="1" u="sng" dirty="0">
                <a:highlight>
                  <a:srgbClr val="FFFF00"/>
                </a:highlight>
              </a:rPr>
              <a:t>access method (sequential or random)</a:t>
            </a:r>
          </a:p>
          <a:p>
            <a:pPr lvl="2">
              <a:lnSpc>
                <a:spcPct val="90000"/>
              </a:lnSpc>
            </a:pPr>
            <a:endParaRPr lang="en-US" altLang="en-US" sz="900" b="1" u="sng" dirty="0">
              <a:highlight>
                <a:srgbClr val="FFFF00"/>
              </a:highlight>
            </a:endParaRPr>
          </a:p>
        </p:txBody>
      </p:sp>
      <p:sp>
        <p:nvSpPr>
          <p:cNvPr id="2" name="Date Placeholder 1"/>
          <p:cNvSpPr>
            <a:spLocks noGrp="1"/>
          </p:cNvSpPr>
          <p:nvPr>
            <p:ph type="dt" sz="half" idx="10"/>
          </p:nvPr>
        </p:nvSpPr>
        <p:spPr/>
        <p:txBody>
          <a:bodyPr/>
          <a:lstStyle/>
          <a:p>
            <a:fld id="{6ACC5164-791D-42D1-A1B0-1E78EF29F33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159</a:t>
            </a:fld>
            <a:endParaRPr lang="en-IN"/>
          </a:p>
        </p:txBody>
      </p:sp>
    </p:spTree>
    <p:extLst>
      <p:ext uri="{BB962C8B-B14F-4D97-AF65-F5344CB8AC3E}">
        <p14:creationId xmlns:p14="http://schemas.microsoft.com/office/powerpoint/2010/main" val="124744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6805" y="4221088"/>
            <a:ext cx="345638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323528" y="1283323"/>
            <a:ext cx="3456384"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457200" y="274638"/>
            <a:ext cx="8229600" cy="490066"/>
          </a:xfrm>
        </p:spPr>
        <p:txBody>
          <a:bodyPr>
            <a:normAutofit fontScale="90000"/>
          </a:bodyPr>
          <a:lstStyle/>
          <a:p>
            <a:pPr marL="0" indent="0"/>
            <a:r>
              <a:rPr lang="en-IN" b="1" dirty="0"/>
              <a:t>Conditional Compilation Directives</a:t>
            </a:r>
          </a:p>
        </p:txBody>
      </p:sp>
      <p:sp>
        <p:nvSpPr>
          <p:cNvPr id="4" name="Date Placeholder 3"/>
          <p:cNvSpPr>
            <a:spLocks noGrp="1"/>
          </p:cNvSpPr>
          <p:nvPr>
            <p:ph type="dt" sz="half" idx="10"/>
          </p:nvPr>
        </p:nvSpPr>
        <p:spPr/>
        <p:txBody>
          <a:bodyPr/>
          <a:lstStyle/>
          <a:p>
            <a:fld id="{E51AB0EA-A9C5-4E69-859E-4B900F71EF2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16</a:t>
            </a:fld>
            <a:endParaRPr lang="en-IN"/>
          </a:p>
        </p:txBody>
      </p:sp>
      <p:sp>
        <p:nvSpPr>
          <p:cNvPr id="7" name="Content Placeholder 2"/>
          <p:cNvSpPr txBox="1">
            <a:spLocks/>
          </p:cNvSpPr>
          <p:nvPr/>
        </p:nvSpPr>
        <p:spPr>
          <a:xfrm>
            <a:off x="650557" y="908720"/>
            <a:ext cx="7880972"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2000" b="1" dirty="0"/>
              <a:t>Syntax</a:t>
            </a:r>
            <a:r>
              <a:rPr lang="en-IN" sz="2000" dirty="0"/>
              <a:t>: </a:t>
            </a:r>
          </a:p>
          <a:p>
            <a:pPr marL="0" indent="0">
              <a:buFont typeface="Arial" panose="020B0604020202020204" pitchFamily="34" charset="0"/>
              <a:buNone/>
            </a:pPr>
            <a:r>
              <a:rPr lang="en-IN" sz="2000" dirty="0"/>
              <a:t>#</a:t>
            </a:r>
            <a:r>
              <a:rPr lang="en-IN" sz="2000" dirty="0" err="1"/>
              <a:t>ifdef</a:t>
            </a:r>
            <a:r>
              <a:rPr lang="en-IN" sz="2000" dirty="0"/>
              <a:t> </a:t>
            </a:r>
            <a:r>
              <a:rPr lang="en-IN" sz="2000" dirty="0" err="1"/>
              <a:t>macro_name</a:t>
            </a:r>
            <a:r>
              <a:rPr lang="en-IN" sz="2000" dirty="0"/>
              <a:t> </a:t>
            </a:r>
          </a:p>
          <a:p>
            <a:pPr marL="0" indent="0">
              <a:buFont typeface="Arial" panose="020B0604020202020204" pitchFamily="34" charset="0"/>
              <a:buNone/>
            </a:pPr>
            <a:r>
              <a:rPr lang="en-IN" sz="2000" dirty="0"/>
              <a:t>statement1; </a:t>
            </a:r>
          </a:p>
          <a:p>
            <a:pPr marL="0" indent="0">
              <a:buFont typeface="Arial" panose="020B0604020202020204" pitchFamily="34" charset="0"/>
              <a:buNone/>
            </a:pPr>
            <a:r>
              <a:rPr lang="en-IN" sz="2000" dirty="0"/>
              <a:t>statement2; </a:t>
            </a:r>
          </a:p>
          <a:p>
            <a:pPr marL="0" indent="0">
              <a:buFont typeface="Arial" panose="020B0604020202020204" pitchFamily="34" charset="0"/>
              <a:buNone/>
            </a:pPr>
            <a:r>
              <a:rPr lang="en-IN" sz="2000" dirty="0"/>
              <a:t>statement3; </a:t>
            </a:r>
          </a:p>
          <a:p>
            <a:pPr marL="0" indent="0">
              <a:buFont typeface="Arial" panose="020B0604020202020204" pitchFamily="34" charset="0"/>
              <a:buNone/>
            </a:pPr>
            <a:r>
              <a:rPr lang="en-IN" sz="2000" dirty="0"/>
              <a:t>.</a:t>
            </a:r>
          </a:p>
          <a:p>
            <a:pPr marL="0" indent="0">
              <a:buFont typeface="Arial" panose="020B0604020202020204" pitchFamily="34" charset="0"/>
              <a:buNone/>
            </a:pPr>
            <a:r>
              <a:rPr lang="en-IN" sz="2000" dirty="0"/>
              <a:t>.</a:t>
            </a:r>
          </a:p>
          <a:p>
            <a:pPr marL="0" indent="0">
              <a:buFont typeface="Arial" panose="020B0604020202020204" pitchFamily="34" charset="0"/>
              <a:buNone/>
            </a:pPr>
            <a:r>
              <a:rPr lang="en-IN" sz="2000" dirty="0"/>
              <a:t>. </a:t>
            </a:r>
          </a:p>
          <a:p>
            <a:pPr marL="0" indent="0">
              <a:buFont typeface="Arial" panose="020B0604020202020204" pitchFamily="34" charset="0"/>
              <a:buNone/>
            </a:pPr>
            <a:r>
              <a:rPr lang="en-IN" sz="2000" dirty="0" err="1"/>
              <a:t>statementN</a:t>
            </a:r>
            <a:r>
              <a:rPr lang="en-IN" sz="2000" dirty="0"/>
              <a:t>;</a:t>
            </a:r>
          </a:p>
          <a:p>
            <a:pPr marL="0" indent="0">
              <a:buFont typeface="Arial" panose="020B0604020202020204" pitchFamily="34" charset="0"/>
              <a:buNone/>
            </a:pPr>
            <a:r>
              <a:rPr lang="en-IN" sz="2000" dirty="0"/>
              <a:t>#</a:t>
            </a:r>
            <a:r>
              <a:rPr lang="en-IN" sz="2000" dirty="0" err="1"/>
              <a:t>endif</a:t>
            </a:r>
            <a:r>
              <a:rPr lang="en-IN" sz="2000" dirty="0"/>
              <a:t> </a:t>
            </a:r>
          </a:p>
          <a:p>
            <a:pPr marL="0" indent="0">
              <a:buFont typeface="Arial" panose="020B0604020202020204" pitchFamily="34" charset="0"/>
              <a:buNone/>
            </a:pPr>
            <a:endParaRPr lang="en-IN" sz="2000" dirty="0"/>
          </a:p>
          <a:p>
            <a:r>
              <a:rPr lang="en-IN" sz="2000" dirty="0">
                <a:highlight>
                  <a:srgbClr val="FFFF00"/>
                </a:highlight>
              </a:rPr>
              <a:t>If the macro with name as ‘</a:t>
            </a:r>
            <a:r>
              <a:rPr lang="en-IN" sz="2000" i="1" dirty="0" err="1">
                <a:highlight>
                  <a:srgbClr val="FFFF00"/>
                </a:highlight>
              </a:rPr>
              <a:t>macroname</a:t>
            </a:r>
            <a:r>
              <a:rPr lang="en-IN" sz="2000" dirty="0">
                <a:highlight>
                  <a:srgbClr val="FFFF00"/>
                </a:highlight>
              </a:rPr>
              <a:t>‘ is defined </a:t>
            </a:r>
          </a:p>
          <a:p>
            <a:pPr lvl="1"/>
            <a:r>
              <a:rPr lang="en-IN" sz="2000" b="1" dirty="0">
                <a:highlight>
                  <a:srgbClr val="FFFF00"/>
                </a:highlight>
              </a:rPr>
              <a:t>Then the block of statements will execute normally </a:t>
            </a:r>
          </a:p>
          <a:p>
            <a:pPr lvl="1"/>
            <a:r>
              <a:rPr lang="en-IN" sz="2000" b="1" dirty="0">
                <a:highlight>
                  <a:srgbClr val="FFFF00"/>
                </a:highlight>
              </a:rPr>
              <a:t>Else the compiler will simply skip this block of statements. </a:t>
            </a:r>
          </a:p>
        </p:txBody>
      </p:sp>
    </p:spTree>
    <p:extLst>
      <p:ext uri="{BB962C8B-B14F-4D97-AF65-F5344CB8AC3E}">
        <p14:creationId xmlns:p14="http://schemas.microsoft.com/office/powerpoint/2010/main" val="3648800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ltLang="en-US" dirty="0"/>
              <a:t>File System 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a:bodyPr>
          <a:lstStyle/>
          <a:p>
            <a:pPr>
              <a:lnSpc>
                <a:spcPct val="90000"/>
              </a:lnSpc>
            </a:pPr>
            <a:r>
              <a:rPr lang="en-US" altLang="en-US" sz="2400" dirty="0">
                <a:highlight>
                  <a:srgbClr val="FFFF00"/>
                </a:highlight>
              </a:rPr>
              <a:t>File-System management</a:t>
            </a:r>
          </a:p>
          <a:p>
            <a:pPr lvl="1">
              <a:lnSpc>
                <a:spcPct val="90000"/>
              </a:lnSpc>
            </a:pPr>
            <a:r>
              <a:rPr lang="en-US" altLang="en-US" sz="2400" dirty="0">
                <a:highlight>
                  <a:srgbClr val="FFFF00"/>
                </a:highlight>
              </a:rPr>
              <a:t>Files usually organized into directories</a:t>
            </a:r>
          </a:p>
          <a:p>
            <a:pPr lvl="1">
              <a:lnSpc>
                <a:spcPct val="90000"/>
              </a:lnSpc>
            </a:pPr>
            <a:r>
              <a:rPr lang="en-US" altLang="en-US" sz="2400" b="1" u="sng" dirty="0">
                <a:highlight>
                  <a:srgbClr val="FFFF00"/>
                </a:highlight>
              </a:rPr>
              <a:t>Access control </a:t>
            </a:r>
            <a:r>
              <a:rPr lang="en-US" altLang="en-US" sz="2400" dirty="0">
                <a:highlight>
                  <a:srgbClr val="FFFF00"/>
                </a:highlight>
              </a:rPr>
              <a:t>on most systems to determine who can access what</a:t>
            </a:r>
          </a:p>
          <a:p>
            <a:pPr lvl="1">
              <a:lnSpc>
                <a:spcPct val="90000"/>
              </a:lnSpc>
            </a:pPr>
            <a:r>
              <a:rPr lang="en-US" altLang="en-US" sz="2400" dirty="0">
                <a:highlight>
                  <a:srgbClr val="FFFF00"/>
                </a:highlight>
              </a:rPr>
              <a:t>OS activities include</a:t>
            </a:r>
          </a:p>
          <a:p>
            <a:pPr lvl="2">
              <a:lnSpc>
                <a:spcPct val="90000"/>
              </a:lnSpc>
            </a:pPr>
            <a:r>
              <a:rPr lang="en-US" altLang="en-US" b="1" u="sng" dirty="0">
                <a:highlight>
                  <a:srgbClr val="FFFF00"/>
                </a:highlight>
              </a:rPr>
              <a:t>Creating and deleting files and directories</a:t>
            </a:r>
          </a:p>
          <a:p>
            <a:pPr lvl="2">
              <a:lnSpc>
                <a:spcPct val="90000"/>
              </a:lnSpc>
            </a:pPr>
            <a:r>
              <a:rPr lang="en-US" altLang="en-US" b="1" u="sng" dirty="0">
                <a:highlight>
                  <a:srgbClr val="FFFF00"/>
                </a:highlight>
              </a:rPr>
              <a:t>Primitives to manipulate files and directories</a:t>
            </a:r>
          </a:p>
          <a:p>
            <a:pPr lvl="2">
              <a:lnSpc>
                <a:spcPct val="90000"/>
              </a:lnSpc>
            </a:pPr>
            <a:r>
              <a:rPr lang="en-US" altLang="en-US" b="1" u="sng" dirty="0">
                <a:highlight>
                  <a:srgbClr val="FFFF00"/>
                </a:highlight>
              </a:rPr>
              <a:t>Mapping files onto secondary storage</a:t>
            </a:r>
          </a:p>
          <a:p>
            <a:pPr lvl="2">
              <a:lnSpc>
                <a:spcPct val="90000"/>
              </a:lnSpc>
            </a:pPr>
            <a:r>
              <a:rPr lang="en-US" altLang="en-US" b="1" u="sng" dirty="0">
                <a:highlight>
                  <a:srgbClr val="FFFF00"/>
                </a:highlight>
              </a:rPr>
              <a:t>Backup files onto stable (non-volatile) storage media</a:t>
            </a:r>
          </a:p>
        </p:txBody>
      </p:sp>
      <p:sp>
        <p:nvSpPr>
          <p:cNvPr id="2" name="Date Placeholder 1"/>
          <p:cNvSpPr>
            <a:spLocks noGrp="1"/>
          </p:cNvSpPr>
          <p:nvPr>
            <p:ph type="dt" sz="half" idx="10"/>
          </p:nvPr>
        </p:nvSpPr>
        <p:spPr/>
        <p:txBody>
          <a:bodyPr/>
          <a:lstStyle/>
          <a:p>
            <a:fld id="{63029CE4-B6A0-47E2-BBDA-66450C71858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160</a:t>
            </a:fld>
            <a:endParaRPr lang="en-IN"/>
          </a:p>
        </p:txBody>
      </p:sp>
    </p:spTree>
    <p:extLst>
      <p:ext uri="{BB962C8B-B14F-4D97-AF65-F5344CB8AC3E}">
        <p14:creationId xmlns:p14="http://schemas.microsoft.com/office/powerpoint/2010/main" val="17879101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ltLang="en-US" dirty="0"/>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Autofit/>
          </a:bodyPr>
          <a:lstStyle/>
          <a:p>
            <a:r>
              <a:rPr lang="en-US" altLang="en-US" sz="2400" dirty="0"/>
              <a:t>Usually disks used to store </a:t>
            </a:r>
          </a:p>
          <a:p>
            <a:pPr lvl="1"/>
            <a:r>
              <a:rPr lang="en-US" altLang="en-US" sz="2400" dirty="0"/>
              <a:t>data that does not fit in main memory or </a:t>
            </a:r>
          </a:p>
          <a:p>
            <a:pPr lvl="1"/>
            <a:r>
              <a:rPr lang="en-US" altLang="en-US" sz="2400" b="1" u="sng" dirty="0">
                <a:highlight>
                  <a:srgbClr val="FFFF00"/>
                </a:highlight>
              </a:rPr>
              <a:t>data that must be kept for a </a:t>
            </a:r>
            <a:r>
              <a:rPr lang="ja-JP" altLang="en-US" sz="2400" b="1" u="sng" dirty="0">
                <a:highlight>
                  <a:srgbClr val="FFFF00"/>
                </a:highlight>
              </a:rPr>
              <a:t>“</a:t>
            </a:r>
            <a:r>
              <a:rPr lang="en-US" altLang="ja-JP" sz="2400" b="1" u="sng" dirty="0">
                <a:highlight>
                  <a:srgbClr val="FFFF00"/>
                </a:highlight>
              </a:rPr>
              <a:t>long</a:t>
            </a:r>
            <a:r>
              <a:rPr lang="ja-JP" altLang="en-US" sz="2400" b="1" u="sng" dirty="0">
                <a:highlight>
                  <a:srgbClr val="FFFF00"/>
                </a:highlight>
              </a:rPr>
              <a:t>”</a:t>
            </a:r>
            <a:r>
              <a:rPr lang="en-US" altLang="ja-JP" sz="2400" b="1" u="sng" dirty="0">
                <a:highlight>
                  <a:srgbClr val="FFFF00"/>
                </a:highlight>
              </a:rPr>
              <a:t> period of time</a:t>
            </a:r>
          </a:p>
          <a:p>
            <a:r>
              <a:rPr lang="en-US" altLang="en-US" sz="2400" dirty="0"/>
              <a:t>Entire speed of computer operation hinges on disk subsystem and its algorithms</a:t>
            </a:r>
          </a:p>
          <a:p>
            <a:r>
              <a:rPr lang="en-US" altLang="en-US" sz="2400" dirty="0">
                <a:highlight>
                  <a:srgbClr val="FFFF00"/>
                </a:highlight>
              </a:rPr>
              <a:t>OS activities</a:t>
            </a:r>
          </a:p>
          <a:p>
            <a:pPr lvl="1"/>
            <a:r>
              <a:rPr lang="en-US" altLang="en-US" sz="2400" dirty="0">
                <a:highlight>
                  <a:srgbClr val="FFFF00"/>
                </a:highlight>
              </a:rPr>
              <a:t>Free-space management</a:t>
            </a:r>
          </a:p>
          <a:p>
            <a:pPr lvl="1"/>
            <a:r>
              <a:rPr lang="en-US" altLang="en-US" sz="2400" dirty="0">
                <a:highlight>
                  <a:srgbClr val="FFFF00"/>
                </a:highlight>
              </a:rPr>
              <a:t>Storage allocation</a:t>
            </a:r>
          </a:p>
          <a:p>
            <a:pPr lvl="1"/>
            <a:r>
              <a:rPr lang="en-US" altLang="en-US" sz="2400" b="1" u="sng" dirty="0">
                <a:highlight>
                  <a:srgbClr val="FFFF00"/>
                </a:highlight>
              </a:rPr>
              <a:t>Disk scheduling</a:t>
            </a:r>
          </a:p>
        </p:txBody>
      </p:sp>
      <p:sp>
        <p:nvSpPr>
          <p:cNvPr id="2" name="Date Placeholder 1"/>
          <p:cNvSpPr>
            <a:spLocks noGrp="1"/>
          </p:cNvSpPr>
          <p:nvPr>
            <p:ph type="dt" sz="half" idx="10"/>
          </p:nvPr>
        </p:nvSpPr>
        <p:spPr/>
        <p:txBody>
          <a:bodyPr/>
          <a:lstStyle/>
          <a:p>
            <a:fld id="{503772D1-400F-45F0-8B27-6B8C78CC522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161</a:t>
            </a:fld>
            <a:endParaRPr lang="en-IN"/>
          </a:p>
        </p:txBody>
      </p:sp>
    </p:spTree>
    <p:extLst>
      <p:ext uri="{BB962C8B-B14F-4D97-AF65-F5344CB8AC3E}">
        <p14:creationId xmlns:p14="http://schemas.microsoft.com/office/powerpoint/2010/main" val="9971737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ltLang="en-US" dirty="0"/>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Autofit/>
          </a:bodyPr>
          <a:lstStyle/>
          <a:p>
            <a:r>
              <a:rPr lang="en-US" altLang="en-US" sz="2400" dirty="0"/>
              <a:t>Some storage need not be fast</a:t>
            </a:r>
          </a:p>
          <a:p>
            <a:pPr lvl="1"/>
            <a:r>
              <a:rPr lang="en-US" altLang="en-US" sz="2400" dirty="0"/>
              <a:t>Tertiary storage includes optical storage, magnetic tape</a:t>
            </a:r>
          </a:p>
          <a:p>
            <a:pPr lvl="1"/>
            <a:r>
              <a:rPr lang="en-US" altLang="en-US" sz="2400" dirty="0"/>
              <a:t>Still must be managed – by OS or applications</a:t>
            </a:r>
          </a:p>
          <a:p>
            <a:pPr lvl="1"/>
            <a:r>
              <a:rPr lang="en-US" altLang="en-US" sz="2400" dirty="0"/>
              <a:t>Varies between WORM (write-once, read-many-times) and RW (read-write)</a:t>
            </a:r>
          </a:p>
        </p:txBody>
      </p:sp>
      <p:sp>
        <p:nvSpPr>
          <p:cNvPr id="2" name="Date Placeholder 1"/>
          <p:cNvSpPr>
            <a:spLocks noGrp="1"/>
          </p:cNvSpPr>
          <p:nvPr>
            <p:ph type="dt" sz="half" idx="10"/>
          </p:nvPr>
        </p:nvSpPr>
        <p:spPr/>
        <p:txBody>
          <a:bodyPr/>
          <a:lstStyle/>
          <a:p>
            <a:fld id="{AE9C2682-4A8E-48B0-BDC4-57B0DE9E2C1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162</a:t>
            </a:fld>
            <a:endParaRPr lang="en-IN"/>
          </a:p>
        </p:txBody>
      </p:sp>
    </p:spTree>
    <p:extLst>
      <p:ext uri="{BB962C8B-B14F-4D97-AF65-F5344CB8AC3E}">
        <p14:creationId xmlns:p14="http://schemas.microsoft.com/office/powerpoint/2010/main" val="13035523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833438" y="182563"/>
            <a:ext cx="8531225" cy="576262"/>
          </a:xfrm>
        </p:spPr>
        <p:txBody>
          <a:bodyPr/>
          <a:lstStyle/>
          <a:p>
            <a:pPr eaLnBrk="1" hangingPunct="1"/>
            <a:r>
              <a:rPr lang="en-US" altLang="en-US" sz="2800"/>
              <a:t>Performance of Various Levels of Storage</a:t>
            </a:r>
          </a:p>
        </p:txBody>
      </p:sp>
      <p:sp>
        <p:nvSpPr>
          <p:cNvPr id="39939" name="Rectangle 3"/>
          <p:cNvSpPr>
            <a:spLocks noGrp="1" noChangeArrowheads="1"/>
          </p:cNvSpPr>
          <p:nvPr>
            <p:ph type="body" idx="4294967295"/>
          </p:nvPr>
        </p:nvSpPr>
        <p:spPr>
          <a:xfrm>
            <a:off x="806450" y="1233488"/>
            <a:ext cx="7707313" cy="4521200"/>
          </a:xfrm>
        </p:spPr>
        <p:txBody>
          <a:bodyPr>
            <a:normAutofit fontScale="85000" lnSpcReduction="20000"/>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41988" name="Picture 1" descr="1_1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451" y="878538"/>
            <a:ext cx="7796981" cy="399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B0C4218-4287-4A15-9A7C-1BB2BF1027E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163</a:t>
            </a:fld>
            <a:endParaRPr lang="en-IN"/>
          </a:p>
        </p:txBody>
      </p:sp>
    </p:spTree>
    <p:extLst>
      <p:ext uri="{BB962C8B-B14F-4D97-AF65-F5344CB8AC3E}">
        <p14:creationId xmlns:p14="http://schemas.microsoft.com/office/powerpoint/2010/main" val="40529181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b="1" dirty="0">
                <a:solidFill>
                  <a:srgbClr val="3366FF"/>
                </a:solidFill>
              </a:rPr>
              <a:t>Protection </a:t>
            </a:r>
            <a:r>
              <a:rPr lang="en-US" altLang="en-US" sz="2400" dirty="0">
                <a:highlight>
                  <a:srgbClr val="FFFF00"/>
                </a:highlight>
              </a:rPr>
              <a:t>– any mechanism for </a:t>
            </a:r>
            <a:r>
              <a:rPr lang="en-US" altLang="en-US" sz="2400" b="1" u="sng" dirty="0">
                <a:highlight>
                  <a:srgbClr val="FFFF00"/>
                </a:highlight>
              </a:rPr>
              <a:t>controlling access of processes</a:t>
            </a:r>
            <a:r>
              <a:rPr lang="en-US" altLang="en-US" sz="2400" dirty="0">
                <a:highlight>
                  <a:srgbClr val="FFFF00"/>
                </a:highlight>
              </a:rPr>
              <a:t> or users to resources defined by the OS</a:t>
            </a:r>
          </a:p>
          <a:p>
            <a:pPr>
              <a:lnSpc>
                <a:spcPct val="90000"/>
              </a:lnSpc>
            </a:pPr>
            <a:endParaRPr lang="en-US" altLang="en-US" sz="2400" b="1" dirty="0">
              <a:solidFill>
                <a:srgbClr val="3366FF"/>
              </a:solidFill>
            </a:endParaRPr>
          </a:p>
          <a:p>
            <a:pPr>
              <a:lnSpc>
                <a:spcPct val="90000"/>
              </a:lnSpc>
            </a:pPr>
            <a:r>
              <a:rPr lang="en-US" altLang="en-US" sz="2400" b="1" dirty="0">
                <a:solidFill>
                  <a:srgbClr val="3366FF"/>
                </a:solidFill>
              </a:rPr>
              <a:t>Security </a:t>
            </a:r>
            <a:r>
              <a:rPr lang="en-US" altLang="en-US" sz="2400" dirty="0"/>
              <a:t>– </a:t>
            </a:r>
            <a:r>
              <a:rPr lang="en-US" altLang="en-US" sz="2400" b="1" u="sng" dirty="0">
                <a:highlight>
                  <a:srgbClr val="FFFF00"/>
                </a:highlight>
              </a:rPr>
              <a:t>defense of the system against internal and external attacks</a:t>
            </a:r>
          </a:p>
          <a:p>
            <a:pPr lvl="1">
              <a:lnSpc>
                <a:spcPct val="90000"/>
              </a:lnSpc>
            </a:pPr>
            <a:r>
              <a:rPr lang="en-US" altLang="en-US" sz="2400" dirty="0"/>
              <a:t>Huge range, including </a:t>
            </a:r>
          </a:p>
          <a:p>
            <a:pPr lvl="1">
              <a:lnSpc>
                <a:spcPct val="90000"/>
              </a:lnSpc>
            </a:pPr>
            <a:r>
              <a:rPr lang="en-US" altLang="en-US" sz="2400" dirty="0"/>
              <a:t>denial-of-service, </a:t>
            </a:r>
          </a:p>
          <a:p>
            <a:pPr lvl="1">
              <a:lnSpc>
                <a:spcPct val="90000"/>
              </a:lnSpc>
            </a:pPr>
            <a:r>
              <a:rPr lang="en-US" altLang="en-US" sz="2400" dirty="0"/>
              <a:t>worms, </a:t>
            </a:r>
          </a:p>
          <a:p>
            <a:pPr lvl="1">
              <a:lnSpc>
                <a:spcPct val="90000"/>
              </a:lnSpc>
            </a:pPr>
            <a:r>
              <a:rPr lang="en-US" altLang="en-US" sz="2400" dirty="0"/>
              <a:t>viruses, </a:t>
            </a:r>
          </a:p>
          <a:p>
            <a:pPr lvl="1">
              <a:lnSpc>
                <a:spcPct val="90000"/>
              </a:lnSpc>
            </a:pPr>
            <a:r>
              <a:rPr lang="en-US" altLang="en-US" sz="2400" dirty="0"/>
              <a:t>identity theft, </a:t>
            </a:r>
          </a:p>
          <a:p>
            <a:pPr lvl="1">
              <a:lnSpc>
                <a:spcPct val="90000"/>
              </a:lnSpc>
            </a:pPr>
            <a:r>
              <a:rPr lang="en-US" altLang="en-US" sz="2400" dirty="0"/>
              <a:t>theft of service</a:t>
            </a:r>
          </a:p>
        </p:txBody>
      </p:sp>
      <p:sp>
        <p:nvSpPr>
          <p:cNvPr id="2" name="Date Placeholder 1"/>
          <p:cNvSpPr>
            <a:spLocks noGrp="1"/>
          </p:cNvSpPr>
          <p:nvPr>
            <p:ph type="dt" sz="half" idx="10"/>
          </p:nvPr>
        </p:nvSpPr>
        <p:spPr/>
        <p:txBody>
          <a:bodyPr/>
          <a:lstStyle/>
          <a:p>
            <a:fld id="{5B9A40CB-6EDB-496A-90A1-7A70E452A48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164</a:t>
            </a:fld>
            <a:endParaRPr lang="en-IN"/>
          </a:p>
        </p:txBody>
      </p:sp>
    </p:spTree>
    <p:extLst>
      <p:ext uri="{BB962C8B-B14F-4D97-AF65-F5344CB8AC3E}">
        <p14:creationId xmlns:p14="http://schemas.microsoft.com/office/powerpoint/2010/main" val="5898026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dirty="0">
                <a:highlight>
                  <a:srgbClr val="FFFF00"/>
                </a:highlight>
              </a:rPr>
              <a:t>Systems generally first distinguish among users, to determine who can do what</a:t>
            </a:r>
          </a:p>
          <a:p>
            <a:pPr lvl="1">
              <a:lnSpc>
                <a:spcPct val="90000"/>
              </a:lnSpc>
            </a:pPr>
            <a:r>
              <a:rPr lang="en-US" altLang="en-US" sz="2000" b="1" u="sng" dirty="0">
                <a:highlight>
                  <a:srgbClr val="FFFF00"/>
                </a:highlight>
              </a:rPr>
              <a:t>User identities (</a:t>
            </a:r>
            <a:r>
              <a:rPr lang="en-US" altLang="en-US" sz="2000" b="1" u="sng" dirty="0">
                <a:solidFill>
                  <a:srgbClr val="3366FF"/>
                </a:solidFill>
                <a:highlight>
                  <a:srgbClr val="FFFF00"/>
                </a:highlight>
              </a:rPr>
              <a:t>user IDs</a:t>
            </a:r>
            <a:r>
              <a:rPr lang="en-US" altLang="en-US" sz="2000" b="1" u="sng" dirty="0">
                <a:highlight>
                  <a:srgbClr val="FFFF00"/>
                </a:highlight>
              </a:rPr>
              <a:t>, security IDs) include name and associated number</a:t>
            </a:r>
            <a:r>
              <a:rPr lang="en-US" altLang="en-US" sz="2000" dirty="0">
                <a:highlight>
                  <a:srgbClr val="FFFF00"/>
                </a:highlight>
              </a:rPr>
              <a:t>, one per user</a:t>
            </a:r>
          </a:p>
          <a:p>
            <a:pPr lvl="1">
              <a:lnSpc>
                <a:spcPct val="90000"/>
              </a:lnSpc>
            </a:pPr>
            <a:endParaRPr lang="en-US" altLang="en-US" sz="2000" dirty="0">
              <a:highlight>
                <a:srgbClr val="FFFF00"/>
              </a:highlight>
            </a:endParaRPr>
          </a:p>
          <a:p>
            <a:pPr lvl="1">
              <a:lnSpc>
                <a:spcPct val="90000"/>
              </a:lnSpc>
            </a:pPr>
            <a:r>
              <a:rPr lang="en-US" altLang="en-US" sz="2000" b="1" u="sng" dirty="0">
                <a:highlight>
                  <a:srgbClr val="FFFF00"/>
                </a:highlight>
              </a:rPr>
              <a:t>User ID then associated with all files, processes</a:t>
            </a:r>
            <a:r>
              <a:rPr lang="en-US" altLang="en-US" sz="2000" dirty="0">
                <a:highlight>
                  <a:srgbClr val="FFFF00"/>
                </a:highlight>
              </a:rPr>
              <a:t> of that user to determine access control</a:t>
            </a:r>
          </a:p>
          <a:p>
            <a:pPr lvl="1">
              <a:lnSpc>
                <a:spcPct val="90000"/>
              </a:lnSpc>
            </a:pPr>
            <a:endParaRPr lang="en-US" altLang="en-US" sz="2000" dirty="0">
              <a:highlight>
                <a:srgbClr val="FFFF00"/>
              </a:highlight>
            </a:endParaRPr>
          </a:p>
          <a:p>
            <a:pPr lvl="1">
              <a:lnSpc>
                <a:spcPct val="90000"/>
              </a:lnSpc>
            </a:pPr>
            <a:r>
              <a:rPr lang="en-US" altLang="en-US" sz="2000" b="1" u="sng" dirty="0">
                <a:highlight>
                  <a:srgbClr val="FFFF00"/>
                </a:highlight>
              </a:rPr>
              <a:t>Group identifier (</a:t>
            </a:r>
            <a:r>
              <a:rPr lang="en-US" altLang="en-US" sz="2000" b="1" u="sng" dirty="0">
                <a:solidFill>
                  <a:srgbClr val="3366FF"/>
                </a:solidFill>
                <a:highlight>
                  <a:srgbClr val="FFFF00"/>
                </a:highlight>
              </a:rPr>
              <a:t>group ID</a:t>
            </a:r>
            <a:r>
              <a:rPr lang="en-US" altLang="en-US" sz="2000" b="1" u="sng" dirty="0">
                <a:highlight>
                  <a:srgbClr val="FFFF00"/>
                </a:highlight>
              </a:rPr>
              <a:t>) allows set of users to be defined </a:t>
            </a:r>
            <a:r>
              <a:rPr lang="en-US" altLang="en-US" sz="2000" dirty="0">
                <a:highlight>
                  <a:srgbClr val="FFFF00"/>
                </a:highlight>
              </a:rPr>
              <a:t>and controls managed, then also associated with each process, file</a:t>
            </a:r>
          </a:p>
          <a:p>
            <a:pPr lvl="1">
              <a:lnSpc>
                <a:spcPct val="90000"/>
              </a:lnSpc>
            </a:pPr>
            <a:endParaRPr lang="en-US" altLang="en-US" sz="2000" b="1" dirty="0">
              <a:solidFill>
                <a:srgbClr val="3366FF"/>
              </a:solidFill>
              <a:highlight>
                <a:srgbClr val="FFFF00"/>
              </a:highlight>
            </a:endParaRPr>
          </a:p>
          <a:p>
            <a:pPr lvl="1">
              <a:lnSpc>
                <a:spcPct val="90000"/>
              </a:lnSpc>
            </a:pPr>
            <a:r>
              <a:rPr lang="en-US" altLang="en-US" sz="2000" b="1" u="sng" dirty="0">
                <a:solidFill>
                  <a:srgbClr val="3366FF"/>
                </a:solidFill>
                <a:highlight>
                  <a:srgbClr val="FFFF00"/>
                </a:highlight>
              </a:rPr>
              <a:t>Privilege escalation </a:t>
            </a:r>
            <a:r>
              <a:rPr lang="en-US" altLang="en-US" sz="2000" b="1" u="sng" dirty="0">
                <a:highlight>
                  <a:srgbClr val="FFFF00"/>
                </a:highlight>
              </a:rPr>
              <a:t>allows user to change to effective ID </a:t>
            </a:r>
            <a:r>
              <a:rPr lang="en-US" altLang="en-US" sz="2000" dirty="0">
                <a:highlight>
                  <a:srgbClr val="FFFF00"/>
                </a:highlight>
              </a:rPr>
              <a:t>with more rights</a:t>
            </a:r>
          </a:p>
        </p:txBody>
      </p:sp>
      <p:sp>
        <p:nvSpPr>
          <p:cNvPr id="2" name="Date Placeholder 1"/>
          <p:cNvSpPr>
            <a:spLocks noGrp="1"/>
          </p:cNvSpPr>
          <p:nvPr>
            <p:ph type="dt" sz="half" idx="10"/>
          </p:nvPr>
        </p:nvSpPr>
        <p:spPr/>
        <p:txBody>
          <a:bodyPr/>
          <a:lstStyle/>
          <a:p>
            <a:fld id="{0D700DC9-88F2-4D35-AB40-8C9C74E12E8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165</a:t>
            </a:fld>
            <a:endParaRPr lang="en-IN"/>
          </a:p>
        </p:txBody>
      </p:sp>
    </p:spTree>
    <p:extLst>
      <p:ext uri="{BB962C8B-B14F-4D97-AF65-F5344CB8AC3E}">
        <p14:creationId xmlns:p14="http://schemas.microsoft.com/office/powerpoint/2010/main" val="24820247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lt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a:bodyPr>
          <a:lstStyle/>
          <a:p>
            <a:pPr>
              <a:lnSpc>
                <a:spcPct val="90000"/>
              </a:lnSpc>
            </a:pPr>
            <a:r>
              <a:rPr lang="en-US" altLang="en-US" sz="2400" dirty="0"/>
              <a:t>A mechanism that ensures that the files, memory segments, CPU and other resources </a:t>
            </a:r>
          </a:p>
          <a:p>
            <a:pPr>
              <a:lnSpc>
                <a:spcPct val="90000"/>
              </a:lnSpc>
            </a:pPr>
            <a:endParaRPr lang="en-US" altLang="en-US" sz="2400" dirty="0"/>
          </a:p>
          <a:p>
            <a:pPr>
              <a:lnSpc>
                <a:spcPct val="90000"/>
              </a:lnSpc>
            </a:pPr>
            <a:r>
              <a:rPr lang="en-US" altLang="en-US" sz="2400" b="1" u="sng" dirty="0">
                <a:highlight>
                  <a:srgbClr val="FFFF00"/>
                </a:highlight>
              </a:rPr>
              <a:t>can be operated on by only those processes that have gained proper authorization</a:t>
            </a:r>
            <a:r>
              <a:rPr lang="en-US" altLang="en-US" sz="2400" dirty="0">
                <a:highlight>
                  <a:srgbClr val="FFFF00"/>
                </a:highlight>
              </a:rPr>
              <a:t> </a:t>
            </a:r>
            <a:r>
              <a:rPr lang="en-US" altLang="en-US" sz="2400" dirty="0"/>
              <a:t>from the OS.</a:t>
            </a:r>
          </a:p>
        </p:txBody>
      </p:sp>
      <p:sp>
        <p:nvSpPr>
          <p:cNvPr id="2" name="Date Placeholder 1"/>
          <p:cNvSpPr>
            <a:spLocks noGrp="1"/>
          </p:cNvSpPr>
          <p:nvPr>
            <p:ph type="dt" sz="half" idx="10"/>
          </p:nvPr>
        </p:nvSpPr>
        <p:spPr/>
        <p:txBody>
          <a:bodyPr/>
          <a:lstStyle/>
          <a:p>
            <a:fld id="{CD0BC685-5BCA-48D2-A498-D8B6DA7C829A}"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166</a:t>
            </a:fld>
            <a:endParaRPr lang="en-IN"/>
          </a:p>
        </p:txBody>
      </p:sp>
    </p:spTree>
    <p:extLst>
      <p:ext uri="{BB962C8B-B14F-4D97-AF65-F5344CB8AC3E}">
        <p14:creationId xmlns:p14="http://schemas.microsoft.com/office/powerpoint/2010/main" val="5292952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5537" y="198438"/>
            <a:ext cx="8291264" cy="576262"/>
          </a:xfrm>
        </p:spPr>
        <p:txBody>
          <a:bodyPr>
            <a:normAutofit fontScale="90000"/>
          </a:bodyPr>
          <a:lstStyle/>
          <a:p>
            <a:pPr eaLnBrk="1" hangingPunct="1"/>
            <a:r>
              <a:rPr lang="en-US" altLang="en-US" dirty="0"/>
              <a:t>Operating System Functions/Services</a:t>
            </a:r>
          </a:p>
        </p:txBody>
      </p:sp>
      <p:sp>
        <p:nvSpPr>
          <p:cNvPr id="6147" name="Rectangle 3"/>
          <p:cNvSpPr>
            <a:spLocks noGrp="1" noChangeArrowheads="1"/>
          </p:cNvSpPr>
          <p:nvPr>
            <p:ph type="body" idx="1"/>
          </p:nvPr>
        </p:nvSpPr>
        <p:spPr>
          <a:xfrm>
            <a:off x="846138" y="1143000"/>
            <a:ext cx="7542286" cy="4865688"/>
          </a:xfrm>
          <a:noFill/>
        </p:spPr>
        <p:txBody>
          <a:bodyPr>
            <a:normAutofit/>
          </a:bodyPr>
          <a:lstStyle/>
          <a:p>
            <a:r>
              <a:rPr lang="en-US" altLang="en-US" sz="2400" dirty="0"/>
              <a:t>One set of operating-system services </a:t>
            </a:r>
            <a:r>
              <a:rPr lang="en-US" altLang="en-US" sz="2400" b="1" u="sng" dirty="0"/>
              <a:t>provides functionalities </a:t>
            </a:r>
            <a:r>
              <a:rPr lang="en-US" altLang="en-US" sz="2400" dirty="0"/>
              <a:t>that are helpful to the user:</a:t>
            </a:r>
          </a:p>
          <a:p>
            <a:pPr lvl="1"/>
            <a:r>
              <a:rPr lang="en-US" altLang="en-US" sz="2400" b="1" dirty="0"/>
              <a:t>User interface </a:t>
            </a:r>
            <a:r>
              <a:rPr lang="en-US" altLang="en-US" sz="2400" dirty="0"/>
              <a:t>- Almost all operating systems have a user interface (</a:t>
            </a:r>
            <a:r>
              <a:rPr lang="en-US" altLang="en-US" sz="2400" b="1" dirty="0">
                <a:solidFill>
                  <a:srgbClr val="3366FF"/>
                </a:solidFill>
              </a:rPr>
              <a:t>UI</a:t>
            </a:r>
            <a:r>
              <a:rPr lang="en-US" altLang="en-US" sz="2400" dirty="0"/>
              <a:t>).</a:t>
            </a:r>
          </a:p>
          <a:p>
            <a:pPr lvl="2"/>
            <a:r>
              <a:rPr lang="en-US" altLang="en-US" dirty="0"/>
              <a:t>Varies between </a:t>
            </a:r>
            <a:r>
              <a:rPr lang="en-US" altLang="en-US" b="1" dirty="0">
                <a:solidFill>
                  <a:srgbClr val="3366FF"/>
                </a:solidFill>
              </a:rPr>
              <a:t>Command-Line </a:t>
            </a:r>
            <a:r>
              <a:rPr lang="en-US" altLang="en-US" b="1" dirty="0"/>
              <a:t>(</a:t>
            </a:r>
            <a:r>
              <a:rPr lang="en-US" altLang="en-US" b="1" dirty="0">
                <a:solidFill>
                  <a:srgbClr val="3366FF"/>
                </a:solidFill>
              </a:rPr>
              <a:t>CLI</a:t>
            </a:r>
            <a:r>
              <a:rPr lang="en-US" altLang="en-US" b="1" dirty="0">
                <a:solidFill>
                  <a:srgbClr val="000000"/>
                </a:solidFill>
              </a:rPr>
              <a:t>)</a:t>
            </a:r>
            <a:r>
              <a:rPr lang="en-US" altLang="en-US" dirty="0">
                <a:solidFill>
                  <a:srgbClr val="000000"/>
                </a:solidFill>
              </a:rPr>
              <a:t>, </a:t>
            </a:r>
            <a:r>
              <a:rPr lang="en-US" altLang="en-US" b="1" dirty="0">
                <a:solidFill>
                  <a:srgbClr val="3366FF"/>
                </a:solidFill>
              </a:rPr>
              <a:t>Graphics User Interface </a:t>
            </a:r>
            <a:r>
              <a:rPr lang="en-US" altLang="en-US" b="1" dirty="0">
                <a:solidFill>
                  <a:srgbClr val="000000"/>
                </a:solidFill>
              </a:rPr>
              <a:t>(</a:t>
            </a:r>
            <a:r>
              <a:rPr lang="en-US" altLang="en-US" b="1" dirty="0">
                <a:solidFill>
                  <a:srgbClr val="3366FF"/>
                </a:solidFill>
              </a:rPr>
              <a:t>GUI</a:t>
            </a:r>
            <a:r>
              <a:rPr lang="en-US" altLang="en-US" b="1" dirty="0">
                <a:solidFill>
                  <a:srgbClr val="000000"/>
                </a:solidFill>
              </a:rPr>
              <a:t>)</a:t>
            </a:r>
            <a:r>
              <a:rPr lang="en-US" altLang="en-US" dirty="0">
                <a:solidFill>
                  <a:srgbClr val="000000"/>
                </a:solidFill>
              </a:rPr>
              <a:t>,</a:t>
            </a:r>
            <a:r>
              <a:rPr lang="en-US" altLang="en-US" b="1" dirty="0">
                <a:solidFill>
                  <a:srgbClr val="3366FF"/>
                </a:solidFill>
              </a:rPr>
              <a:t>   Batch</a:t>
            </a: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r>
              <a:rPr lang="en-US" altLang="en-US" sz="2400" b="1" dirty="0"/>
              <a:t>I/O operations </a:t>
            </a:r>
            <a:r>
              <a:rPr lang="en-US" altLang="en-US" sz="2400" dirty="0"/>
              <a:t>-  A running program may require I/O, which may involve a file or an I/O device</a:t>
            </a:r>
          </a:p>
        </p:txBody>
      </p:sp>
      <p:sp>
        <p:nvSpPr>
          <p:cNvPr id="2" name="Date Placeholder 1"/>
          <p:cNvSpPr>
            <a:spLocks noGrp="1"/>
          </p:cNvSpPr>
          <p:nvPr>
            <p:ph type="dt" sz="half" idx="10"/>
          </p:nvPr>
        </p:nvSpPr>
        <p:spPr/>
        <p:txBody>
          <a:bodyPr/>
          <a:lstStyle/>
          <a:p>
            <a:fld id="{B372B837-584D-4177-B16F-5CC685E6B9C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167</a:t>
            </a:fld>
            <a:endParaRPr lang="en-IN"/>
          </a:p>
        </p:txBody>
      </p:sp>
    </p:spTree>
    <p:extLst>
      <p:ext uri="{BB962C8B-B14F-4D97-AF65-F5344CB8AC3E}">
        <p14:creationId xmlns:p14="http://schemas.microsoft.com/office/powerpoint/2010/main" val="40622454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r>
              <a:rPr lang="en-US" altLang="en-US" dirty="0"/>
              <a:t>Operating System Functions/Services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r>
              <a:rPr lang="en-US" altLang="en-US" sz="2400" dirty="0"/>
              <a:t>One set of operating-system services provides functions that are helpful to the user (Cont.):</a:t>
            </a:r>
            <a:endParaRPr lang="en-US" altLang="en-US" sz="2400" b="1" dirty="0"/>
          </a:p>
          <a:p>
            <a:pPr marL="457200" lvl="1" indent="0">
              <a:buNone/>
            </a:pPr>
            <a:r>
              <a:rPr lang="en-US" altLang="en-US" sz="2400" b="1" dirty="0"/>
              <a:t>File-system manipulation –</a:t>
            </a:r>
          </a:p>
          <a:p>
            <a:pPr marL="457200" lvl="1" indent="0">
              <a:buNone/>
            </a:pPr>
            <a:r>
              <a:rPr lang="en-US" altLang="en-US" sz="2400" dirty="0"/>
              <a:t>Programs need to </a:t>
            </a:r>
          </a:p>
          <a:p>
            <a:pPr lvl="1"/>
            <a:r>
              <a:rPr lang="en-US" altLang="en-US" sz="2400" dirty="0"/>
              <a:t>read and write files and directories, </a:t>
            </a:r>
          </a:p>
          <a:p>
            <a:pPr lvl="1"/>
            <a:r>
              <a:rPr lang="en-US" altLang="en-US" sz="2400" dirty="0"/>
              <a:t>create and delete them, </a:t>
            </a:r>
          </a:p>
          <a:p>
            <a:pPr lvl="1"/>
            <a:r>
              <a:rPr lang="en-US" altLang="en-US" sz="2400" dirty="0"/>
              <a:t>search them, </a:t>
            </a:r>
          </a:p>
          <a:p>
            <a:pPr lvl="1"/>
            <a:r>
              <a:rPr lang="en-US" altLang="en-US" sz="2400" dirty="0"/>
              <a:t>list file Information, </a:t>
            </a:r>
          </a:p>
          <a:p>
            <a:pPr lvl="1"/>
            <a:r>
              <a:rPr lang="en-US" altLang="en-US" sz="2400" dirty="0"/>
              <a:t>permission management.</a:t>
            </a:r>
            <a:endParaRPr lang="en-US" altLang="en-US" sz="2400" b="1" dirty="0"/>
          </a:p>
        </p:txBody>
      </p:sp>
      <p:sp>
        <p:nvSpPr>
          <p:cNvPr id="2" name="Date Placeholder 1"/>
          <p:cNvSpPr>
            <a:spLocks noGrp="1"/>
          </p:cNvSpPr>
          <p:nvPr>
            <p:ph type="dt" sz="half" idx="10"/>
          </p:nvPr>
        </p:nvSpPr>
        <p:spPr/>
        <p:txBody>
          <a:bodyPr/>
          <a:lstStyle/>
          <a:p>
            <a:fld id="{83CF92F2-51E8-458D-8762-5ED29FB4092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168</a:t>
            </a:fld>
            <a:endParaRPr lang="en-IN"/>
          </a:p>
        </p:txBody>
      </p:sp>
    </p:spTree>
    <p:extLst>
      <p:ext uri="{BB962C8B-B14F-4D97-AF65-F5344CB8AC3E}">
        <p14:creationId xmlns:p14="http://schemas.microsoft.com/office/powerpoint/2010/main" val="177926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r>
              <a:rPr lang="en-US" altLang="en-US" dirty="0"/>
              <a:t>Operating System Functions/Services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r>
              <a:rPr lang="en-US" altLang="en-US" sz="2400" dirty="0"/>
              <a:t>One set of operating-system services provides functions that are helpful to the user (Cont.):</a:t>
            </a:r>
            <a:endParaRPr lang="en-US" altLang="en-US" sz="2400" b="1" dirty="0"/>
          </a:p>
          <a:p>
            <a:pPr marL="457200" lvl="1" indent="0">
              <a:buNone/>
            </a:pPr>
            <a:r>
              <a:rPr lang="en-US" altLang="en-US" sz="2400" b="1" dirty="0"/>
              <a:t>Communications</a:t>
            </a:r>
            <a:r>
              <a:rPr lang="en-US" altLang="en-US" sz="2400" dirty="0"/>
              <a:t> – </a:t>
            </a:r>
          </a:p>
          <a:p>
            <a:pPr lvl="1"/>
            <a:r>
              <a:rPr lang="en-US" altLang="en-US" sz="2400" dirty="0"/>
              <a:t>Processes may exchange information, </a:t>
            </a:r>
          </a:p>
          <a:p>
            <a:pPr lvl="2"/>
            <a:r>
              <a:rPr lang="en-US" altLang="en-US" dirty="0"/>
              <a:t>on the same computer or </a:t>
            </a:r>
          </a:p>
          <a:p>
            <a:pPr lvl="2"/>
            <a:r>
              <a:rPr lang="en-US" altLang="en-US" dirty="0"/>
              <a:t>between computers over a network</a:t>
            </a:r>
          </a:p>
          <a:p>
            <a:pPr lvl="1"/>
            <a:r>
              <a:rPr lang="en-US" altLang="en-US" sz="2400" dirty="0"/>
              <a:t>Communications may be via </a:t>
            </a:r>
          </a:p>
          <a:p>
            <a:pPr lvl="2"/>
            <a:r>
              <a:rPr lang="en-US" altLang="en-US" dirty="0"/>
              <a:t>shared memory or </a:t>
            </a:r>
          </a:p>
          <a:p>
            <a:pPr lvl="2"/>
            <a:r>
              <a:rPr lang="en-US" altLang="en-US" dirty="0"/>
              <a:t>through message passing (packets moved by the OS)</a:t>
            </a:r>
          </a:p>
        </p:txBody>
      </p:sp>
      <p:sp>
        <p:nvSpPr>
          <p:cNvPr id="2" name="Date Placeholder 1"/>
          <p:cNvSpPr>
            <a:spLocks noGrp="1"/>
          </p:cNvSpPr>
          <p:nvPr>
            <p:ph type="dt" sz="half" idx="10"/>
          </p:nvPr>
        </p:nvSpPr>
        <p:spPr/>
        <p:txBody>
          <a:bodyPr/>
          <a:lstStyle/>
          <a:p>
            <a:fld id="{CB57C924-73C3-48AC-8706-BE506149472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169</a:t>
            </a:fld>
            <a:endParaRPr lang="en-IN"/>
          </a:p>
        </p:txBody>
      </p:sp>
    </p:spTree>
    <p:extLst>
      <p:ext uri="{BB962C8B-B14F-4D97-AF65-F5344CB8AC3E}">
        <p14:creationId xmlns:p14="http://schemas.microsoft.com/office/powerpoint/2010/main" val="1559352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725"/>
            <a:ext cx="8229600" cy="490066"/>
          </a:xfrm>
        </p:spPr>
        <p:txBody>
          <a:bodyPr>
            <a:normAutofit fontScale="90000"/>
          </a:bodyPr>
          <a:lstStyle/>
          <a:p>
            <a:r>
              <a:rPr lang="en-IN" b="1" dirty="0"/>
              <a:t>Conditional Compilation Directives</a:t>
            </a:r>
            <a:endParaRPr lang="en-IN" dirty="0"/>
          </a:p>
        </p:txBody>
      </p:sp>
      <p:sp>
        <p:nvSpPr>
          <p:cNvPr id="3" name="Content Placeholder 2"/>
          <p:cNvSpPr>
            <a:spLocks noGrp="1"/>
          </p:cNvSpPr>
          <p:nvPr>
            <p:ph idx="1"/>
          </p:nvPr>
        </p:nvSpPr>
        <p:spPr>
          <a:xfrm>
            <a:off x="323528" y="581123"/>
            <a:ext cx="8147248" cy="4525963"/>
          </a:xfrm>
        </p:spPr>
        <p:txBody>
          <a:bodyPr>
            <a:noAutofit/>
          </a:bodyPr>
          <a:lstStyle/>
          <a:p>
            <a:pPr marL="0" indent="0">
              <a:buNone/>
            </a:pPr>
            <a:r>
              <a:rPr lang="en-IN" sz="2000" dirty="0"/>
              <a:t>#include &lt;</a:t>
            </a:r>
            <a:r>
              <a:rPr lang="en-IN" sz="2000" dirty="0" err="1"/>
              <a:t>stdio.h</a:t>
            </a:r>
            <a:r>
              <a:rPr lang="en-IN" sz="2000" dirty="0"/>
              <a:t>&gt; </a:t>
            </a:r>
          </a:p>
          <a:p>
            <a:pPr marL="0" indent="0">
              <a:buNone/>
            </a:pPr>
            <a:r>
              <a:rPr lang="en-IN" sz="2000" dirty="0"/>
              <a:t>#define YEARS_OLD 10 </a:t>
            </a:r>
          </a:p>
          <a:p>
            <a:pPr marL="0" indent="0">
              <a:buNone/>
            </a:pPr>
            <a:r>
              <a:rPr lang="en-IN" sz="2000" dirty="0" err="1"/>
              <a:t>int</a:t>
            </a:r>
            <a:r>
              <a:rPr lang="en-IN" sz="2000" dirty="0"/>
              <a:t> main() </a:t>
            </a:r>
          </a:p>
          <a:p>
            <a:pPr marL="0" indent="0">
              <a:buNone/>
            </a:pPr>
            <a:r>
              <a:rPr lang="en-IN" sz="2000" dirty="0"/>
              <a:t>{ </a:t>
            </a:r>
          </a:p>
          <a:p>
            <a:pPr marL="0" indent="0">
              <a:buNone/>
            </a:pPr>
            <a:r>
              <a:rPr lang="en-IN" sz="2000" dirty="0"/>
              <a:t>#</a:t>
            </a:r>
            <a:r>
              <a:rPr lang="en-IN" sz="2000" dirty="0" err="1"/>
              <a:t>ifdef</a:t>
            </a:r>
            <a:r>
              <a:rPr lang="en-IN" sz="2000" dirty="0"/>
              <a:t> YEARS_OLD </a:t>
            </a:r>
          </a:p>
          <a:p>
            <a:pPr marL="0" indent="0">
              <a:buNone/>
            </a:pPr>
            <a:r>
              <a:rPr lang="en-IN" sz="2000" dirty="0" err="1"/>
              <a:t>printf</a:t>
            </a:r>
            <a:r>
              <a:rPr lang="en-IN" sz="2000" dirty="0"/>
              <a:t>("</a:t>
            </a:r>
            <a:r>
              <a:rPr lang="en-IN" sz="2000" dirty="0" err="1"/>
              <a:t>TechOnTheNet</a:t>
            </a:r>
            <a:r>
              <a:rPr lang="en-IN" sz="2000" dirty="0"/>
              <a:t> is over %d years old.\n", YEARS_OLD); </a:t>
            </a:r>
          </a:p>
          <a:p>
            <a:pPr marL="0" indent="0">
              <a:buNone/>
            </a:pPr>
            <a:r>
              <a:rPr lang="en-IN" sz="2000" dirty="0"/>
              <a:t>#</a:t>
            </a:r>
            <a:r>
              <a:rPr lang="en-IN" sz="2000" dirty="0" err="1"/>
              <a:t>endif</a:t>
            </a:r>
            <a:r>
              <a:rPr lang="en-IN" sz="2000" dirty="0"/>
              <a:t> </a:t>
            </a:r>
          </a:p>
          <a:p>
            <a:pPr marL="0" indent="0">
              <a:buNone/>
            </a:pPr>
            <a:r>
              <a:rPr lang="en-IN" sz="2000" dirty="0" err="1"/>
              <a:t>printf</a:t>
            </a:r>
            <a:r>
              <a:rPr lang="en-IN" sz="2000" dirty="0"/>
              <a:t>("</a:t>
            </a:r>
            <a:r>
              <a:rPr lang="en-IN" sz="2000" dirty="0" err="1"/>
              <a:t>TechOnTheNet</a:t>
            </a:r>
            <a:r>
              <a:rPr lang="en-IN" sz="2000" dirty="0"/>
              <a:t> is a great resource.\n"); </a:t>
            </a:r>
          </a:p>
          <a:p>
            <a:pPr marL="0" indent="0">
              <a:buNone/>
            </a:pPr>
            <a:r>
              <a:rPr lang="en-IN" sz="2000" dirty="0"/>
              <a:t>return 0; </a:t>
            </a:r>
          </a:p>
          <a:p>
            <a:pPr marL="0" indent="0">
              <a:buNone/>
            </a:pPr>
            <a:r>
              <a:rPr lang="en-IN" sz="2000" dirty="0"/>
              <a:t>}</a:t>
            </a:r>
          </a:p>
        </p:txBody>
      </p:sp>
      <p:sp>
        <p:nvSpPr>
          <p:cNvPr id="4" name="Date Placeholder 3"/>
          <p:cNvSpPr>
            <a:spLocks noGrp="1"/>
          </p:cNvSpPr>
          <p:nvPr>
            <p:ph type="dt" sz="half" idx="10"/>
          </p:nvPr>
        </p:nvSpPr>
        <p:spPr/>
        <p:txBody>
          <a:bodyPr/>
          <a:lstStyle/>
          <a:p>
            <a:fld id="{57CB7C9C-E152-49FF-8BAD-652B19D6DC4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17</a:t>
            </a:fld>
            <a:endParaRPr lang="en-IN"/>
          </a:p>
        </p:txBody>
      </p:sp>
      <p:sp>
        <p:nvSpPr>
          <p:cNvPr id="7" name="Rectangle 6"/>
          <p:cNvSpPr/>
          <p:nvPr/>
        </p:nvSpPr>
        <p:spPr>
          <a:xfrm>
            <a:off x="467544" y="5013176"/>
            <a:ext cx="8316416" cy="1477328"/>
          </a:xfrm>
          <a:prstGeom prst="rect">
            <a:avLst/>
          </a:prstGeom>
        </p:spPr>
        <p:txBody>
          <a:bodyPr wrap="square">
            <a:spAutoFit/>
          </a:bodyPr>
          <a:lstStyle/>
          <a:p>
            <a:pPr marL="285750" indent="-285750">
              <a:buFont typeface="Arial" panose="020B0604020202020204" pitchFamily="34" charset="0"/>
              <a:buChar char="•"/>
            </a:pPr>
            <a:r>
              <a:rPr lang="en-IN" dirty="0"/>
              <a:t>In the C Programming Language, the #</a:t>
            </a:r>
            <a:r>
              <a:rPr lang="en-IN" dirty="0" err="1"/>
              <a:t>ifdef</a:t>
            </a:r>
            <a:r>
              <a:rPr lang="en-IN" dirty="0"/>
              <a:t> directive allows for conditional compilation.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ighlight>
                  <a:srgbClr val="FFFF00"/>
                </a:highlight>
              </a:rPr>
              <a:t>The </a:t>
            </a:r>
            <a:r>
              <a:rPr lang="en-IN" dirty="0" err="1">
                <a:highlight>
                  <a:srgbClr val="FFFF00"/>
                </a:highlight>
              </a:rPr>
              <a:t>preprocessor</a:t>
            </a:r>
            <a:r>
              <a:rPr lang="en-IN" dirty="0">
                <a:highlight>
                  <a:srgbClr val="FFFF00"/>
                </a:highlight>
              </a:rPr>
              <a:t> determines if the provided macro exists before including the subsequent code in the compilation process.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568" y="3667285"/>
            <a:ext cx="4161432" cy="1345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338997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normAutofit fontScale="90000"/>
          </a:bodyPr>
          <a:lstStyle/>
          <a:p>
            <a:r>
              <a:rPr lang="en-US" altLang="en-US" dirty="0"/>
              <a:t>Operating System Functions/Services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r>
              <a:rPr lang="en-US" altLang="en-US" sz="2400" dirty="0"/>
              <a:t>One set of operating-system services provides functions that are helpful to the user (Cont.):</a:t>
            </a:r>
            <a:endParaRPr lang="en-US" altLang="en-US" sz="2400" b="1" dirty="0"/>
          </a:p>
          <a:p>
            <a:pPr lvl="1"/>
            <a:r>
              <a:rPr lang="en-US" altLang="en-US" sz="2400" b="1" dirty="0"/>
              <a:t>Error detection </a:t>
            </a:r>
            <a:r>
              <a:rPr lang="en-US" altLang="en-US" sz="2400" dirty="0"/>
              <a:t>– OS needs to be constantly aware of possible errors</a:t>
            </a:r>
          </a:p>
          <a:p>
            <a:pPr lvl="2"/>
            <a:r>
              <a:rPr lang="en-US" altLang="en-US" dirty="0"/>
              <a:t>May occur in the CPU and memory hardware, in I/O devices, in user program</a:t>
            </a:r>
          </a:p>
          <a:p>
            <a:pPr lvl="2"/>
            <a:r>
              <a:rPr lang="en-US" altLang="en-US" b="1" u="sng" dirty="0"/>
              <a:t>For each type of error, OS should take the appropriate action </a:t>
            </a:r>
            <a:r>
              <a:rPr lang="en-US" altLang="en-US" dirty="0"/>
              <a:t>to ensure correct and consistent computing</a:t>
            </a:r>
          </a:p>
          <a:p>
            <a:pPr lvl="2"/>
            <a:r>
              <a:rPr lang="en-US" altLang="en-US" b="1" u="sng" dirty="0"/>
              <a:t>Debugging facilities </a:t>
            </a:r>
          </a:p>
        </p:txBody>
      </p:sp>
      <p:sp>
        <p:nvSpPr>
          <p:cNvPr id="2" name="Date Placeholder 1"/>
          <p:cNvSpPr>
            <a:spLocks noGrp="1"/>
          </p:cNvSpPr>
          <p:nvPr>
            <p:ph type="dt" sz="half" idx="10"/>
          </p:nvPr>
        </p:nvSpPr>
        <p:spPr/>
        <p:txBody>
          <a:bodyPr/>
          <a:lstStyle/>
          <a:p>
            <a:fld id="{215F7AAD-944C-4B37-837C-694FA716455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170</a:t>
            </a:fld>
            <a:endParaRPr lang="en-IN"/>
          </a:p>
        </p:txBody>
      </p:sp>
    </p:spTree>
    <p:extLst>
      <p:ext uri="{BB962C8B-B14F-4D97-AF65-F5344CB8AC3E}">
        <p14:creationId xmlns:p14="http://schemas.microsoft.com/office/powerpoint/2010/main" val="4238606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a:t>Operating System Functions/Services (Cont.)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a:lnSpc>
                <a:spcPct val="90000"/>
              </a:lnSpc>
            </a:pPr>
            <a:r>
              <a:rPr lang="en-US" altLang="en-US" sz="2400" dirty="0"/>
              <a:t>Another set of OS functions exists for </a:t>
            </a:r>
            <a:r>
              <a:rPr lang="en-US" altLang="en-US" sz="2400" b="1" u="sng" dirty="0"/>
              <a:t>ensuring the efficient operation of the system itself via resource sharing</a:t>
            </a:r>
          </a:p>
          <a:p>
            <a:pPr lvl="1">
              <a:lnSpc>
                <a:spcPct val="90000"/>
              </a:lnSpc>
            </a:pPr>
            <a:r>
              <a:rPr lang="en-US" altLang="en-US" sz="2400" b="1" dirty="0"/>
              <a:t>Resource allocation </a:t>
            </a:r>
          </a:p>
          <a:p>
            <a:pPr lvl="1">
              <a:lnSpc>
                <a:spcPct val="90000"/>
              </a:lnSpc>
            </a:pPr>
            <a:r>
              <a:rPr lang="en-US" altLang="en-US" sz="2400" b="1" dirty="0"/>
              <a:t>Accounting </a:t>
            </a:r>
          </a:p>
          <a:p>
            <a:pPr lvl="1">
              <a:lnSpc>
                <a:spcPct val="90000"/>
              </a:lnSpc>
            </a:pPr>
            <a:r>
              <a:rPr lang="en-US" altLang="en-US" sz="2400" b="1" dirty="0"/>
              <a:t>Protection and security</a:t>
            </a:r>
            <a:endParaRPr lang="en-US" altLang="en-US" sz="2400" dirty="0"/>
          </a:p>
        </p:txBody>
      </p:sp>
      <p:sp>
        <p:nvSpPr>
          <p:cNvPr id="2" name="Date Placeholder 1"/>
          <p:cNvSpPr>
            <a:spLocks noGrp="1"/>
          </p:cNvSpPr>
          <p:nvPr>
            <p:ph type="dt" sz="half" idx="10"/>
          </p:nvPr>
        </p:nvSpPr>
        <p:spPr/>
        <p:txBody>
          <a:bodyPr/>
          <a:lstStyle/>
          <a:p>
            <a:fld id="{58746306-6CEA-4A96-8E46-2CF85387630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171</a:t>
            </a:fld>
            <a:endParaRPr lang="en-IN"/>
          </a:p>
        </p:txBody>
      </p:sp>
    </p:spTree>
    <p:extLst>
      <p:ext uri="{BB962C8B-B14F-4D97-AF65-F5344CB8AC3E}">
        <p14:creationId xmlns:p14="http://schemas.microsoft.com/office/powerpoint/2010/main" val="12127705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a:t>Operating System Functions/Services (Cont.)</a:t>
            </a:r>
          </a:p>
        </p:txBody>
      </p:sp>
      <p:sp>
        <p:nvSpPr>
          <p:cNvPr id="8195" name="Rectangle 3"/>
          <p:cNvSpPr>
            <a:spLocks noGrp="1" noChangeArrowheads="1"/>
          </p:cNvSpPr>
          <p:nvPr>
            <p:ph type="body" idx="1"/>
          </p:nvPr>
        </p:nvSpPr>
        <p:spPr>
          <a:xfrm>
            <a:off x="755576" y="908720"/>
            <a:ext cx="7404100" cy="4905375"/>
          </a:xfrm>
        </p:spPr>
        <p:txBody>
          <a:bodyPr>
            <a:noAutofit/>
          </a:bodyPr>
          <a:lstStyle/>
          <a:p>
            <a:pPr marL="57150" indent="0">
              <a:lnSpc>
                <a:spcPct val="90000"/>
              </a:lnSpc>
              <a:buNone/>
            </a:pPr>
            <a:r>
              <a:rPr lang="en-US" altLang="en-US" sz="2400" b="1" dirty="0"/>
              <a:t>Resource allocation – </a:t>
            </a:r>
          </a:p>
          <a:p>
            <a:pPr lvl="1">
              <a:lnSpc>
                <a:spcPct val="90000"/>
              </a:lnSpc>
            </a:pPr>
            <a:r>
              <a:rPr lang="en-US" altLang="en-US" sz="2400" dirty="0"/>
              <a:t>When  multiple users or multiple jobs running concurrently, resources must be allocated to each of them</a:t>
            </a:r>
          </a:p>
          <a:p>
            <a:pPr lvl="2">
              <a:lnSpc>
                <a:spcPct val="90000"/>
              </a:lnSpc>
            </a:pPr>
            <a:r>
              <a:rPr lang="en-US" altLang="en-US" dirty="0"/>
              <a:t>Many types of resources -   </a:t>
            </a:r>
          </a:p>
          <a:p>
            <a:pPr lvl="3">
              <a:lnSpc>
                <a:spcPct val="90000"/>
              </a:lnSpc>
            </a:pPr>
            <a:r>
              <a:rPr lang="en-US" altLang="en-US" sz="2400" b="1" u="sng" dirty="0"/>
              <a:t>CPU cycles, </a:t>
            </a:r>
          </a:p>
          <a:p>
            <a:pPr lvl="3">
              <a:lnSpc>
                <a:spcPct val="90000"/>
              </a:lnSpc>
            </a:pPr>
            <a:r>
              <a:rPr lang="en-US" altLang="en-US" sz="2400" b="1" u="sng" dirty="0"/>
              <a:t>main memory, </a:t>
            </a:r>
          </a:p>
          <a:p>
            <a:pPr lvl="3">
              <a:lnSpc>
                <a:spcPct val="90000"/>
              </a:lnSpc>
            </a:pPr>
            <a:r>
              <a:rPr lang="en-US" altLang="en-US" sz="2400" b="1" u="sng" dirty="0"/>
              <a:t>file storage, </a:t>
            </a:r>
          </a:p>
          <a:p>
            <a:pPr lvl="3">
              <a:lnSpc>
                <a:spcPct val="90000"/>
              </a:lnSpc>
            </a:pPr>
            <a:r>
              <a:rPr lang="en-US" altLang="en-US" sz="2400" b="1" u="sng" dirty="0"/>
              <a:t>I/O devices.</a:t>
            </a:r>
          </a:p>
          <a:p>
            <a:pPr lvl="2">
              <a:lnSpc>
                <a:spcPct val="90000"/>
              </a:lnSpc>
            </a:pPr>
            <a:r>
              <a:rPr lang="en-US" altLang="en-US" dirty="0"/>
              <a:t>Some have </a:t>
            </a:r>
          </a:p>
          <a:p>
            <a:pPr lvl="3">
              <a:lnSpc>
                <a:spcPct val="90000"/>
              </a:lnSpc>
            </a:pPr>
            <a:r>
              <a:rPr lang="en-US" altLang="en-US" sz="2400" b="1" u="sng" dirty="0"/>
              <a:t>special allocation codes</a:t>
            </a:r>
            <a:r>
              <a:rPr lang="en-US" altLang="en-US" sz="2400" dirty="0"/>
              <a:t>(CPU cycles, main memory, file storage) while </a:t>
            </a:r>
          </a:p>
          <a:p>
            <a:pPr lvl="3">
              <a:lnSpc>
                <a:spcPct val="90000"/>
              </a:lnSpc>
            </a:pPr>
            <a:r>
              <a:rPr lang="en-US" altLang="en-US" sz="2400" dirty="0"/>
              <a:t>others (such as I/O devices) may have much </a:t>
            </a:r>
            <a:r>
              <a:rPr lang="en-US" altLang="en-US" sz="2400" b="1" u="sng" dirty="0"/>
              <a:t>more general request </a:t>
            </a:r>
            <a:r>
              <a:rPr lang="en-US" altLang="en-US" sz="2400" dirty="0"/>
              <a:t>and release code. </a:t>
            </a:r>
          </a:p>
        </p:txBody>
      </p:sp>
      <p:sp>
        <p:nvSpPr>
          <p:cNvPr id="2" name="Date Placeholder 1"/>
          <p:cNvSpPr>
            <a:spLocks noGrp="1"/>
          </p:cNvSpPr>
          <p:nvPr>
            <p:ph type="dt" sz="half" idx="10"/>
          </p:nvPr>
        </p:nvSpPr>
        <p:spPr/>
        <p:txBody>
          <a:bodyPr/>
          <a:lstStyle/>
          <a:p>
            <a:fld id="{41AA85B7-0944-4458-8631-90D68744A36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172</a:t>
            </a:fld>
            <a:endParaRPr lang="en-IN"/>
          </a:p>
        </p:txBody>
      </p:sp>
    </p:spTree>
    <p:extLst>
      <p:ext uri="{BB962C8B-B14F-4D97-AF65-F5344CB8AC3E}">
        <p14:creationId xmlns:p14="http://schemas.microsoft.com/office/powerpoint/2010/main" val="18553725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a:t>Operating System Functions/Services (Cont.)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marL="57150" indent="0">
              <a:lnSpc>
                <a:spcPct val="90000"/>
              </a:lnSpc>
              <a:buNone/>
            </a:pPr>
            <a:endParaRPr lang="en-US" altLang="en-US" sz="2200" dirty="0"/>
          </a:p>
          <a:p>
            <a:pPr marL="0" indent="0">
              <a:lnSpc>
                <a:spcPct val="90000"/>
              </a:lnSpc>
              <a:buNone/>
            </a:pPr>
            <a:r>
              <a:rPr lang="en-US" altLang="en-US" sz="2400" b="1" dirty="0"/>
              <a:t>Accounting –</a:t>
            </a:r>
            <a:r>
              <a:rPr lang="en-US" altLang="en-US" sz="2400" dirty="0"/>
              <a:t> </a:t>
            </a:r>
          </a:p>
          <a:p>
            <a:pPr lvl="1">
              <a:lnSpc>
                <a:spcPct val="90000"/>
              </a:lnSpc>
            </a:pPr>
            <a:r>
              <a:rPr lang="en-US" altLang="en-US" sz="2400" dirty="0"/>
              <a:t>To keep track of </a:t>
            </a:r>
          </a:p>
          <a:p>
            <a:pPr lvl="2">
              <a:lnSpc>
                <a:spcPct val="90000"/>
              </a:lnSpc>
            </a:pPr>
            <a:r>
              <a:rPr lang="en-US" altLang="en-US" b="1" u="sng" dirty="0"/>
              <a:t>which users </a:t>
            </a:r>
          </a:p>
          <a:p>
            <a:pPr lvl="2">
              <a:lnSpc>
                <a:spcPct val="90000"/>
              </a:lnSpc>
            </a:pPr>
            <a:r>
              <a:rPr lang="en-US" altLang="en-US" b="1" u="sng" dirty="0"/>
              <a:t>use how much and </a:t>
            </a:r>
          </a:p>
          <a:p>
            <a:pPr lvl="2">
              <a:lnSpc>
                <a:spcPct val="90000"/>
              </a:lnSpc>
            </a:pPr>
            <a:r>
              <a:rPr lang="en-US" altLang="en-US" b="1" u="sng" dirty="0"/>
              <a:t>what kinds of computer resources</a:t>
            </a:r>
            <a:endParaRPr lang="en-US" altLang="en-US" dirty="0"/>
          </a:p>
          <a:p>
            <a:pPr lvl="1">
              <a:lnSpc>
                <a:spcPct val="90000"/>
              </a:lnSpc>
            </a:pPr>
            <a:endParaRPr lang="en-US" altLang="en-US" sz="2400" dirty="0"/>
          </a:p>
          <a:p>
            <a:pPr lvl="1">
              <a:lnSpc>
                <a:spcPct val="90000"/>
              </a:lnSpc>
            </a:pPr>
            <a:r>
              <a:rPr lang="en-US" altLang="en-US" sz="2400" dirty="0"/>
              <a:t>This record can be used for billing purposes or </a:t>
            </a:r>
          </a:p>
          <a:p>
            <a:pPr lvl="2">
              <a:lnSpc>
                <a:spcPct val="90000"/>
              </a:lnSpc>
            </a:pPr>
            <a:r>
              <a:rPr lang="en-US" altLang="en-US" dirty="0"/>
              <a:t>for simply accumulating usage statistics.</a:t>
            </a:r>
          </a:p>
        </p:txBody>
      </p:sp>
      <p:sp>
        <p:nvSpPr>
          <p:cNvPr id="2" name="Date Placeholder 1"/>
          <p:cNvSpPr>
            <a:spLocks noGrp="1"/>
          </p:cNvSpPr>
          <p:nvPr>
            <p:ph type="dt" sz="half" idx="10"/>
          </p:nvPr>
        </p:nvSpPr>
        <p:spPr/>
        <p:txBody>
          <a:bodyPr/>
          <a:lstStyle/>
          <a:p>
            <a:fld id="{5C41A4E1-AE4E-4356-811F-5C0B68B5BED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173</a:t>
            </a:fld>
            <a:endParaRPr lang="en-IN"/>
          </a:p>
        </p:txBody>
      </p:sp>
    </p:spTree>
    <p:extLst>
      <p:ext uri="{BB962C8B-B14F-4D97-AF65-F5344CB8AC3E}">
        <p14:creationId xmlns:p14="http://schemas.microsoft.com/office/powerpoint/2010/main" val="26826962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normAutofit fontScale="90000"/>
          </a:bodyPr>
          <a:lstStyle/>
          <a:p>
            <a:r>
              <a:rPr lang="en-US" altLang="en-US" dirty="0"/>
              <a:t>Operating System Functions/Services (Cont.)</a:t>
            </a:r>
          </a:p>
        </p:txBody>
      </p:sp>
      <p:sp>
        <p:nvSpPr>
          <p:cNvPr id="8195" name="Rectangle 3"/>
          <p:cNvSpPr>
            <a:spLocks noGrp="1" noChangeArrowheads="1"/>
          </p:cNvSpPr>
          <p:nvPr>
            <p:ph type="body" idx="1"/>
          </p:nvPr>
        </p:nvSpPr>
        <p:spPr>
          <a:xfrm>
            <a:off x="742950" y="1168400"/>
            <a:ext cx="7404100" cy="4905375"/>
          </a:xfrm>
        </p:spPr>
        <p:txBody>
          <a:bodyPr>
            <a:normAutofit/>
          </a:bodyPr>
          <a:lstStyle/>
          <a:p>
            <a:pPr marL="0" indent="0">
              <a:lnSpc>
                <a:spcPct val="90000"/>
              </a:lnSpc>
              <a:buNone/>
            </a:pPr>
            <a:r>
              <a:rPr lang="en-US" altLang="en-US" sz="2400" b="1" dirty="0"/>
              <a:t>Protection and security – </a:t>
            </a:r>
          </a:p>
          <a:p>
            <a:pPr>
              <a:lnSpc>
                <a:spcPct val="90000"/>
              </a:lnSpc>
            </a:pPr>
            <a:r>
              <a:rPr lang="en-US" altLang="en-US" sz="2400" b="1" dirty="0"/>
              <a:t>Protection</a:t>
            </a:r>
            <a:r>
              <a:rPr lang="en-US" altLang="en-US" sz="2400" dirty="0"/>
              <a:t> involves ensuring that all access to system resources is controlled</a:t>
            </a:r>
          </a:p>
          <a:p>
            <a:pPr>
              <a:lnSpc>
                <a:spcPct val="90000"/>
              </a:lnSpc>
            </a:pPr>
            <a:r>
              <a:rPr lang="en-US" altLang="en-US" sz="2400" b="1" dirty="0"/>
              <a:t>Security</a:t>
            </a:r>
            <a:r>
              <a:rPr lang="en-US" altLang="en-US" sz="2400" dirty="0"/>
              <a:t> of the system from outsiders is also important,  requires </a:t>
            </a:r>
          </a:p>
          <a:p>
            <a:pPr lvl="1">
              <a:lnSpc>
                <a:spcPct val="90000"/>
              </a:lnSpc>
            </a:pPr>
            <a:r>
              <a:rPr lang="en-US" altLang="en-US" sz="2400" b="1" u="sng" dirty="0"/>
              <a:t>user authentication</a:t>
            </a:r>
            <a:r>
              <a:rPr lang="en-US" altLang="en-US" sz="2400" dirty="0"/>
              <a:t>, </a:t>
            </a:r>
          </a:p>
          <a:p>
            <a:pPr lvl="1">
              <a:lnSpc>
                <a:spcPct val="90000"/>
              </a:lnSpc>
            </a:pPr>
            <a:r>
              <a:rPr lang="en-US" altLang="en-US" sz="2400" dirty="0"/>
              <a:t>extends to </a:t>
            </a:r>
            <a:r>
              <a:rPr lang="en-US" altLang="en-US" sz="2400" b="1" u="sng" dirty="0"/>
              <a:t>defending external I/O devices from invalid access attempts, </a:t>
            </a:r>
          </a:p>
          <a:p>
            <a:pPr lvl="1">
              <a:lnSpc>
                <a:spcPct val="90000"/>
              </a:lnSpc>
            </a:pPr>
            <a:r>
              <a:rPr lang="en-US" altLang="en-US" sz="2400" b="1" u="sng" dirty="0"/>
              <a:t>recording all such connections for detection of break ins.</a:t>
            </a:r>
          </a:p>
          <a:p>
            <a:pPr>
              <a:lnSpc>
                <a:spcPct val="90000"/>
              </a:lnSpc>
              <a:buFont typeface="Monotype Sorts" pitchFamily="-84" charset="2"/>
              <a:buNone/>
            </a:pPr>
            <a:endParaRPr lang="en-US" altLang="en-US" sz="2400" dirty="0"/>
          </a:p>
        </p:txBody>
      </p:sp>
      <p:sp>
        <p:nvSpPr>
          <p:cNvPr id="2" name="Date Placeholder 1"/>
          <p:cNvSpPr>
            <a:spLocks noGrp="1"/>
          </p:cNvSpPr>
          <p:nvPr>
            <p:ph type="dt" sz="half" idx="10"/>
          </p:nvPr>
        </p:nvSpPr>
        <p:spPr/>
        <p:txBody>
          <a:bodyPr/>
          <a:lstStyle/>
          <a:p>
            <a:fld id="{2BD84A9F-A970-4D80-A866-897B2B3C215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174</a:t>
            </a:fld>
            <a:endParaRPr lang="en-IN"/>
          </a:p>
        </p:txBody>
      </p:sp>
    </p:spTree>
    <p:extLst>
      <p:ext uri="{BB962C8B-B14F-4D97-AF65-F5344CB8AC3E}">
        <p14:creationId xmlns:p14="http://schemas.microsoft.com/office/powerpoint/2010/main" val="6531093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182563"/>
            <a:ext cx="8229600" cy="576262"/>
          </a:xfrm>
        </p:spPr>
        <p:txBody>
          <a:bodyPr>
            <a:normAutofit fontScale="90000"/>
          </a:bodyPr>
          <a:lstStyle/>
          <a:p>
            <a:r>
              <a:rPr lang="en-US" altLang="en-US" b="1" dirty="0"/>
              <a:t>Operating System Structure</a:t>
            </a:r>
          </a:p>
        </p:txBody>
      </p:sp>
      <p:sp>
        <p:nvSpPr>
          <p:cNvPr id="37891" name="Content Placeholder 2"/>
          <p:cNvSpPr>
            <a:spLocks noGrp="1"/>
          </p:cNvSpPr>
          <p:nvPr>
            <p:ph idx="1"/>
          </p:nvPr>
        </p:nvSpPr>
        <p:spPr>
          <a:xfrm>
            <a:off x="806450" y="1092200"/>
            <a:ext cx="6918325" cy="4530725"/>
          </a:xfrm>
        </p:spPr>
        <p:txBody>
          <a:bodyPr/>
          <a:lstStyle/>
          <a:p>
            <a:r>
              <a:rPr lang="en-US" altLang="en-US" sz="2800" dirty="0"/>
              <a:t>General-purpose OS is very large program</a:t>
            </a:r>
          </a:p>
          <a:p>
            <a:r>
              <a:rPr lang="en-US" altLang="en-US" sz="2800" dirty="0"/>
              <a:t>Various ways to structure </a:t>
            </a:r>
          </a:p>
          <a:p>
            <a:pPr lvl="1"/>
            <a:r>
              <a:rPr lang="en-US" altLang="en-US" sz="2400" dirty="0"/>
              <a:t>Simple structure – MS-DOS</a:t>
            </a:r>
          </a:p>
          <a:p>
            <a:pPr lvl="1"/>
            <a:r>
              <a:rPr lang="en-US" altLang="en-US" sz="2400" dirty="0"/>
              <a:t>More complex -- UNIX</a:t>
            </a:r>
          </a:p>
          <a:p>
            <a:pPr lvl="1"/>
            <a:r>
              <a:rPr lang="en-US" altLang="en-US" sz="2400" dirty="0"/>
              <a:t>Layered – an </a:t>
            </a:r>
            <a:r>
              <a:rPr lang="en-US" altLang="en-US" sz="2400" dirty="0" err="1"/>
              <a:t>abstrcation</a:t>
            </a:r>
            <a:endParaRPr lang="en-US" altLang="en-US" sz="2400" dirty="0"/>
          </a:p>
          <a:p>
            <a:pPr lvl="1"/>
            <a:r>
              <a:rPr lang="en-US" altLang="en-US" sz="2400" dirty="0"/>
              <a:t>Microkernel -Mach</a:t>
            </a:r>
          </a:p>
          <a:p>
            <a:endParaRPr lang="en-US" altLang="en-US" dirty="0"/>
          </a:p>
        </p:txBody>
      </p:sp>
      <p:sp>
        <p:nvSpPr>
          <p:cNvPr id="2" name="Date Placeholder 1"/>
          <p:cNvSpPr>
            <a:spLocks noGrp="1"/>
          </p:cNvSpPr>
          <p:nvPr>
            <p:ph type="dt" sz="half" idx="10"/>
          </p:nvPr>
        </p:nvSpPr>
        <p:spPr/>
        <p:txBody>
          <a:bodyPr/>
          <a:lstStyle/>
          <a:p>
            <a:fld id="{73F96C14-1348-4C19-9A4F-E3FCCCEC7AB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175</a:t>
            </a:fld>
            <a:endParaRPr lang="en-IN"/>
          </a:p>
        </p:txBody>
      </p:sp>
      <p:sp>
        <p:nvSpPr>
          <p:cNvPr id="5" name="Down Arrow 4"/>
          <p:cNvSpPr/>
          <p:nvPr/>
        </p:nvSpPr>
        <p:spPr>
          <a:xfrm>
            <a:off x="5580112" y="1700808"/>
            <a:ext cx="432048" cy="23762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10500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dirty="0"/>
              <a:t>Simple Structure  -- MS-DOS</a:t>
            </a:r>
            <a:endParaRPr lang="en-US" altLang="en-US" sz="2400" dirty="0"/>
          </a:p>
        </p:txBody>
      </p:sp>
      <p:sp>
        <p:nvSpPr>
          <p:cNvPr id="38915" name="Rectangle 3"/>
          <p:cNvSpPr>
            <a:spLocks noGrp="1" noChangeArrowheads="1"/>
          </p:cNvSpPr>
          <p:nvPr>
            <p:ph type="body" idx="1"/>
          </p:nvPr>
        </p:nvSpPr>
        <p:spPr>
          <a:xfrm>
            <a:off x="806450" y="1233488"/>
            <a:ext cx="3960813" cy="4787800"/>
          </a:xfrm>
        </p:spPr>
        <p:txBody>
          <a:bodyPr>
            <a:normAutofit/>
          </a:bodyPr>
          <a:lstStyle/>
          <a:p>
            <a:r>
              <a:rPr lang="en-US" altLang="en-US" sz="2400" dirty="0"/>
              <a:t>MS-DOS – written to provide </a:t>
            </a:r>
            <a:r>
              <a:rPr lang="en-US" altLang="en-US" sz="2400" b="1" dirty="0"/>
              <a:t>the most functionality in the least space</a:t>
            </a:r>
          </a:p>
          <a:p>
            <a:pPr lvl="1"/>
            <a:r>
              <a:rPr lang="en-US" altLang="en-US" sz="2400" dirty="0"/>
              <a:t>Designed and </a:t>
            </a:r>
            <a:r>
              <a:rPr lang="en-US" altLang="en-US" sz="2400" b="1" dirty="0"/>
              <a:t>implemented by few people who had no idea that it would become so popular</a:t>
            </a:r>
          </a:p>
          <a:p>
            <a:pPr lvl="1"/>
            <a:endParaRPr lang="en-US" altLang="en-US" sz="2400" b="1" dirty="0"/>
          </a:p>
          <a:p>
            <a:pPr lvl="1"/>
            <a:r>
              <a:rPr lang="en-US" altLang="en-US" sz="2400" b="1" dirty="0"/>
              <a:t>Written by Tim Paterson</a:t>
            </a:r>
          </a:p>
        </p:txBody>
      </p:sp>
      <p:sp>
        <p:nvSpPr>
          <p:cNvPr id="2" name="Date Placeholder 1"/>
          <p:cNvSpPr>
            <a:spLocks noGrp="1"/>
          </p:cNvSpPr>
          <p:nvPr>
            <p:ph type="dt" sz="half" idx="10"/>
          </p:nvPr>
        </p:nvSpPr>
        <p:spPr/>
        <p:txBody>
          <a:bodyPr/>
          <a:lstStyle/>
          <a:p>
            <a:fld id="{4C7FA0D9-9933-4D37-A5C6-6681CACAD75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176</a:t>
            </a:fld>
            <a:endParaRPr lang="en-IN"/>
          </a:p>
        </p:txBody>
      </p:sp>
      <p:pic>
        <p:nvPicPr>
          <p:cNvPr id="1026"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930" y="1412776"/>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470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dirty="0"/>
              <a:t>Simple Structure  -- MS-DOS</a:t>
            </a:r>
            <a:endParaRPr lang="en-US" altLang="en-US" sz="2400" dirty="0"/>
          </a:p>
        </p:txBody>
      </p:sp>
      <p:sp>
        <p:nvSpPr>
          <p:cNvPr id="38915" name="Rectangle 3"/>
          <p:cNvSpPr>
            <a:spLocks noGrp="1" noChangeArrowheads="1"/>
          </p:cNvSpPr>
          <p:nvPr>
            <p:ph type="body" idx="1"/>
          </p:nvPr>
        </p:nvSpPr>
        <p:spPr>
          <a:xfrm>
            <a:off x="806450" y="1233488"/>
            <a:ext cx="3960813" cy="4530725"/>
          </a:xfrm>
        </p:spPr>
        <p:txBody>
          <a:bodyPr>
            <a:normAutofit/>
          </a:bodyPr>
          <a:lstStyle/>
          <a:p>
            <a:r>
              <a:rPr lang="en-US" altLang="en-US" sz="2200" dirty="0"/>
              <a:t>MS-DOS – written to provide the most functionality in the least space</a:t>
            </a:r>
          </a:p>
          <a:p>
            <a:pPr lvl="1"/>
            <a:r>
              <a:rPr lang="en-US" altLang="en-US" sz="2200" b="1" dirty="0"/>
              <a:t>Because of the limited hardware it was build on, </a:t>
            </a:r>
          </a:p>
          <a:p>
            <a:pPr lvl="2"/>
            <a:r>
              <a:rPr lang="en-US" altLang="en-US" sz="2200" b="1" dirty="0"/>
              <a:t>it was Not divided into modules carefully</a:t>
            </a:r>
          </a:p>
          <a:p>
            <a:pPr lvl="1"/>
            <a:r>
              <a:rPr lang="en-US" altLang="en-US" sz="2200" dirty="0"/>
              <a:t>Although MS-DOS has </a:t>
            </a:r>
            <a:r>
              <a:rPr lang="en-US" altLang="en-US" sz="2200" b="1" dirty="0"/>
              <a:t>some structure, </a:t>
            </a:r>
          </a:p>
          <a:p>
            <a:pPr lvl="2"/>
            <a:r>
              <a:rPr lang="en-US" altLang="en-US" sz="2200" b="1" dirty="0"/>
              <a:t>its interfaces and levels of functionality </a:t>
            </a:r>
          </a:p>
          <a:p>
            <a:pPr lvl="2"/>
            <a:r>
              <a:rPr lang="en-US" altLang="en-US" sz="2200" b="1" dirty="0"/>
              <a:t>are not well separated</a:t>
            </a:r>
          </a:p>
        </p:txBody>
      </p:sp>
      <p:pic>
        <p:nvPicPr>
          <p:cNvPr id="38916"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712913"/>
            <a:ext cx="35702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406D1EE-8E7B-4C45-865C-C26D94DC7A69}" type="datetime1">
              <a:rPr lang="en-IN" smtClean="0"/>
              <a:t>28-02-2025</a:t>
            </a:fld>
            <a:endParaRPr lang="en-IN"/>
          </a:p>
        </p:txBody>
      </p:sp>
      <p:sp>
        <p:nvSpPr>
          <p:cNvPr id="3" name="Footer Placeholder 2"/>
          <p:cNvSpPr>
            <a:spLocks noGrp="1"/>
          </p:cNvSpPr>
          <p:nvPr>
            <p:ph type="ftr" sz="quarter" idx="11"/>
          </p:nvPr>
        </p:nvSpPr>
        <p:spPr/>
        <p:txBody>
          <a:bodyPr/>
          <a:lstStyle/>
          <a:p>
            <a:r>
              <a:rPr lang="en-IN" dirty="0" err="1"/>
              <a:t>Prof.</a:t>
            </a:r>
            <a:r>
              <a:rPr lang="en-IN" dirty="0"/>
              <a:t>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177</a:t>
            </a:fld>
            <a:endParaRPr lang="en-IN"/>
          </a:p>
        </p:txBody>
      </p:sp>
    </p:spTree>
    <p:extLst>
      <p:ext uri="{BB962C8B-B14F-4D97-AF65-F5344CB8AC3E}">
        <p14:creationId xmlns:p14="http://schemas.microsoft.com/office/powerpoint/2010/main" val="7887676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Development?</a:t>
            </a:r>
          </a:p>
          <a:p>
            <a:pPr lvl="1"/>
            <a:r>
              <a:rPr lang="en-IN" sz="2400" b="1" dirty="0"/>
              <a:t>Microsoft Disk Operating System </a:t>
            </a:r>
          </a:p>
          <a:p>
            <a:pPr lvl="1"/>
            <a:r>
              <a:rPr lang="en-IN" sz="2400" dirty="0"/>
              <a:t>OS for </a:t>
            </a:r>
            <a:r>
              <a:rPr lang="en-IN" sz="2400" b="1" dirty="0"/>
              <a:t>x86-based PCS mostly developed by Microsoft. </a:t>
            </a:r>
          </a:p>
          <a:p>
            <a:pPr lvl="1"/>
            <a:r>
              <a:rPr lang="en-IN" sz="2400" dirty="0"/>
              <a:t>Collectively, MS-DOS, </a:t>
            </a:r>
          </a:p>
          <a:p>
            <a:pPr lvl="2"/>
            <a:r>
              <a:rPr lang="en-IN" b="1"/>
              <a:t>some </a:t>
            </a:r>
            <a:r>
              <a:rPr lang="en-IN" b="1" dirty="0"/>
              <a:t>operating systems attempting to be compatible with MS-DOS</a:t>
            </a:r>
            <a:r>
              <a:rPr lang="en-IN" dirty="0"/>
              <a:t>, are sometimes referred to as "DOS" (which is also the generic acronym for disk operating system)</a:t>
            </a:r>
          </a:p>
        </p:txBody>
      </p:sp>
      <p:sp>
        <p:nvSpPr>
          <p:cNvPr id="4" name="Date Placeholder 3"/>
          <p:cNvSpPr>
            <a:spLocks noGrp="1"/>
          </p:cNvSpPr>
          <p:nvPr>
            <p:ph type="dt" sz="half" idx="10"/>
          </p:nvPr>
        </p:nvSpPr>
        <p:spPr/>
        <p:txBody>
          <a:bodyPr/>
          <a:lstStyle/>
          <a:p>
            <a:fld id="{91EEA0D1-CC15-47DA-AEE2-879024A4E2C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178</a:t>
            </a:fld>
            <a:endParaRPr lang="en-IN"/>
          </a:p>
        </p:txBody>
      </p:sp>
    </p:spTree>
    <p:extLst>
      <p:ext uri="{BB962C8B-B14F-4D97-AF65-F5344CB8AC3E}">
        <p14:creationId xmlns:p14="http://schemas.microsoft.com/office/powerpoint/2010/main" val="29243472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Competitors?</a:t>
            </a:r>
          </a:p>
          <a:p>
            <a:pPr lvl="1"/>
            <a:r>
              <a:rPr lang="en-IN" sz="2400" dirty="0"/>
              <a:t>It was gradually </a:t>
            </a:r>
            <a:r>
              <a:rPr lang="en-IN" sz="2400" b="1" dirty="0"/>
              <a:t>superseded by OS offering a graphical user interface (GUI), </a:t>
            </a:r>
          </a:p>
          <a:p>
            <a:pPr lvl="2"/>
            <a:r>
              <a:rPr lang="en-IN" dirty="0"/>
              <a:t>in various generations of the </a:t>
            </a:r>
            <a:r>
              <a:rPr lang="en-IN" b="1" dirty="0"/>
              <a:t>graphical Microsoft Windows operating system. </a:t>
            </a:r>
          </a:p>
        </p:txBody>
      </p:sp>
      <p:sp>
        <p:nvSpPr>
          <p:cNvPr id="4" name="Date Placeholder 3"/>
          <p:cNvSpPr>
            <a:spLocks noGrp="1"/>
          </p:cNvSpPr>
          <p:nvPr>
            <p:ph type="dt" sz="half" idx="10"/>
          </p:nvPr>
        </p:nvSpPr>
        <p:spPr/>
        <p:txBody>
          <a:bodyPr/>
          <a:lstStyle/>
          <a:p>
            <a:fld id="{F90CDA66-D9D6-401C-BB1D-81AB11F0894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179</a:t>
            </a:fld>
            <a:endParaRPr lang="en-IN"/>
          </a:p>
        </p:txBody>
      </p:sp>
    </p:spTree>
    <p:extLst>
      <p:ext uri="{BB962C8B-B14F-4D97-AF65-F5344CB8AC3E}">
        <p14:creationId xmlns:p14="http://schemas.microsoft.com/office/powerpoint/2010/main" val="1262346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marL="0" indent="0"/>
            <a:r>
              <a:rPr lang="en-IN" b="1" dirty="0"/>
              <a:t>Other directives</a:t>
            </a:r>
            <a:endParaRPr lang="en-IN" dirty="0"/>
          </a:p>
        </p:txBody>
      </p:sp>
      <p:sp>
        <p:nvSpPr>
          <p:cNvPr id="3" name="Content Placeholder 2"/>
          <p:cNvSpPr>
            <a:spLocks noGrp="1"/>
          </p:cNvSpPr>
          <p:nvPr>
            <p:ph idx="1"/>
          </p:nvPr>
        </p:nvSpPr>
        <p:spPr/>
        <p:txBody>
          <a:bodyPr>
            <a:normAutofit/>
          </a:bodyPr>
          <a:lstStyle/>
          <a:p>
            <a:r>
              <a:rPr lang="en-IN" sz="2400" dirty="0"/>
              <a:t>Apart from the above directives there are two more directives which are not commonly used. </a:t>
            </a:r>
          </a:p>
          <a:p>
            <a:r>
              <a:rPr lang="en-IN" sz="2400" dirty="0"/>
              <a:t>These are: </a:t>
            </a:r>
          </a:p>
          <a:p>
            <a:pPr lvl="1"/>
            <a:r>
              <a:rPr lang="en-IN" sz="2400" b="1" dirty="0">
                <a:solidFill>
                  <a:srgbClr val="FF0000"/>
                </a:solidFill>
              </a:rPr>
              <a:t>#</a:t>
            </a:r>
            <a:r>
              <a:rPr lang="en-IN" sz="2400" b="1" dirty="0" err="1">
                <a:solidFill>
                  <a:srgbClr val="FF0000"/>
                </a:solidFill>
              </a:rPr>
              <a:t>undef</a:t>
            </a:r>
            <a:r>
              <a:rPr lang="en-IN" sz="2400" b="1" dirty="0">
                <a:solidFill>
                  <a:srgbClr val="FF0000"/>
                </a:solidFill>
              </a:rPr>
              <a:t> Directive</a:t>
            </a:r>
          </a:p>
          <a:p>
            <a:pPr lvl="1"/>
            <a:r>
              <a:rPr lang="en-IN" sz="2400" b="1" dirty="0">
                <a:solidFill>
                  <a:srgbClr val="FF0000"/>
                </a:solidFill>
              </a:rPr>
              <a:t>#pragma Directive</a:t>
            </a:r>
          </a:p>
        </p:txBody>
      </p:sp>
      <p:sp>
        <p:nvSpPr>
          <p:cNvPr id="4" name="Date Placeholder 3"/>
          <p:cNvSpPr>
            <a:spLocks noGrp="1"/>
          </p:cNvSpPr>
          <p:nvPr>
            <p:ph type="dt" sz="half" idx="10"/>
          </p:nvPr>
        </p:nvSpPr>
        <p:spPr/>
        <p:txBody>
          <a:bodyPr/>
          <a:lstStyle/>
          <a:p>
            <a:fld id="{D04BDB7E-28A2-4D7E-8425-F977FAF5588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a:t>
            </a:fld>
            <a:endParaRPr lang="en-IN"/>
          </a:p>
        </p:txBody>
      </p:sp>
    </p:spTree>
    <p:extLst>
      <p:ext uri="{BB962C8B-B14F-4D97-AF65-F5344CB8AC3E}">
        <p14:creationId xmlns:p14="http://schemas.microsoft.com/office/powerpoint/2010/main" val="3717501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Competitors?</a:t>
            </a:r>
          </a:p>
          <a:p>
            <a:pPr lvl="1"/>
            <a:r>
              <a:rPr lang="en-IN" sz="2400" dirty="0"/>
              <a:t>Although </a:t>
            </a:r>
            <a:r>
              <a:rPr lang="en-IN" sz="2400" b="1" dirty="0"/>
              <a:t>MS-DOS and PC DOS </a:t>
            </a:r>
            <a:r>
              <a:rPr lang="en-IN" sz="2400" dirty="0"/>
              <a:t>were initially developed in parallel by Microsoft and IBM, </a:t>
            </a:r>
          </a:p>
          <a:p>
            <a:pPr lvl="1"/>
            <a:r>
              <a:rPr lang="en-IN" sz="2400" dirty="0"/>
              <a:t>the </a:t>
            </a:r>
            <a:r>
              <a:rPr lang="en-IN" sz="2400" b="1" dirty="0"/>
              <a:t>two products diverged after twelve years, in 1993, with recognizable differences in compatibility, syntax, and capabilities. </a:t>
            </a:r>
          </a:p>
          <a:p>
            <a:pPr lvl="1"/>
            <a:endParaRPr lang="en-IN" sz="2400" dirty="0"/>
          </a:p>
        </p:txBody>
      </p:sp>
      <p:sp>
        <p:nvSpPr>
          <p:cNvPr id="4" name="Date Placeholder 3"/>
          <p:cNvSpPr>
            <a:spLocks noGrp="1"/>
          </p:cNvSpPr>
          <p:nvPr>
            <p:ph type="dt" sz="half" idx="10"/>
          </p:nvPr>
        </p:nvSpPr>
        <p:spPr/>
        <p:txBody>
          <a:bodyPr/>
          <a:lstStyle/>
          <a:p>
            <a:fld id="{D4DECBE5-AA11-4382-9A27-DD6D3D03319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180</a:t>
            </a:fld>
            <a:endParaRPr lang="en-IN"/>
          </a:p>
        </p:txBody>
      </p:sp>
    </p:spTree>
    <p:extLst>
      <p:ext uri="{BB962C8B-B14F-4D97-AF65-F5344CB8AC3E}">
        <p14:creationId xmlns:p14="http://schemas.microsoft.com/office/powerpoint/2010/main" val="23779375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altLang="en-US" dirty="0"/>
              <a:t>Simple Structure  -- MS-DOS</a:t>
            </a:r>
            <a:endParaRPr lang="en-IN" dirty="0"/>
          </a:p>
        </p:txBody>
      </p:sp>
      <p:sp>
        <p:nvSpPr>
          <p:cNvPr id="3" name="Content Placeholder 2"/>
          <p:cNvSpPr>
            <a:spLocks noGrp="1"/>
          </p:cNvSpPr>
          <p:nvPr>
            <p:ph idx="1"/>
          </p:nvPr>
        </p:nvSpPr>
        <p:spPr>
          <a:xfrm>
            <a:off x="457200" y="908720"/>
            <a:ext cx="8229600" cy="5217443"/>
          </a:xfrm>
        </p:spPr>
        <p:txBody>
          <a:bodyPr>
            <a:normAutofit/>
          </a:bodyPr>
          <a:lstStyle/>
          <a:p>
            <a:r>
              <a:rPr lang="en-IN" sz="2400" b="1" dirty="0"/>
              <a:t>Closure?</a:t>
            </a:r>
          </a:p>
          <a:p>
            <a:pPr lvl="1"/>
            <a:r>
              <a:rPr lang="en-IN" sz="2400" dirty="0"/>
              <a:t>MS-DOS went through </a:t>
            </a:r>
            <a:r>
              <a:rPr lang="en-IN" sz="2400" b="1" dirty="0"/>
              <a:t>eight versions, until development ceased in 2000</a:t>
            </a:r>
          </a:p>
          <a:p>
            <a:pPr lvl="1"/>
            <a:r>
              <a:rPr lang="en-IN" sz="2400" dirty="0"/>
              <a:t>Versions</a:t>
            </a:r>
          </a:p>
          <a:p>
            <a:pPr lvl="2"/>
            <a:r>
              <a:rPr lang="en-IN" dirty="0"/>
              <a:t>    MS-DOS 1.x</a:t>
            </a:r>
          </a:p>
          <a:p>
            <a:pPr lvl="2"/>
            <a:r>
              <a:rPr lang="en-IN" dirty="0"/>
              <a:t>    MS-DOS 2.x</a:t>
            </a:r>
          </a:p>
          <a:p>
            <a:pPr lvl="2"/>
            <a:r>
              <a:rPr lang="en-IN" dirty="0"/>
              <a:t>    MS-DOS 3.x</a:t>
            </a:r>
          </a:p>
          <a:p>
            <a:pPr lvl="2"/>
            <a:r>
              <a:rPr lang="en-IN" dirty="0"/>
              <a:t>    MS-DOS 4.0 / MS-DOS 4.x</a:t>
            </a:r>
          </a:p>
          <a:p>
            <a:pPr lvl="2"/>
            <a:r>
              <a:rPr lang="en-IN" dirty="0"/>
              <a:t>    MS-DOS 5.x</a:t>
            </a:r>
          </a:p>
          <a:p>
            <a:pPr lvl="2"/>
            <a:r>
              <a:rPr lang="en-IN" dirty="0"/>
              <a:t>    MS-DOS 6.x</a:t>
            </a:r>
          </a:p>
          <a:p>
            <a:pPr lvl="2"/>
            <a:r>
              <a:rPr lang="en-IN" dirty="0"/>
              <a:t>    MS-DOS 7 (as part of Windows 9x)</a:t>
            </a:r>
          </a:p>
          <a:p>
            <a:pPr lvl="2"/>
            <a:r>
              <a:rPr lang="en-IN" dirty="0"/>
              <a:t>    Localized versions</a:t>
            </a:r>
          </a:p>
          <a:p>
            <a:pPr lvl="2"/>
            <a:endParaRPr lang="en-IN" dirty="0"/>
          </a:p>
          <a:p>
            <a:pPr lvl="2"/>
            <a:endParaRPr lang="en-IN" dirty="0"/>
          </a:p>
        </p:txBody>
      </p:sp>
      <p:sp>
        <p:nvSpPr>
          <p:cNvPr id="4" name="Date Placeholder 3"/>
          <p:cNvSpPr>
            <a:spLocks noGrp="1"/>
          </p:cNvSpPr>
          <p:nvPr>
            <p:ph type="dt" sz="half" idx="10"/>
          </p:nvPr>
        </p:nvSpPr>
        <p:spPr/>
        <p:txBody>
          <a:bodyPr/>
          <a:lstStyle/>
          <a:p>
            <a:fld id="{D57F2EAA-1897-45E0-BDDE-4ADDAF853C8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181</a:t>
            </a:fld>
            <a:endParaRPr lang="en-IN"/>
          </a:p>
        </p:txBody>
      </p:sp>
    </p:spTree>
    <p:extLst>
      <p:ext uri="{BB962C8B-B14F-4D97-AF65-F5344CB8AC3E}">
        <p14:creationId xmlns:p14="http://schemas.microsoft.com/office/powerpoint/2010/main" val="12623467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698500" y="1155700"/>
            <a:ext cx="7545908" cy="5009604"/>
          </a:xfrm>
        </p:spPr>
        <p:txBody>
          <a:bodyPr>
            <a:normAutofit/>
          </a:bodyPr>
          <a:lstStyle/>
          <a:p>
            <a:pPr>
              <a:buFont typeface="Monotype Sorts" pitchFamily="-84" charset="2"/>
              <a:buNone/>
            </a:pPr>
            <a:r>
              <a:rPr lang="en-US" altLang="en-US" sz="2400" dirty="0"/>
              <a:t>	</a:t>
            </a:r>
          </a:p>
          <a:p>
            <a:pPr>
              <a:buFont typeface="Monotype Sorts" pitchFamily="-84" charset="2"/>
              <a:buNone/>
            </a:pPr>
            <a:r>
              <a:rPr lang="en-US" altLang="en-US" sz="2400" dirty="0"/>
              <a:t>UNIX – </a:t>
            </a:r>
            <a:r>
              <a:rPr lang="en-US" altLang="en-US" sz="2400" b="1" dirty="0"/>
              <a:t>limited by hardware functionality</a:t>
            </a:r>
            <a:r>
              <a:rPr lang="en-US" altLang="en-US" sz="2400" dirty="0"/>
              <a:t>, the original UNIX operating system had limited structuring.  </a:t>
            </a:r>
          </a:p>
          <a:p>
            <a:pPr>
              <a:buFont typeface="Monotype Sorts" pitchFamily="-84" charset="2"/>
              <a:buNone/>
            </a:pPr>
            <a:r>
              <a:rPr lang="en-US" altLang="en-US" sz="2400" dirty="0"/>
              <a:t>	</a:t>
            </a:r>
          </a:p>
          <a:p>
            <a:pPr>
              <a:buFont typeface="Monotype Sorts" pitchFamily="-84" charset="2"/>
              <a:buNone/>
            </a:pPr>
            <a:r>
              <a:rPr lang="en-US" altLang="en-US" sz="2400" dirty="0"/>
              <a:t>The UNIX OS consists of two separable parts</a:t>
            </a:r>
          </a:p>
          <a:p>
            <a:pPr lvl="1"/>
            <a:r>
              <a:rPr lang="en-US" altLang="en-US" sz="2400" b="1" dirty="0"/>
              <a:t>Systems programs</a:t>
            </a:r>
          </a:p>
          <a:p>
            <a:pPr lvl="1"/>
            <a:r>
              <a:rPr lang="en-US" altLang="en-US" sz="2400" b="1" dirty="0"/>
              <a:t>The kernel</a:t>
            </a:r>
          </a:p>
        </p:txBody>
      </p:sp>
      <p:sp>
        <p:nvSpPr>
          <p:cNvPr id="2" name="Date Placeholder 1"/>
          <p:cNvSpPr>
            <a:spLocks noGrp="1"/>
          </p:cNvSpPr>
          <p:nvPr>
            <p:ph type="dt" sz="half" idx="10"/>
          </p:nvPr>
        </p:nvSpPr>
        <p:spPr/>
        <p:txBody>
          <a:bodyPr/>
          <a:lstStyle/>
          <a:p>
            <a:fld id="{C6F7C5C6-6472-4897-8877-D790D4AD5E2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182</a:t>
            </a:fld>
            <a:endParaRPr lang="en-IN"/>
          </a:p>
        </p:txBody>
      </p:sp>
    </p:spTree>
    <p:extLst>
      <p:ext uri="{BB962C8B-B14F-4D97-AF65-F5344CB8AC3E}">
        <p14:creationId xmlns:p14="http://schemas.microsoft.com/office/powerpoint/2010/main" val="23576159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normAutofit fontScale="90000"/>
          </a:bodyPr>
          <a:lstStyle/>
          <a:p>
            <a:pPr eaLnBrk="1" hangingPunct="1"/>
            <a:r>
              <a:rPr lang="en-US" altLang="en-US"/>
              <a:t>Traditional UNIX System Structure</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635125"/>
            <a:ext cx="692308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1"/>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r>
              <a:rPr lang="en-US" altLang="en-US" b="1" dirty="0"/>
              <a:t>Beyond simple but not fully layered</a:t>
            </a:r>
          </a:p>
        </p:txBody>
      </p:sp>
      <p:sp>
        <p:nvSpPr>
          <p:cNvPr id="2" name="Date Placeholder 1"/>
          <p:cNvSpPr>
            <a:spLocks noGrp="1"/>
          </p:cNvSpPr>
          <p:nvPr>
            <p:ph type="dt" sz="half" idx="10"/>
          </p:nvPr>
        </p:nvSpPr>
        <p:spPr/>
        <p:txBody>
          <a:bodyPr/>
          <a:lstStyle/>
          <a:p>
            <a:fld id="{139721C4-A42E-47BC-9BEA-A502ED236AF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183</a:t>
            </a:fld>
            <a:endParaRPr lang="en-IN"/>
          </a:p>
        </p:txBody>
      </p:sp>
    </p:spTree>
    <p:extLst>
      <p:ext uri="{BB962C8B-B14F-4D97-AF65-F5344CB8AC3E}">
        <p14:creationId xmlns:p14="http://schemas.microsoft.com/office/powerpoint/2010/main" val="30989186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698500" y="1155700"/>
            <a:ext cx="7761932" cy="5009604"/>
          </a:xfrm>
        </p:spPr>
        <p:txBody>
          <a:bodyPr>
            <a:normAutofit/>
          </a:bodyPr>
          <a:lstStyle/>
          <a:p>
            <a:pPr>
              <a:buFont typeface="Monotype Sorts" pitchFamily="-84" charset="2"/>
              <a:buNone/>
            </a:pPr>
            <a:r>
              <a:rPr lang="en-US" altLang="en-US" dirty="0"/>
              <a:t>	</a:t>
            </a:r>
            <a:r>
              <a:rPr lang="en-US" altLang="en-US" sz="2400" dirty="0"/>
              <a:t>The kernel</a:t>
            </a:r>
          </a:p>
          <a:p>
            <a:pPr lvl="1"/>
            <a:r>
              <a:rPr lang="en-US" altLang="en-US" sz="2000" dirty="0"/>
              <a:t>Consists of everything </a:t>
            </a:r>
            <a:r>
              <a:rPr lang="en-US" altLang="en-US" sz="2000" b="1" dirty="0"/>
              <a:t>below the system-call interface and above the physical hardware</a:t>
            </a:r>
          </a:p>
          <a:p>
            <a:pPr lvl="1"/>
            <a:r>
              <a:rPr lang="en-US" altLang="en-US" sz="2000" dirty="0"/>
              <a:t>Further separated into series of interfaces </a:t>
            </a:r>
            <a:r>
              <a:rPr lang="en-US" altLang="en-US" sz="2000" b="1" dirty="0"/>
              <a:t>and device drivers which were added and expanded over the years </a:t>
            </a:r>
            <a:r>
              <a:rPr lang="en-US" altLang="en-US" sz="2000" dirty="0"/>
              <a:t>as UNIX evolved.</a:t>
            </a:r>
          </a:p>
          <a:p>
            <a:pPr marL="514350" lvl="1" indent="0">
              <a:buNone/>
            </a:pPr>
            <a:r>
              <a:rPr lang="en-US" altLang="en-US" sz="2000" dirty="0"/>
              <a:t>.</a:t>
            </a:r>
          </a:p>
        </p:txBody>
      </p:sp>
      <p:sp>
        <p:nvSpPr>
          <p:cNvPr id="2" name="Date Placeholder 1"/>
          <p:cNvSpPr>
            <a:spLocks noGrp="1"/>
          </p:cNvSpPr>
          <p:nvPr>
            <p:ph type="dt" sz="half" idx="10"/>
          </p:nvPr>
        </p:nvSpPr>
        <p:spPr/>
        <p:txBody>
          <a:bodyPr/>
          <a:lstStyle/>
          <a:p>
            <a:fld id="{6091C924-03A2-47FA-ADED-4E2917B40DE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184</a:t>
            </a:fld>
            <a:endParaRPr lang="en-IN"/>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3320256"/>
            <a:ext cx="6923088" cy="29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331640" y="4293096"/>
            <a:ext cx="6984776" cy="36004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93172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normAutofit fontScale="90000"/>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559557" y="692696"/>
            <a:ext cx="7689924" cy="5009604"/>
          </a:xfrm>
        </p:spPr>
        <p:txBody>
          <a:bodyPr>
            <a:normAutofit/>
          </a:bodyPr>
          <a:lstStyle/>
          <a:p>
            <a:pPr>
              <a:buFont typeface="Monotype Sorts" pitchFamily="-84" charset="2"/>
              <a:buNone/>
            </a:pPr>
            <a:r>
              <a:rPr lang="en-US" altLang="en-US" dirty="0"/>
              <a:t>	</a:t>
            </a:r>
            <a:r>
              <a:rPr lang="en-US" altLang="en-US" sz="2000" dirty="0"/>
              <a:t>The kernel</a:t>
            </a:r>
          </a:p>
          <a:p>
            <a:pPr lvl="1"/>
            <a:r>
              <a:rPr lang="en-US" altLang="en-US" sz="2000" dirty="0"/>
              <a:t>Provides the </a:t>
            </a:r>
            <a:r>
              <a:rPr lang="en-US" altLang="en-US" sz="2000" b="1" dirty="0"/>
              <a:t>file system, CPU scheduling, memory management, and other functions; a large number of functions for one level</a:t>
            </a:r>
          </a:p>
          <a:p>
            <a:pPr lvl="1"/>
            <a:r>
              <a:rPr lang="en-US" altLang="en-US" sz="2000" dirty="0"/>
              <a:t>An </a:t>
            </a:r>
            <a:r>
              <a:rPr lang="en-US" altLang="en-US" sz="2000" b="1" dirty="0"/>
              <a:t>enormous amount of functionality to be combined into one level, </a:t>
            </a:r>
          </a:p>
          <a:p>
            <a:pPr lvl="1"/>
            <a:r>
              <a:rPr lang="en-US" altLang="en-US" sz="2000" dirty="0"/>
              <a:t>This makes </a:t>
            </a:r>
            <a:r>
              <a:rPr lang="en-US" altLang="en-US" sz="2000" b="1" dirty="0"/>
              <a:t>UNIX difficult to enhance, </a:t>
            </a:r>
          </a:p>
          <a:p>
            <a:pPr lvl="2"/>
            <a:r>
              <a:rPr lang="en-US" altLang="en-US" sz="2000" dirty="0"/>
              <a:t>as </a:t>
            </a:r>
            <a:r>
              <a:rPr lang="en-US" altLang="en-US" sz="2000" b="1" dirty="0"/>
              <a:t>changes in one level could adversely affect other areas.</a:t>
            </a:r>
          </a:p>
        </p:txBody>
      </p:sp>
      <p:sp>
        <p:nvSpPr>
          <p:cNvPr id="2" name="Date Placeholder 1"/>
          <p:cNvSpPr>
            <a:spLocks noGrp="1"/>
          </p:cNvSpPr>
          <p:nvPr>
            <p:ph type="dt" sz="half" idx="10"/>
          </p:nvPr>
        </p:nvSpPr>
        <p:spPr/>
        <p:txBody>
          <a:bodyPr/>
          <a:lstStyle/>
          <a:p>
            <a:fld id="{28A376BC-E3EE-45CD-A156-9F8052EAE31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185</a:t>
            </a:fld>
            <a:endParaRPr lang="en-IN"/>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3392264"/>
            <a:ext cx="6923088" cy="29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707904" y="4581128"/>
            <a:ext cx="2160240" cy="91440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9" name="Rectangle 8"/>
          <p:cNvSpPr/>
          <p:nvPr/>
        </p:nvSpPr>
        <p:spPr>
          <a:xfrm>
            <a:off x="6012160" y="4581128"/>
            <a:ext cx="2160240" cy="914400"/>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19008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normAutofit fontScale="90000"/>
          </a:bodyPr>
          <a:lstStyle/>
          <a:p>
            <a:pPr eaLnBrk="1" hangingPunct="1"/>
            <a:r>
              <a:rPr lang="en-US" altLang="en-US" dirty="0"/>
              <a:t>UNIX System Structure</a:t>
            </a:r>
          </a:p>
        </p:txBody>
      </p:sp>
      <p:sp>
        <p:nvSpPr>
          <p:cNvPr id="40964" name="TextBox 1"/>
          <p:cNvSpPr txBox="1">
            <a:spLocks noChangeArrowheads="1"/>
          </p:cNvSpPr>
          <p:nvPr/>
        </p:nvSpPr>
        <p:spPr bwMode="auto">
          <a:xfrm>
            <a:off x="971600" y="1104603"/>
            <a:ext cx="698817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marL="285750" indent="-285750">
              <a:buFont typeface="Arial" panose="020B0604020202020204" pitchFamily="34" charset="0"/>
              <a:buChar char="•"/>
            </a:pPr>
            <a:r>
              <a:rPr lang="en-US" altLang="en-US" b="1" dirty="0"/>
              <a:t>New versions of UNIX are designed to use more advanced hardware.</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Given proper hardware support, </a:t>
            </a:r>
          </a:p>
          <a:p>
            <a:pPr marL="1028700" lvl="1">
              <a:buFont typeface="Arial" panose="020B0604020202020204" pitchFamily="34" charset="0"/>
              <a:buChar char="•"/>
            </a:pPr>
            <a:r>
              <a:rPr lang="en-US" altLang="en-US" dirty="0"/>
              <a:t>OS may be broken into pieces </a:t>
            </a:r>
          </a:p>
          <a:p>
            <a:pPr marL="1028700" lvl="1">
              <a:buFont typeface="Arial" panose="020B0604020202020204" pitchFamily="34" charset="0"/>
              <a:buChar char="•"/>
            </a:pPr>
            <a:r>
              <a:rPr lang="en-US" altLang="en-US" dirty="0"/>
              <a:t>that are smaller and more appropriate than those allowed </a:t>
            </a:r>
          </a:p>
          <a:p>
            <a:pPr marL="1028700" lvl="1">
              <a:buFont typeface="Arial" panose="020B0604020202020204" pitchFamily="34" charset="0"/>
              <a:buChar char="•"/>
            </a:pPr>
            <a:r>
              <a:rPr lang="en-US" altLang="en-US" dirty="0"/>
              <a:t>by the original MS-DOS or UNIX systems.</a:t>
            </a:r>
          </a:p>
        </p:txBody>
      </p:sp>
      <p:sp>
        <p:nvSpPr>
          <p:cNvPr id="2" name="Date Placeholder 1"/>
          <p:cNvSpPr>
            <a:spLocks noGrp="1"/>
          </p:cNvSpPr>
          <p:nvPr>
            <p:ph type="dt" sz="half" idx="10"/>
          </p:nvPr>
        </p:nvSpPr>
        <p:spPr/>
        <p:txBody>
          <a:bodyPr/>
          <a:lstStyle/>
          <a:p>
            <a:fld id="{055A6B94-F371-4B01-A1F7-A4AA88B0465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186</a:t>
            </a:fld>
            <a:endParaRPr lang="en-IN"/>
          </a:p>
        </p:txBody>
      </p:sp>
    </p:spTree>
    <p:extLst>
      <p:ext uri="{BB962C8B-B14F-4D97-AF65-F5344CB8AC3E}">
        <p14:creationId xmlns:p14="http://schemas.microsoft.com/office/powerpoint/2010/main" val="25262082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UNIX </a:t>
            </a:r>
          </a:p>
        </p:txBody>
      </p:sp>
      <p:sp>
        <p:nvSpPr>
          <p:cNvPr id="3" name="Date Placeholder 2"/>
          <p:cNvSpPr>
            <a:spLocks noGrp="1"/>
          </p:cNvSpPr>
          <p:nvPr>
            <p:ph type="dt" sz="half" idx="10"/>
          </p:nvPr>
        </p:nvSpPr>
        <p:spPr/>
        <p:txBody>
          <a:bodyPr/>
          <a:lstStyle/>
          <a:p>
            <a:fld id="{FCE9E055-769E-4F4F-ADF6-DEBA0D1345FF}"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187</a:t>
            </a:fld>
            <a:endParaRPr lang="en-IN"/>
          </a:p>
        </p:txBody>
      </p:sp>
      <p:sp>
        <p:nvSpPr>
          <p:cNvPr id="7" name="Rectangle 6"/>
          <p:cNvSpPr/>
          <p:nvPr/>
        </p:nvSpPr>
        <p:spPr>
          <a:xfrm>
            <a:off x="539552" y="1351508"/>
            <a:ext cx="7704856" cy="2677656"/>
          </a:xfrm>
          <a:prstGeom prst="rect">
            <a:avLst/>
          </a:prstGeom>
        </p:spPr>
        <p:txBody>
          <a:bodyPr wrap="square">
            <a:spAutoFit/>
          </a:bodyPr>
          <a:lstStyle/>
          <a:p>
            <a:pPr marL="285750" indent="-285750">
              <a:buFont typeface="Arial" panose="020B0604020202020204" pitchFamily="34" charset="0"/>
              <a:buChar char="•"/>
            </a:pPr>
            <a:r>
              <a:rPr lang="en-IN" sz="2400" dirty="0"/>
              <a:t>Unix is a family of multitasking, multiuser computer operating systems that derive from the original AT&amp;T Unix,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Development starting in the </a:t>
            </a:r>
            <a:r>
              <a:rPr lang="en-IN" sz="2400" b="1" dirty="0"/>
              <a:t>1970s at the Bell Labs research </a:t>
            </a:r>
            <a:r>
              <a:rPr lang="en-IN" sz="2400" b="1" dirty="0" err="1"/>
              <a:t>center</a:t>
            </a:r>
            <a:r>
              <a:rPr lang="en-IN" sz="2400" b="1" dirty="0"/>
              <a:t> by Ken Thompson, Dennis Ritchie, and others</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41536185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18" y="116632"/>
            <a:ext cx="8229600" cy="274042"/>
          </a:xfrm>
        </p:spPr>
        <p:txBody>
          <a:bodyPr>
            <a:normAutofit fontScale="90000"/>
          </a:bodyPr>
          <a:lstStyle/>
          <a:p>
            <a:r>
              <a:rPr lang="en-IN" sz="2800" b="1" dirty="0"/>
              <a:t>MULTITASKING</a:t>
            </a:r>
          </a:p>
        </p:txBody>
      </p:sp>
      <p:sp>
        <p:nvSpPr>
          <p:cNvPr id="3" name="Date Placeholder 2"/>
          <p:cNvSpPr>
            <a:spLocks noGrp="1"/>
          </p:cNvSpPr>
          <p:nvPr>
            <p:ph type="dt" sz="half" idx="10"/>
          </p:nvPr>
        </p:nvSpPr>
        <p:spPr/>
        <p:txBody>
          <a:bodyPr/>
          <a:lstStyle/>
          <a:p>
            <a:fld id="{B281B7C2-6304-44AA-945C-00198CD3C06E}"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188</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18" y="1484784"/>
            <a:ext cx="8711582" cy="4900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03693" y="561454"/>
            <a:ext cx="8604078" cy="646331"/>
          </a:xfrm>
          <a:prstGeom prst="rect">
            <a:avLst/>
          </a:prstGeom>
        </p:spPr>
        <p:txBody>
          <a:bodyPr wrap="square">
            <a:spAutoFit/>
          </a:bodyPr>
          <a:lstStyle/>
          <a:p>
            <a:r>
              <a:rPr lang="en-IN" dirty="0"/>
              <a:t>Multitasking is the concurrent execution of multiple tasks (also known as processes) over a certain period of time. New tasks can interrupt already started ones before they finish</a:t>
            </a:r>
          </a:p>
        </p:txBody>
      </p:sp>
    </p:spTree>
    <p:extLst>
      <p:ext uri="{BB962C8B-B14F-4D97-AF65-F5344CB8AC3E}">
        <p14:creationId xmlns:p14="http://schemas.microsoft.com/office/powerpoint/2010/main" val="11760411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281B7C2-6304-44AA-945C-00198CD3C06E}"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189</a:t>
            </a:fld>
            <a:endParaRPr lang="en-IN"/>
          </a:p>
        </p:txBody>
      </p:sp>
      <p:sp>
        <p:nvSpPr>
          <p:cNvPr id="8" name="Title 1"/>
          <p:cNvSpPr txBox="1">
            <a:spLocks/>
          </p:cNvSpPr>
          <p:nvPr/>
        </p:nvSpPr>
        <p:spPr>
          <a:xfrm>
            <a:off x="432418" y="116632"/>
            <a:ext cx="8229600" cy="576064"/>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dirty="0"/>
              <a:t>MULTIUSER</a:t>
            </a:r>
          </a:p>
        </p:txBody>
      </p:sp>
    </p:spTree>
    <p:extLst>
      <p:ext uri="{BB962C8B-B14F-4D97-AF65-F5344CB8AC3E}">
        <p14:creationId xmlns:p14="http://schemas.microsoft.com/office/powerpoint/2010/main" val="243177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marL="0" indent="0"/>
            <a:r>
              <a:rPr lang="en-IN" b="1" dirty="0"/>
              <a:t>Other directives</a:t>
            </a:r>
            <a:endParaRPr lang="en-IN" dirty="0"/>
          </a:p>
        </p:txBody>
      </p:sp>
      <p:sp>
        <p:nvSpPr>
          <p:cNvPr id="3" name="Content Placeholder 2"/>
          <p:cNvSpPr>
            <a:spLocks noGrp="1"/>
          </p:cNvSpPr>
          <p:nvPr>
            <p:ph idx="1"/>
          </p:nvPr>
        </p:nvSpPr>
        <p:spPr>
          <a:xfrm>
            <a:off x="457200" y="1196752"/>
            <a:ext cx="8229600" cy="4929411"/>
          </a:xfrm>
        </p:spPr>
        <p:txBody>
          <a:bodyPr>
            <a:normAutofit/>
          </a:bodyPr>
          <a:lstStyle/>
          <a:p>
            <a:r>
              <a:rPr lang="en-IN" sz="2000" b="1" dirty="0"/>
              <a:t>#</a:t>
            </a:r>
            <a:r>
              <a:rPr lang="en-IN" sz="2000" b="1" dirty="0" err="1"/>
              <a:t>undef</a:t>
            </a:r>
            <a:r>
              <a:rPr lang="en-IN" sz="2000" b="1" dirty="0"/>
              <a:t> Directive</a:t>
            </a:r>
            <a:r>
              <a:rPr lang="en-IN" sz="2000" dirty="0"/>
              <a:t>: </a:t>
            </a:r>
          </a:p>
          <a:p>
            <a:pPr lvl="1"/>
            <a:r>
              <a:rPr lang="en-IN" sz="2000" dirty="0">
                <a:highlight>
                  <a:srgbClr val="FFFF00"/>
                </a:highlight>
              </a:rPr>
              <a:t>The #</a:t>
            </a:r>
            <a:r>
              <a:rPr lang="en-IN" sz="2000" dirty="0" err="1">
                <a:highlight>
                  <a:srgbClr val="FFFF00"/>
                </a:highlight>
              </a:rPr>
              <a:t>undef</a:t>
            </a:r>
            <a:r>
              <a:rPr lang="en-IN" sz="2000" dirty="0">
                <a:highlight>
                  <a:srgbClr val="FFFF00"/>
                </a:highlight>
              </a:rPr>
              <a:t> directive is used to </a:t>
            </a:r>
            <a:r>
              <a:rPr lang="en-IN" sz="2000" dirty="0" err="1">
                <a:highlight>
                  <a:srgbClr val="FFFF00"/>
                </a:highlight>
              </a:rPr>
              <a:t>undefine</a:t>
            </a:r>
            <a:r>
              <a:rPr lang="en-IN" sz="2000" dirty="0">
                <a:highlight>
                  <a:srgbClr val="FFFF00"/>
                </a:highlight>
              </a:rPr>
              <a:t> an existing macro. This directive works as: </a:t>
            </a:r>
          </a:p>
          <a:p>
            <a:pPr lvl="2"/>
            <a:r>
              <a:rPr lang="en-IN" sz="2000" dirty="0">
                <a:highlight>
                  <a:srgbClr val="FFFF00"/>
                </a:highlight>
              </a:rPr>
              <a:t>#</a:t>
            </a:r>
            <a:r>
              <a:rPr lang="en-IN" sz="2000" dirty="0" err="1">
                <a:highlight>
                  <a:srgbClr val="FFFF00"/>
                </a:highlight>
              </a:rPr>
              <a:t>undef</a:t>
            </a:r>
            <a:r>
              <a:rPr lang="en-IN" sz="2000" dirty="0">
                <a:highlight>
                  <a:srgbClr val="FFFF00"/>
                </a:highlight>
              </a:rPr>
              <a:t> LIMIT </a:t>
            </a:r>
          </a:p>
          <a:p>
            <a:pPr lvl="2"/>
            <a:r>
              <a:rPr lang="en-IN" sz="2000" dirty="0">
                <a:highlight>
                  <a:srgbClr val="FFFF00"/>
                </a:highlight>
              </a:rPr>
              <a:t>Using this statement will </a:t>
            </a:r>
            <a:r>
              <a:rPr lang="en-IN" sz="2000" dirty="0" err="1">
                <a:highlight>
                  <a:srgbClr val="FFFF00"/>
                </a:highlight>
              </a:rPr>
              <a:t>undefine</a:t>
            </a:r>
            <a:r>
              <a:rPr lang="en-IN" sz="2000" dirty="0">
                <a:highlight>
                  <a:srgbClr val="FFFF00"/>
                </a:highlight>
              </a:rPr>
              <a:t> the existing macro LIMIT. </a:t>
            </a:r>
          </a:p>
          <a:p>
            <a:pPr lvl="2"/>
            <a:r>
              <a:rPr lang="en-IN" sz="2000" dirty="0">
                <a:highlight>
                  <a:srgbClr val="FFFF00"/>
                </a:highlight>
              </a:rPr>
              <a:t>After this statement every “#</a:t>
            </a:r>
            <a:r>
              <a:rPr lang="en-IN" sz="2000" dirty="0" err="1">
                <a:highlight>
                  <a:srgbClr val="FFFF00"/>
                </a:highlight>
              </a:rPr>
              <a:t>ifdef</a:t>
            </a:r>
            <a:r>
              <a:rPr lang="en-IN" sz="2000" dirty="0">
                <a:highlight>
                  <a:srgbClr val="FFFF00"/>
                </a:highlight>
              </a:rPr>
              <a:t> LIMIT” statement will evaluate to false.</a:t>
            </a:r>
          </a:p>
          <a:p>
            <a:pPr marL="914400" lvl="2" indent="0">
              <a:buNone/>
            </a:pPr>
            <a:r>
              <a:rPr lang="en-IN" sz="2000" dirty="0"/>
              <a:t> </a:t>
            </a:r>
          </a:p>
          <a:p>
            <a:r>
              <a:rPr lang="en-IN" sz="2000" b="1" dirty="0"/>
              <a:t>#pragma Directive</a:t>
            </a:r>
            <a:r>
              <a:rPr lang="en-IN" sz="2000" dirty="0"/>
              <a:t>: </a:t>
            </a:r>
          </a:p>
          <a:p>
            <a:pPr lvl="1"/>
            <a:r>
              <a:rPr lang="en-IN" sz="2000" dirty="0"/>
              <a:t>This directive is a </a:t>
            </a:r>
            <a:r>
              <a:rPr lang="en-IN" sz="2000" dirty="0">
                <a:highlight>
                  <a:srgbClr val="FFFF00"/>
                </a:highlight>
              </a:rPr>
              <a:t>special purpose directive and is used to turn on or off some features. </a:t>
            </a:r>
          </a:p>
          <a:p>
            <a:pPr lvl="1"/>
            <a:r>
              <a:rPr lang="en-IN" sz="2000" dirty="0"/>
              <a:t>This type of directives are </a:t>
            </a:r>
            <a:r>
              <a:rPr lang="en-IN" sz="2000" dirty="0">
                <a:highlight>
                  <a:srgbClr val="FFFF00"/>
                </a:highlight>
              </a:rPr>
              <a:t>compiler-specific</a:t>
            </a:r>
            <a:r>
              <a:rPr lang="en-IN" sz="2000" dirty="0"/>
              <a:t>, i.e., they vary from compiler to compiler. </a:t>
            </a:r>
          </a:p>
          <a:p>
            <a:endParaRPr lang="en-IN" dirty="0"/>
          </a:p>
        </p:txBody>
      </p:sp>
      <p:sp>
        <p:nvSpPr>
          <p:cNvPr id="4" name="Date Placeholder 3"/>
          <p:cNvSpPr>
            <a:spLocks noGrp="1"/>
          </p:cNvSpPr>
          <p:nvPr>
            <p:ph type="dt" sz="half" idx="10"/>
          </p:nvPr>
        </p:nvSpPr>
        <p:spPr/>
        <p:txBody>
          <a:bodyPr/>
          <a:lstStyle/>
          <a:p>
            <a:fld id="{78DA3A6D-9CC0-4370-AC57-441970D21DA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19</a:t>
            </a:fld>
            <a:endParaRPr lang="en-IN"/>
          </a:p>
        </p:txBody>
      </p:sp>
    </p:spTree>
    <p:extLst>
      <p:ext uri="{BB962C8B-B14F-4D97-AF65-F5344CB8AC3E}">
        <p14:creationId xmlns:p14="http://schemas.microsoft.com/office/powerpoint/2010/main" val="40209656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281B7C2-6304-44AA-945C-00198CD3C06E}"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190</a:t>
            </a:fld>
            <a:endParaRPr lang="en-IN"/>
          </a:p>
        </p:txBody>
      </p:sp>
      <p:sp>
        <p:nvSpPr>
          <p:cNvPr id="7" name="Rectangle 6"/>
          <p:cNvSpPr/>
          <p:nvPr/>
        </p:nvSpPr>
        <p:spPr>
          <a:xfrm>
            <a:off x="467544" y="1595694"/>
            <a:ext cx="8208912" cy="3785652"/>
          </a:xfrm>
          <a:prstGeom prst="rect">
            <a:avLst/>
          </a:prstGeom>
        </p:spPr>
        <p:txBody>
          <a:bodyPr wrap="square">
            <a:spAutoFit/>
          </a:bodyPr>
          <a:lstStyle/>
          <a:p>
            <a:r>
              <a:rPr lang="en-IN" sz="2400" dirty="0"/>
              <a:t>Some multi-user operating systems such as Windows versions from the Windows NT family support simultaneous access by multiple users . </a:t>
            </a:r>
          </a:p>
          <a:p>
            <a:r>
              <a:rPr lang="en-IN" sz="2400" dirty="0"/>
              <a:t>For example, via Remote Desktop Connection as well as the Local user </a:t>
            </a:r>
          </a:p>
          <a:p>
            <a:endParaRPr lang="en-IN" sz="2400" dirty="0"/>
          </a:p>
          <a:p>
            <a:endParaRPr lang="en-IN" sz="2400" dirty="0"/>
          </a:p>
          <a:p>
            <a:r>
              <a:rPr lang="en-IN" sz="2400" dirty="0"/>
              <a:t>An example is a Unix or Unix-like system </a:t>
            </a:r>
            <a:r>
              <a:rPr lang="en-IN" sz="2400" dirty="0">
                <a:highlight>
                  <a:srgbClr val="FFFF00"/>
                </a:highlight>
              </a:rPr>
              <a:t>where multiple remote users have access (such as via a serial port or Secure Shell) to the Unix shell prompt at the same time.</a:t>
            </a:r>
          </a:p>
        </p:txBody>
      </p:sp>
      <p:sp>
        <p:nvSpPr>
          <p:cNvPr id="8" name="Title 1"/>
          <p:cNvSpPr txBox="1">
            <a:spLocks/>
          </p:cNvSpPr>
          <p:nvPr/>
        </p:nvSpPr>
        <p:spPr>
          <a:xfrm>
            <a:off x="432418" y="116632"/>
            <a:ext cx="8229600" cy="576064"/>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b="1" dirty="0"/>
              <a:t>MULTIUSER</a:t>
            </a:r>
          </a:p>
        </p:txBody>
      </p:sp>
    </p:spTree>
    <p:extLst>
      <p:ext uri="{BB962C8B-B14F-4D97-AF65-F5344CB8AC3E}">
        <p14:creationId xmlns:p14="http://schemas.microsoft.com/office/powerpoint/2010/main" val="7581773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UNIX </a:t>
            </a:r>
          </a:p>
        </p:txBody>
      </p:sp>
      <p:sp>
        <p:nvSpPr>
          <p:cNvPr id="3" name="Date Placeholder 2"/>
          <p:cNvSpPr>
            <a:spLocks noGrp="1"/>
          </p:cNvSpPr>
          <p:nvPr>
            <p:ph type="dt" sz="half" idx="10"/>
          </p:nvPr>
        </p:nvSpPr>
        <p:spPr/>
        <p:txBody>
          <a:bodyPr/>
          <a:lstStyle/>
          <a:p>
            <a:fld id="{FCE9E055-769E-4F4F-ADF6-DEBA0D1345FF}"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191</a:t>
            </a:fld>
            <a:endParaRPr lang="en-IN"/>
          </a:p>
        </p:txBody>
      </p:sp>
      <p:sp>
        <p:nvSpPr>
          <p:cNvPr id="7" name="Rectangle 6"/>
          <p:cNvSpPr/>
          <p:nvPr/>
        </p:nvSpPr>
        <p:spPr>
          <a:xfrm>
            <a:off x="539552" y="1351508"/>
            <a:ext cx="7704856" cy="1938992"/>
          </a:xfrm>
          <a:prstGeom prst="rect">
            <a:avLst/>
          </a:prstGeom>
        </p:spPr>
        <p:txBody>
          <a:bodyPr wrap="square">
            <a:spAutoFit/>
          </a:bodyPr>
          <a:lstStyle/>
          <a:p>
            <a:pPr marL="285750" indent="-285750">
              <a:buFont typeface="Arial" panose="020B0604020202020204" pitchFamily="34" charset="0"/>
              <a:buChar char="•"/>
            </a:pPr>
            <a:r>
              <a:rPr lang="en-IN" sz="2400" dirty="0">
                <a:highlight>
                  <a:srgbClr val="FFFF00"/>
                </a:highlight>
              </a:rPr>
              <a:t>There are many different versions of UNIX, although they share common similarities. </a:t>
            </a:r>
          </a:p>
          <a:p>
            <a:pPr marL="285750" indent="-285750">
              <a:buFont typeface="Arial" panose="020B0604020202020204" pitchFamily="34" charset="0"/>
              <a:buChar char="•"/>
            </a:pPr>
            <a:endParaRPr lang="en-IN" sz="2400" dirty="0">
              <a:highlight>
                <a:srgbClr val="FFFF00"/>
              </a:highlight>
            </a:endParaRPr>
          </a:p>
          <a:p>
            <a:pPr marL="285750" indent="-285750">
              <a:buFont typeface="Arial" panose="020B0604020202020204" pitchFamily="34" charset="0"/>
              <a:buChar char="•"/>
            </a:pPr>
            <a:r>
              <a:rPr lang="en-IN" sz="2400" b="1" dirty="0">
                <a:highlight>
                  <a:srgbClr val="FFFF00"/>
                </a:highlight>
              </a:rPr>
              <a:t>The most popular varieties of UNIX are Sun Solaris, GNU/Linux, and </a:t>
            </a:r>
            <a:r>
              <a:rPr lang="en-IN" sz="2400" b="1" dirty="0" err="1">
                <a:highlight>
                  <a:srgbClr val="FFFF00"/>
                </a:highlight>
              </a:rPr>
              <a:t>MacOS</a:t>
            </a:r>
            <a:r>
              <a:rPr lang="en-IN" sz="2400" b="1" dirty="0">
                <a:highlight>
                  <a:srgbClr val="FFFF00"/>
                </a:highlight>
              </a:rPr>
              <a:t> X. </a:t>
            </a:r>
          </a:p>
        </p:txBody>
      </p:sp>
    </p:spTree>
    <p:extLst>
      <p:ext uri="{BB962C8B-B14F-4D97-AF65-F5344CB8AC3E}">
        <p14:creationId xmlns:p14="http://schemas.microsoft.com/office/powerpoint/2010/main" val="37887085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1A06C2-FD3D-483A-9C0F-786EF72A0213}"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192</a:t>
            </a:fld>
            <a:endParaRPr lang="en-IN"/>
          </a:p>
        </p:txBody>
      </p:sp>
      <p:sp>
        <p:nvSpPr>
          <p:cNvPr id="6" name="Rectangle 5"/>
          <p:cNvSpPr/>
          <p:nvPr/>
        </p:nvSpPr>
        <p:spPr>
          <a:xfrm>
            <a:off x="827584" y="1124744"/>
            <a:ext cx="7704856" cy="1200329"/>
          </a:xfrm>
          <a:prstGeom prst="rect">
            <a:avLst/>
          </a:prstGeom>
        </p:spPr>
        <p:txBody>
          <a:bodyPr wrap="square">
            <a:spAutoFit/>
          </a:bodyPr>
          <a:lstStyle/>
          <a:p>
            <a:pPr marL="285750" indent="-285750">
              <a:buFont typeface="Arial" panose="020B0604020202020204" pitchFamily="34" charset="0"/>
              <a:buChar char="•"/>
            </a:pPr>
            <a:r>
              <a:rPr lang="en-IN" sz="2400" dirty="0"/>
              <a:t>Some people think Unix and Linux as synonyms, but that's not true.</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6137601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B1A06C2-FD3D-483A-9C0F-786EF72A0213}"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193</a:t>
            </a:fld>
            <a:endParaRPr lang="en-IN"/>
          </a:p>
        </p:txBody>
      </p:sp>
      <p:sp>
        <p:nvSpPr>
          <p:cNvPr id="6" name="Rectangle 5"/>
          <p:cNvSpPr/>
          <p:nvPr/>
        </p:nvSpPr>
        <p:spPr>
          <a:xfrm>
            <a:off x="827584" y="1124744"/>
            <a:ext cx="7704856" cy="1938992"/>
          </a:xfrm>
          <a:prstGeom prst="rect">
            <a:avLst/>
          </a:prstGeom>
        </p:spPr>
        <p:txBody>
          <a:bodyPr wrap="square">
            <a:spAutoFit/>
          </a:bodyPr>
          <a:lstStyle/>
          <a:p>
            <a:pPr marL="285750" indent="-285750">
              <a:buFont typeface="Arial" panose="020B0604020202020204" pitchFamily="34" charset="0"/>
              <a:buChar char="•"/>
            </a:pPr>
            <a:r>
              <a:rPr lang="en-IN" sz="2400" b="1" dirty="0">
                <a:highlight>
                  <a:srgbClr val="FFFF00"/>
                </a:highlight>
              </a:rPr>
              <a:t>Linux is the clone of Unix. It has several features similar to Unix, still have some key differences.</a:t>
            </a:r>
          </a:p>
          <a:p>
            <a:pPr marL="285750" indent="-285750">
              <a:buFont typeface="Arial" panose="020B0604020202020204" pitchFamily="34" charset="0"/>
              <a:buChar char="•"/>
            </a:pPr>
            <a:endParaRPr lang="en-IN" sz="2400" b="1" dirty="0">
              <a:highlight>
                <a:srgbClr val="FFFF00"/>
              </a:highlight>
            </a:endParaRPr>
          </a:p>
          <a:p>
            <a:pPr marL="285750" indent="-285750">
              <a:buFont typeface="Arial" panose="020B0604020202020204" pitchFamily="34" charset="0"/>
              <a:buChar char="•"/>
            </a:pPr>
            <a:r>
              <a:rPr lang="en-IN" sz="2400" b="1" dirty="0">
                <a:highlight>
                  <a:srgbClr val="FFFF00"/>
                </a:highlight>
              </a:rPr>
              <a:t>Linux is a family of open-source Unix-like operating systems based on the Linux kernel</a:t>
            </a:r>
          </a:p>
        </p:txBody>
      </p:sp>
    </p:spTree>
    <p:extLst>
      <p:ext uri="{BB962C8B-B14F-4D97-AF65-F5344CB8AC3E}">
        <p14:creationId xmlns:p14="http://schemas.microsoft.com/office/powerpoint/2010/main" val="31755676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F775433-2FE9-4058-92FD-D2D47823792D}"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194</a:t>
            </a:fld>
            <a:endParaRPr lang="en-IN"/>
          </a:p>
        </p:txBody>
      </p:sp>
      <p:sp>
        <p:nvSpPr>
          <p:cNvPr id="2" name="TextBox 1"/>
          <p:cNvSpPr txBox="1"/>
          <p:nvPr/>
        </p:nvSpPr>
        <p:spPr>
          <a:xfrm>
            <a:off x="1187624" y="1556792"/>
            <a:ext cx="53285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a:t>Difference between Linux and Unix??</a:t>
            </a:r>
          </a:p>
        </p:txBody>
      </p:sp>
    </p:spTree>
    <p:extLst>
      <p:ext uri="{BB962C8B-B14F-4D97-AF65-F5344CB8AC3E}">
        <p14:creationId xmlns:p14="http://schemas.microsoft.com/office/powerpoint/2010/main" val="10024785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7A9E590-6C8B-4160-A767-E4AC127B22AA}"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195</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600075"/>
            <a:ext cx="842010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3923928" y="191683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3635896" y="31409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a:off x="2411760" y="407707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1763688" y="5085184"/>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7092280" y="486916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a:off x="3851920" y="573325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a:off x="6084168" y="213285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a:off x="5796136" y="31409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5657646" y="429309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 name="TextBox 1">
            <a:extLst>
              <a:ext uri="{FF2B5EF4-FFF2-40B4-BE49-F238E27FC236}">
                <a16:creationId xmlns:a16="http://schemas.microsoft.com/office/drawing/2014/main" id="{4909F2E7-DF68-39BB-2D79-04D302F0CB87}"/>
              </a:ext>
            </a:extLst>
          </p:cNvPr>
          <p:cNvSpPr txBox="1"/>
          <p:nvPr/>
        </p:nvSpPr>
        <p:spPr>
          <a:xfrm>
            <a:off x="4932040" y="332656"/>
            <a:ext cx="3754760" cy="769441"/>
          </a:xfrm>
          <a:prstGeom prst="rect">
            <a:avLst/>
          </a:prstGeom>
          <a:noFill/>
        </p:spPr>
        <p:txBody>
          <a:bodyPr wrap="square" rtlCol="0">
            <a:spAutoFit/>
          </a:bodyPr>
          <a:lstStyle/>
          <a:p>
            <a:r>
              <a:rPr lang="en-US" sz="4400" b="1" dirty="0">
                <a:solidFill>
                  <a:srgbClr val="FF0000"/>
                </a:solidFill>
              </a:rPr>
              <a:t>Important</a:t>
            </a:r>
            <a:endParaRPr lang="en-IN" sz="4400" b="1" dirty="0">
              <a:solidFill>
                <a:srgbClr val="FF0000"/>
              </a:solidFill>
            </a:endParaRPr>
          </a:p>
        </p:txBody>
      </p:sp>
    </p:spTree>
    <p:extLst>
      <p:ext uri="{BB962C8B-B14F-4D97-AF65-F5344CB8AC3E}">
        <p14:creationId xmlns:p14="http://schemas.microsoft.com/office/powerpoint/2010/main" val="21239924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A32FA5A-738C-4F7C-AD24-5486A7652BED}"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196</a:t>
            </a:fld>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03" y="620688"/>
            <a:ext cx="8439150" cy="5400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2339752" y="4653136"/>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 name="Straight Arrow Connector 6"/>
          <p:cNvCxnSpPr/>
          <p:nvPr/>
        </p:nvCxnSpPr>
        <p:spPr>
          <a:xfrm>
            <a:off x="5724128" y="4941168"/>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a:off x="3923928" y="558924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a:off x="5796136" y="5589240"/>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1763688" y="227687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a:off x="6804248" y="1916832"/>
            <a:ext cx="1656184"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6366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755576" y="1052736"/>
            <a:ext cx="3749675" cy="5147840"/>
          </a:xfrm>
        </p:spPr>
        <p:txBody>
          <a:bodyPr>
            <a:normAutofit/>
          </a:bodyPr>
          <a:lstStyle/>
          <a:p>
            <a:r>
              <a:rPr lang="en-US" altLang="en-US" sz="2400" dirty="0"/>
              <a:t>The operating system is divided </a:t>
            </a:r>
          </a:p>
          <a:p>
            <a:pPr lvl="1"/>
            <a:r>
              <a:rPr lang="en-US" altLang="en-US" sz="2400" dirty="0"/>
              <a:t>into a number of layers (levels), </a:t>
            </a:r>
          </a:p>
          <a:p>
            <a:pPr lvl="1"/>
            <a:r>
              <a:rPr lang="en-US" altLang="en-US" sz="2400" dirty="0"/>
              <a:t>each built on top of lower layers.  </a:t>
            </a:r>
          </a:p>
          <a:p>
            <a:pPr lvl="1"/>
            <a:r>
              <a:rPr lang="en-US" altLang="en-US" sz="2400" b="1" dirty="0">
                <a:highlight>
                  <a:srgbClr val="FFFF00"/>
                </a:highlight>
              </a:rPr>
              <a:t>The bottom layer (layer 0), is the hardware; </a:t>
            </a:r>
          </a:p>
          <a:p>
            <a:pPr lvl="1"/>
            <a:r>
              <a:rPr lang="en-US" altLang="en-US" sz="2400" b="1" dirty="0">
                <a:highlight>
                  <a:srgbClr val="FFFF00"/>
                </a:highlight>
              </a:rPr>
              <a:t>The highest (layer N) is the user interface.</a:t>
            </a:r>
          </a:p>
          <a:p>
            <a:endParaRPr lang="en-US" altLang="en-US" sz="2400" dirty="0"/>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4130A83-0330-47C7-8C20-D3253685BBC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197</a:t>
            </a:fld>
            <a:endParaRPr lang="en-IN"/>
          </a:p>
        </p:txBody>
      </p:sp>
    </p:spTree>
    <p:extLst>
      <p:ext uri="{BB962C8B-B14F-4D97-AF65-F5344CB8AC3E}">
        <p14:creationId xmlns:p14="http://schemas.microsoft.com/office/powerpoint/2010/main" val="34340922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539552" y="624892"/>
            <a:ext cx="4473773" cy="5147840"/>
          </a:xfrm>
        </p:spPr>
        <p:txBody>
          <a:bodyPr>
            <a:noAutofit/>
          </a:bodyPr>
          <a:lstStyle/>
          <a:p>
            <a:r>
              <a:rPr lang="en-US" altLang="en-US" sz="2400" dirty="0"/>
              <a:t>An OS layer say M, </a:t>
            </a:r>
          </a:p>
          <a:p>
            <a:pPr lvl="1"/>
            <a:r>
              <a:rPr lang="en-US" altLang="en-US" sz="2400" b="1" dirty="0">
                <a:highlight>
                  <a:srgbClr val="FFFF00"/>
                </a:highlight>
              </a:rPr>
              <a:t>consists of data structures and </a:t>
            </a:r>
          </a:p>
          <a:p>
            <a:pPr lvl="1"/>
            <a:r>
              <a:rPr lang="en-US" altLang="en-US" sz="2400" b="1" dirty="0">
                <a:highlight>
                  <a:srgbClr val="FFFF00"/>
                </a:highlight>
              </a:rPr>
              <a:t>a set of routines </a:t>
            </a:r>
          </a:p>
          <a:p>
            <a:pPr lvl="1"/>
            <a:r>
              <a:rPr lang="en-US" altLang="en-US" sz="2400" dirty="0">
                <a:highlight>
                  <a:srgbClr val="FFFF00"/>
                </a:highlight>
              </a:rPr>
              <a:t>that can be </a:t>
            </a:r>
            <a:r>
              <a:rPr lang="en-US" altLang="en-US" sz="2400" b="1" dirty="0">
                <a:highlight>
                  <a:srgbClr val="FFFF00"/>
                </a:highlight>
              </a:rPr>
              <a:t>invoked by higher layers. </a:t>
            </a:r>
          </a:p>
          <a:p>
            <a:pPr lvl="1"/>
            <a:r>
              <a:rPr lang="en-US" altLang="en-US" sz="2400" dirty="0">
                <a:highlight>
                  <a:srgbClr val="FFFF00"/>
                </a:highlight>
              </a:rPr>
              <a:t>Layer M </a:t>
            </a:r>
            <a:r>
              <a:rPr lang="en-US" altLang="en-US" sz="2400" b="1" dirty="0">
                <a:highlight>
                  <a:srgbClr val="FFFF00"/>
                </a:highlight>
              </a:rPr>
              <a:t>can invoke operations on lower layers. </a:t>
            </a:r>
          </a:p>
          <a:p>
            <a:endParaRPr lang="en-US" altLang="en-US" sz="2400" dirty="0"/>
          </a:p>
          <a:p>
            <a:r>
              <a:rPr lang="en-US" altLang="en-US" sz="2400" dirty="0"/>
              <a:t>With modularity, </a:t>
            </a:r>
          </a:p>
          <a:p>
            <a:pPr lvl="1"/>
            <a:r>
              <a:rPr lang="en-US" altLang="en-US" sz="2400" dirty="0">
                <a:highlight>
                  <a:srgbClr val="FFFF00"/>
                </a:highlight>
              </a:rPr>
              <a:t>layers are selected such that </a:t>
            </a:r>
          </a:p>
          <a:p>
            <a:pPr lvl="1"/>
            <a:r>
              <a:rPr lang="en-US" altLang="en-US" sz="2400" b="1" dirty="0">
                <a:highlight>
                  <a:srgbClr val="FFFF00"/>
                </a:highlight>
              </a:rPr>
              <a:t>each uses functions and services of only lower-level layers</a:t>
            </a:r>
          </a:p>
          <a:p>
            <a:endParaRPr lang="en-US" altLang="en-US" sz="2400" dirty="0"/>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80EAB96-DF9E-4301-9673-C424A7E14E29}"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198</a:t>
            </a:fld>
            <a:endParaRPr lang="en-IN"/>
          </a:p>
        </p:txBody>
      </p:sp>
    </p:spTree>
    <p:extLst>
      <p:ext uri="{BB962C8B-B14F-4D97-AF65-F5344CB8AC3E}">
        <p14:creationId xmlns:p14="http://schemas.microsoft.com/office/powerpoint/2010/main" val="38629930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347023" y="1268760"/>
            <a:ext cx="4701654" cy="4530725"/>
          </a:xfrm>
        </p:spPr>
        <p:txBody>
          <a:bodyPr>
            <a:noAutofit/>
          </a:bodyPr>
          <a:lstStyle/>
          <a:p>
            <a:r>
              <a:rPr lang="en-US" altLang="en-US" sz="2400" dirty="0"/>
              <a:t>It simplifies debugging and system verification.</a:t>
            </a:r>
          </a:p>
          <a:p>
            <a:r>
              <a:rPr lang="en-US" altLang="en-US" sz="2400" b="1" dirty="0"/>
              <a:t>The 1</a:t>
            </a:r>
            <a:r>
              <a:rPr lang="en-US" altLang="en-US" sz="2400" b="1" baseline="30000" dirty="0"/>
              <a:t>st</a:t>
            </a:r>
            <a:r>
              <a:rPr lang="en-US" altLang="en-US" sz="2400" b="1" dirty="0"/>
              <a:t> layer can be debugged </a:t>
            </a:r>
          </a:p>
          <a:p>
            <a:pPr lvl="1"/>
            <a:r>
              <a:rPr lang="en-US" altLang="en-US" sz="2400" b="1" dirty="0"/>
              <a:t>without any concern for the rest of the system.</a:t>
            </a:r>
          </a:p>
          <a:p>
            <a:r>
              <a:rPr lang="en-US" altLang="en-US" sz="2400" dirty="0"/>
              <a:t>Once the 1</a:t>
            </a:r>
            <a:r>
              <a:rPr lang="en-US" altLang="en-US" sz="2400" baseline="30000" dirty="0"/>
              <a:t>st</a:t>
            </a:r>
            <a:r>
              <a:rPr lang="en-US" altLang="en-US" sz="2400" dirty="0"/>
              <a:t> layer is debugged, </a:t>
            </a:r>
          </a:p>
          <a:p>
            <a:pPr lvl="1"/>
            <a:r>
              <a:rPr lang="en-US" altLang="en-US" sz="2400" dirty="0"/>
              <a:t>its correct functioning can be assumed while </a:t>
            </a:r>
          </a:p>
          <a:p>
            <a:pPr lvl="1"/>
            <a:r>
              <a:rPr lang="en-US" altLang="en-US" sz="2400" dirty="0"/>
              <a:t>the second layer is being debugged and so on.</a:t>
            </a: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383AEA0-598E-4A39-AE72-D6B92C4138A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199</a:t>
            </a:fld>
            <a:endParaRPr lang="en-IN"/>
          </a:p>
        </p:txBody>
      </p:sp>
    </p:spTree>
    <p:extLst>
      <p:ext uri="{BB962C8B-B14F-4D97-AF65-F5344CB8AC3E}">
        <p14:creationId xmlns:p14="http://schemas.microsoft.com/office/powerpoint/2010/main" val="209425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90066"/>
          </a:xfrm>
        </p:spPr>
        <p:txBody>
          <a:bodyPr>
            <a:noAutofit/>
          </a:bodyPr>
          <a:lstStyle/>
          <a:p>
            <a:r>
              <a:rPr lang="en-IN" sz="3600" dirty="0"/>
              <a:t>System programming</a:t>
            </a:r>
          </a:p>
        </p:txBody>
      </p:sp>
      <p:sp>
        <p:nvSpPr>
          <p:cNvPr id="3" name="Content Placeholder 2"/>
          <p:cNvSpPr>
            <a:spLocks noGrp="1"/>
          </p:cNvSpPr>
          <p:nvPr>
            <p:ph idx="1"/>
          </p:nvPr>
        </p:nvSpPr>
        <p:spPr>
          <a:xfrm>
            <a:off x="467544" y="2348880"/>
            <a:ext cx="8229600" cy="2941787"/>
          </a:xfrm>
        </p:spPr>
        <p:txBody>
          <a:bodyPr>
            <a:normAutofit/>
          </a:bodyPr>
          <a:lstStyle/>
          <a:p>
            <a:r>
              <a:rPr lang="en-IN" sz="2400" b="1" dirty="0"/>
              <a:t>System Programming</a:t>
            </a:r>
            <a:r>
              <a:rPr lang="en-IN" sz="2400" dirty="0"/>
              <a:t> can be defined as act of building Systems Software using System Programming Languages. </a:t>
            </a:r>
          </a:p>
          <a:p>
            <a:endParaRPr lang="en-IN" sz="2400" dirty="0"/>
          </a:p>
          <a:p>
            <a:endParaRPr lang="en-IN" sz="2400" dirty="0"/>
          </a:p>
        </p:txBody>
      </p:sp>
      <p:sp>
        <p:nvSpPr>
          <p:cNvPr id="4" name="Date Placeholder 3"/>
          <p:cNvSpPr>
            <a:spLocks noGrp="1"/>
          </p:cNvSpPr>
          <p:nvPr>
            <p:ph type="dt" sz="half" idx="10"/>
          </p:nvPr>
        </p:nvSpPr>
        <p:spPr/>
        <p:txBody>
          <a:bodyPr/>
          <a:lstStyle/>
          <a:p>
            <a:fld id="{12CF9D9E-846D-4A56-82AA-F7824B0B82E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a:t>
            </a:fld>
            <a:endParaRPr lang="en-IN"/>
          </a:p>
        </p:txBody>
      </p:sp>
    </p:spTree>
    <p:extLst>
      <p:ext uri="{BB962C8B-B14F-4D97-AF65-F5344CB8AC3E}">
        <p14:creationId xmlns:p14="http://schemas.microsoft.com/office/powerpoint/2010/main" val="2265299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F04F86A-90AE-42D0-9784-24A11AEB617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20</a:t>
            </a:fld>
            <a:endParaRPr lang="en-IN"/>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792088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457200" y="274638"/>
            <a:ext cx="8686800" cy="778098"/>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700"/>
              <a:t>How a program, using C compiler, is executed on a host machine ?</a:t>
            </a:r>
            <a:endParaRPr lang="en-IN" dirty="0"/>
          </a:p>
        </p:txBody>
      </p:sp>
    </p:spTree>
    <p:extLst>
      <p:ext uri="{BB962C8B-B14F-4D97-AF65-F5344CB8AC3E}">
        <p14:creationId xmlns:p14="http://schemas.microsoft.com/office/powerpoint/2010/main" val="22848008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Layered Approach</a:t>
            </a:r>
          </a:p>
        </p:txBody>
      </p:sp>
      <p:sp>
        <p:nvSpPr>
          <p:cNvPr id="41987" name="Rectangle 3"/>
          <p:cNvSpPr>
            <a:spLocks noGrp="1" noChangeArrowheads="1"/>
          </p:cNvSpPr>
          <p:nvPr>
            <p:ph type="body" idx="1"/>
          </p:nvPr>
        </p:nvSpPr>
        <p:spPr>
          <a:xfrm>
            <a:off x="806450" y="1233488"/>
            <a:ext cx="3749675" cy="4530725"/>
          </a:xfrm>
        </p:spPr>
        <p:txBody>
          <a:bodyPr>
            <a:normAutofit/>
          </a:bodyPr>
          <a:lstStyle/>
          <a:p>
            <a:r>
              <a:rPr lang="en-US" altLang="en-US" sz="2400" dirty="0"/>
              <a:t>If error arises during debugging of a particular layer, </a:t>
            </a:r>
          </a:p>
          <a:p>
            <a:pPr lvl="1"/>
            <a:r>
              <a:rPr lang="en-US" altLang="en-US" sz="2400" b="1" dirty="0"/>
              <a:t>the error must be on that layer, </a:t>
            </a:r>
          </a:p>
          <a:p>
            <a:pPr lvl="1"/>
            <a:r>
              <a:rPr lang="en-US" altLang="en-US" sz="2400" dirty="0"/>
              <a:t>because the </a:t>
            </a:r>
            <a:r>
              <a:rPr lang="en-US" altLang="en-US" sz="2400" b="1" dirty="0"/>
              <a:t>layers below it are already debugged.</a:t>
            </a:r>
          </a:p>
        </p:txBody>
      </p:sp>
      <p:pic>
        <p:nvPicPr>
          <p:cNvPr id="4198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BCE7AB4-16B9-4FCB-9D50-F436C355A89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200</a:t>
            </a:fld>
            <a:endParaRPr lang="en-IN"/>
          </a:p>
        </p:txBody>
      </p:sp>
    </p:spTree>
    <p:extLst>
      <p:ext uri="{BB962C8B-B14F-4D97-AF65-F5344CB8AC3E}">
        <p14:creationId xmlns:p14="http://schemas.microsoft.com/office/powerpoint/2010/main" val="1907393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800" dirty="0"/>
              <a:t>Moves as much from the kernel into user space</a:t>
            </a:r>
          </a:p>
          <a:p>
            <a:endParaRPr lang="en-US" altLang="en-US" sz="2800" b="1" dirty="0">
              <a:solidFill>
                <a:srgbClr val="3366FF"/>
              </a:solidFill>
            </a:endParaRPr>
          </a:p>
          <a:p>
            <a:r>
              <a:rPr lang="en-US" altLang="en-US" sz="2800" b="1" dirty="0">
                <a:solidFill>
                  <a:srgbClr val="3366FF"/>
                </a:solidFill>
              </a:rPr>
              <a:t>Mach </a:t>
            </a:r>
            <a:r>
              <a:rPr lang="en-US" altLang="en-US" sz="2800" dirty="0"/>
              <a:t>example of </a:t>
            </a:r>
            <a:r>
              <a:rPr lang="en-US" altLang="en-US" sz="2800" b="1" dirty="0">
                <a:solidFill>
                  <a:srgbClr val="3366FF"/>
                </a:solidFill>
              </a:rPr>
              <a:t>microkernel</a:t>
            </a:r>
          </a:p>
          <a:p>
            <a:pPr lvl="1"/>
            <a:r>
              <a:rPr lang="en-US" altLang="en-US" sz="2400" dirty="0"/>
              <a:t>Mac OS X kernel (</a:t>
            </a:r>
            <a:r>
              <a:rPr lang="en-US" altLang="en-US" sz="2400" b="1" dirty="0">
                <a:solidFill>
                  <a:srgbClr val="3366FF"/>
                </a:solidFill>
              </a:rPr>
              <a:t>Darwin</a:t>
            </a:r>
            <a:r>
              <a:rPr lang="en-US" altLang="en-US" sz="2400" dirty="0"/>
              <a:t>) partly based on Mach</a:t>
            </a:r>
            <a:endParaRPr lang="en-US" altLang="en-US" sz="700" dirty="0"/>
          </a:p>
          <a:p>
            <a:endParaRPr lang="en-US" altLang="en-US" sz="2800" dirty="0"/>
          </a:p>
          <a:p>
            <a:r>
              <a:rPr lang="en-US" altLang="en-US" sz="2800" dirty="0"/>
              <a:t>Communication takes place between user modules using </a:t>
            </a:r>
            <a:r>
              <a:rPr lang="en-US" altLang="en-US" sz="2800" b="1" dirty="0">
                <a:solidFill>
                  <a:srgbClr val="3366FF"/>
                </a:solidFill>
              </a:rPr>
              <a:t>message passing</a:t>
            </a:r>
          </a:p>
        </p:txBody>
      </p:sp>
      <p:sp>
        <p:nvSpPr>
          <p:cNvPr id="2" name="Date Placeholder 1"/>
          <p:cNvSpPr>
            <a:spLocks noGrp="1"/>
          </p:cNvSpPr>
          <p:nvPr>
            <p:ph type="dt" sz="half" idx="10"/>
          </p:nvPr>
        </p:nvSpPr>
        <p:spPr/>
        <p:txBody>
          <a:bodyPr/>
          <a:lstStyle/>
          <a:p>
            <a:fld id="{97041833-D303-4AD7-B334-CF08A13856B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201</a:t>
            </a:fld>
            <a:endParaRPr lang="en-IN"/>
          </a:p>
        </p:txBody>
      </p:sp>
      <p:sp>
        <p:nvSpPr>
          <p:cNvPr id="5" name="Frame 4"/>
          <p:cNvSpPr/>
          <p:nvPr/>
        </p:nvSpPr>
        <p:spPr>
          <a:xfrm>
            <a:off x="467544" y="1052736"/>
            <a:ext cx="8280920" cy="115212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974472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normAutofit fontScale="90000"/>
          </a:bodyPr>
          <a:lstStyle/>
          <a:p>
            <a:pPr eaLnBrk="1" hangingPunct="1"/>
            <a:r>
              <a:rPr lang="en-US" altLang="en-US"/>
              <a:t>Microkernel System Structure </a:t>
            </a:r>
            <a:endParaRPr lang="en-US" altLang="en-US" sz="2400"/>
          </a:p>
        </p:txBody>
      </p:sp>
      <p:pic>
        <p:nvPicPr>
          <p:cNvPr id="44035"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813" y="1282700"/>
            <a:ext cx="742791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33C0139D-E1F7-4639-BA6B-CF58E920FA7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202</a:t>
            </a:fld>
            <a:endParaRPr lang="en-IN"/>
          </a:p>
        </p:txBody>
      </p:sp>
    </p:spTree>
    <p:extLst>
      <p:ext uri="{BB962C8B-B14F-4D97-AF65-F5344CB8AC3E}">
        <p14:creationId xmlns:p14="http://schemas.microsoft.com/office/powerpoint/2010/main" val="35296434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normAutofit fontScale="90000"/>
          </a:bodyPr>
          <a:lstStyle/>
          <a:p>
            <a:pPr eaLnBrk="1" hangingPunct="1"/>
            <a:r>
              <a:rPr lang="en-US" altLang="en-US" sz="3600" dirty="0"/>
              <a:t>Comparison-Microkernel System UNIX Kernel</a:t>
            </a:r>
            <a:r>
              <a:rPr lang="en-US" altLang="en-US" dirty="0"/>
              <a:t> </a:t>
            </a:r>
            <a:endParaRPr lang="en-US" altLang="en-US" sz="2400" dirty="0"/>
          </a:p>
        </p:txBody>
      </p:sp>
      <p:pic>
        <p:nvPicPr>
          <p:cNvPr id="44035"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725" y="1282700"/>
            <a:ext cx="4341291" cy="48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4669043-1A58-4F06-9C5E-FD571323411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203</a:t>
            </a:fld>
            <a:endParaRPr lang="en-IN"/>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0453" y="1282700"/>
            <a:ext cx="4205089" cy="481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7977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pPr marL="0" indent="0">
              <a:buNone/>
            </a:pPr>
            <a:r>
              <a:rPr lang="en-US" altLang="en-US" sz="2400" dirty="0">
                <a:solidFill>
                  <a:schemeClr val="tx2"/>
                </a:solidFill>
                <a:highlight>
                  <a:srgbClr val="FFFF00"/>
                </a:highlight>
              </a:rPr>
              <a:t>How?</a:t>
            </a:r>
          </a:p>
          <a:p>
            <a:r>
              <a:rPr lang="en-US" altLang="en-US" sz="2400" b="1" dirty="0">
                <a:highlight>
                  <a:srgbClr val="FFFF00"/>
                </a:highlight>
              </a:rPr>
              <a:t>Remove all non essential components from the kernel </a:t>
            </a:r>
            <a:r>
              <a:rPr lang="en-US" altLang="en-US" sz="2400" dirty="0">
                <a:highlight>
                  <a:srgbClr val="FFFF00"/>
                </a:highlight>
              </a:rPr>
              <a:t>and </a:t>
            </a:r>
          </a:p>
          <a:p>
            <a:pPr lvl="1"/>
            <a:r>
              <a:rPr lang="en-US" altLang="en-US" sz="2000" dirty="0">
                <a:highlight>
                  <a:srgbClr val="FFFF00"/>
                </a:highlight>
              </a:rPr>
              <a:t>implementing them as system and user level programs.</a:t>
            </a:r>
          </a:p>
          <a:p>
            <a:endParaRPr lang="en-US" altLang="en-US" sz="2400" b="1" dirty="0">
              <a:highlight>
                <a:srgbClr val="FFFF00"/>
              </a:highlight>
            </a:endParaRPr>
          </a:p>
          <a:p>
            <a:r>
              <a:rPr lang="en-US" altLang="en-US" sz="2400" b="1" dirty="0">
                <a:highlight>
                  <a:srgbClr val="FFFF00"/>
                </a:highlight>
              </a:rPr>
              <a:t>Result=Smaller=Micro Kernel</a:t>
            </a:r>
          </a:p>
          <a:p>
            <a:endParaRPr lang="en-US" altLang="en-US" sz="2400" dirty="0">
              <a:highlight>
                <a:srgbClr val="FFFF00"/>
              </a:highlight>
            </a:endParaRPr>
          </a:p>
          <a:p>
            <a:endParaRPr lang="en-US" altLang="en-US" sz="2400" dirty="0">
              <a:highlight>
                <a:srgbClr val="FFFF00"/>
              </a:highlight>
            </a:endParaRPr>
          </a:p>
        </p:txBody>
      </p:sp>
      <p:sp>
        <p:nvSpPr>
          <p:cNvPr id="2" name="Date Placeholder 1"/>
          <p:cNvSpPr>
            <a:spLocks noGrp="1"/>
          </p:cNvSpPr>
          <p:nvPr>
            <p:ph type="dt" sz="half" idx="10"/>
          </p:nvPr>
        </p:nvSpPr>
        <p:spPr/>
        <p:txBody>
          <a:bodyPr/>
          <a:lstStyle/>
          <a:p>
            <a:fld id="{7BD41200-93FE-4700-AEA7-B9D905492A2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204</a:t>
            </a:fld>
            <a:endParaRPr lang="en-IN"/>
          </a:p>
        </p:txBody>
      </p:sp>
    </p:spTree>
    <p:extLst>
      <p:ext uri="{BB962C8B-B14F-4D97-AF65-F5344CB8AC3E}">
        <p14:creationId xmlns:p14="http://schemas.microsoft.com/office/powerpoint/2010/main" val="32770944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539552" y="1108075"/>
            <a:ext cx="4392489" cy="4921250"/>
          </a:xfrm>
        </p:spPr>
        <p:txBody>
          <a:bodyPr>
            <a:normAutofit/>
          </a:bodyPr>
          <a:lstStyle/>
          <a:p>
            <a:pPr marL="0" indent="0">
              <a:buNone/>
            </a:pPr>
            <a:r>
              <a:rPr lang="en-US" altLang="en-US" sz="2400" dirty="0">
                <a:solidFill>
                  <a:schemeClr val="tx2"/>
                </a:solidFill>
                <a:highlight>
                  <a:srgbClr val="FFFF00"/>
                </a:highlight>
              </a:rPr>
              <a:t>How?</a:t>
            </a:r>
          </a:p>
          <a:p>
            <a:r>
              <a:rPr lang="en-US" altLang="en-US" sz="2400" dirty="0">
                <a:highlight>
                  <a:srgbClr val="FFFF00"/>
                </a:highlight>
              </a:rPr>
              <a:t>Microkernels provide </a:t>
            </a:r>
          </a:p>
          <a:p>
            <a:pPr lvl="1"/>
            <a:r>
              <a:rPr lang="en-US" altLang="en-US" sz="2000" b="1" dirty="0">
                <a:highlight>
                  <a:srgbClr val="FFFF00"/>
                </a:highlight>
              </a:rPr>
              <a:t>minimal process and memory management, communication facility.</a:t>
            </a:r>
          </a:p>
          <a:p>
            <a:r>
              <a:rPr lang="en-US" altLang="en-US" sz="2400" dirty="0">
                <a:highlight>
                  <a:srgbClr val="FFFF00"/>
                </a:highlight>
              </a:rPr>
              <a:t>Main </a:t>
            </a:r>
            <a:r>
              <a:rPr lang="en-US" altLang="en-US" sz="2400" dirty="0" err="1">
                <a:highlight>
                  <a:srgbClr val="FFFF00"/>
                </a:highlight>
              </a:rPr>
              <a:t>fn</a:t>
            </a:r>
            <a:endParaRPr lang="en-US" altLang="en-US" sz="2400" dirty="0">
              <a:highlight>
                <a:srgbClr val="FFFF00"/>
              </a:highlight>
            </a:endParaRPr>
          </a:p>
          <a:p>
            <a:pPr lvl="1"/>
            <a:r>
              <a:rPr lang="en-US" altLang="en-US" sz="2000" b="1" dirty="0">
                <a:highlight>
                  <a:srgbClr val="FFFF00"/>
                </a:highlight>
              </a:rPr>
              <a:t>Provide a communication facility </a:t>
            </a:r>
          </a:p>
          <a:p>
            <a:pPr lvl="1"/>
            <a:r>
              <a:rPr lang="en-US" altLang="en-US" sz="2000" dirty="0">
                <a:highlight>
                  <a:srgbClr val="FFFF00"/>
                </a:highlight>
              </a:rPr>
              <a:t>between client program and various services that are also running in user space, </a:t>
            </a:r>
          </a:p>
          <a:p>
            <a:pPr lvl="1"/>
            <a:r>
              <a:rPr lang="en-US" altLang="en-US" sz="2000" b="1" dirty="0">
                <a:highlight>
                  <a:srgbClr val="FFFF00"/>
                </a:highlight>
              </a:rPr>
              <a:t>Communication provided by Message passing</a:t>
            </a:r>
          </a:p>
          <a:p>
            <a:endParaRPr lang="en-US" altLang="en-US" sz="2400" dirty="0">
              <a:highlight>
                <a:srgbClr val="FFFF00"/>
              </a:highlight>
            </a:endParaRPr>
          </a:p>
          <a:p>
            <a:endParaRPr lang="en-US" altLang="en-US" sz="2400" dirty="0">
              <a:highlight>
                <a:srgbClr val="FFFF00"/>
              </a:highlight>
            </a:endParaRPr>
          </a:p>
        </p:txBody>
      </p:sp>
      <p:sp>
        <p:nvSpPr>
          <p:cNvPr id="2" name="Date Placeholder 1"/>
          <p:cNvSpPr>
            <a:spLocks noGrp="1"/>
          </p:cNvSpPr>
          <p:nvPr>
            <p:ph type="dt" sz="half" idx="10"/>
          </p:nvPr>
        </p:nvSpPr>
        <p:spPr/>
        <p:txBody>
          <a:bodyPr/>
          <a:lstStyle/>
          <a:p>
            <a:fld id="{3D966B49-E00D-46A1-8F03-EC147AD97C8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205</a:t>
            </a:fld>
            <a:endParaRPr lang="en-IN"/>
          </a:p>
        </p:txBody>
      </p:sp>
      <p:pic>
        <p:nvPicPr>
          <p:cNvPr id="8"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9790" y="1282700"/>
            <a:ext cx="4116359" cy="409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7051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pPr marL="0" indent="0">
              <a:buNone/>
            </a:pPr>
            <a:r>
              <a:rPr lang="en-US" altLang="en-US" sz="2400" dirty="0">
                <a:solidFill>
                  <a:schemeClr val="tx2"/>
                </a:solidFill>
              </a:rPr>
              <a:t>When ? Where?</a:t>
            </a:r>
          </a:p>
          <a:p>
            <a:r>
              <a:rPr lang="en-US" altLang="en-US" sz="2400" dirty="0"/>
              <a:t>As the UNIX OS expanded, kernel became large and difficult to manage.</a:t>
            </a:r>
          </a:p>
          <a:p>
            <a:endParaRPr lang="en-US" altLang="en-US" sz="2400" dirty="0"/>
          </a:p>
          <a:p>
            <a:r>
              <a:rPr lang="en-US" altLang="en-US" sz="2400" dirty="0"/>
              <a:t>In mid </a:t>
            </a:r>
            <a:r>
              <a:rPr lang="en-US" altLang="en-US" sz="2400" b="1" dirty="0"/>
              <a:t>1980s, researchers at Carnegie Mellon University developed an OS called Mach, </a:t>
            </a:r>
          </a:p>
          <a:p>
            <a:pPr lvl="1"/>
            <a:r>
              <a:rPr lang="en-US" altLang="en-US" sz="2000" dirty="0"/>
              <a:t>that </a:t>
            </a:r>
            <a:r>
              <a:rPr lang="en-US" altLang="en-US" sz="2000" b="1" dirty="0"/>
              <a:t>modularizes the kernel using The Microkernel approach.</a:t>
            </a:r>
          </a:p>
          <a:p>
            <a:endParaRPr lang="en-US" altLang="en-US" dirty="0"/>
          </a:p>
        </p:txBody>
      </p:sp>
      <p:sp>
        <p:nvSpPr>
          <p:cNvPr id="2" name="Date Placeholder 1"/>
          <p:cNvSpPr>
            <a:spLocks noGrp="1"/>
          </p:cNvSpPr>
          <p:nvPr>
            <p:ph type="dt" sz="half" idx="10"/>
          </p:nvPr>
        </p:nvSpPr>
        <p:spPr/>
        <p:txBody>
          <a:bodyPr/>
          <a:lstStyle/>
          <a:p>
            <a:fld id="{35F9D1DA-8515-44A1-BF72-B162ADEA82E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206</a:t>
            </a:fld>
            <a:endParaRPr lang="en-IN"/>
          </a:p>
        </p:txBody>
      </p:sp>
    </p:spTree>
    <p:extLst>
      <p:ext uri="{BB962C8B-B14F-4D97-AF65-F5344CB8AC3E}">
        <p14:creationId xmlns:p14="http://schemas.microsoft.com/office/powerpoint/2010/main" val="308868049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highlight>
                  <a:srgbClr val="FFFF00"/>
                </a:highlight>
              </a:rPr>
              <a:t>Benefits:</a:t>
            </a:r>
          </a:p>
          <a:p>
            <a:pPr lvl="1"/>
            <a:r>
              <a:rPr lang="en-US" altLang="en-US" sz="2400" b="1" dirty="0">
                <a:highlight>
                  <a:srgbClr val="FFFF00"/>
                </a:highlight>
              </a:rPr>
              <a:t>Easier to extend</a:t>
            </a:r>
            <a:r>
              <a:rPr lang="en-US" altLang="en-US" sz="2400" dirty="0">
                <a:highlight>
                  <a:srgbClr val="FFFF00"/>
                </a:highlight>
              </a:rPr>
              <a:t> a microkernel</a:t>
            </a:r>
          </a:p>
          <a:p>
            <a:pPr lvl="2"/>
            <a:r>
              <a:rPr lang="en-US" altLang="en-US" b="1" dirty="0">
                <a:highlight>
                  <a:srgbClr val="FFFF00"/>
                </a:highlight>
              </a:rPr>
              <a:t>All new services added to user space , no modification of the kernel</a:t>
            </a:r>
          </a:p>
          <a:p>
            <a:pPr lvl="1"/>
            <a:r>
              <a:rPr lang="en-US" altLang="en-US" sz="2400" b="1" dirty="0">
                <a:highlight>
                  <a:srgbClr val="FFFF00"/>
                </a:highlight>
              </a:rPr>
              <a:t>Easier to port </a:t>
            </a:r>
            <a:r>
              <a:rPr lang="en-US" altLang="en-US" sz="2400" dirty="0">
                <a:highlight>
                  <a:srgbClr val="FFFF00"/>
                </a:highlight>
              </a:rPr>
              <a:t>the operating system to new architectures</a:t>
            </a:r>
          </a:p>
          <a:p>
            <a:pPr lvl="2"/>
            <a:r>
              <a:rPr lang="en-US" altLang="en-US" b="1" dirty="0">
                <a:highlight>
                  <a:srgbClr val="FFFF00"/>
                </a:highlight>
              </a:rPr>
              <a:t>As no modifications to kernel, changes tend to be fewer, a smaller kernel</a:t>
            </a:r>
          </a:p>
        </p:txBody>
      </p:sp>
      <p:sp>
        <p:nvSpPr>
          <p:cNvPr id="2" name="Date Placeholder 1"/>
          <p:cNvSpPr>
            <a:spLocks noGrp="1"/>
          </p:cNvSpPr>
          <p:nvPr>
            <p:ph type="dt" sz="half" idx="10"/>
          </p:nvPr>
        </p:nvSpPr>
        <p:spPr/>
        <p:txBody>
          <a:bodyPr/>
          <a:lstStyle/>
          <a:p>
            <a:fld id="{CE183838-B181-4BD2-8D91-AA5A20505A4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207</a:t>
            </a:fld>
            <a:endParaRPr lang="en-IN"/>
          </a:p>
        </p:txBody>
      </p:sp>
    </p:spTree>
    <p:extLst>
      <p:ext uri="{BB962C8B-B14F-4D97-AF65-F5344CB8AC3E}">
        <p14:creationId xmlns:p14="http://schemas.microsoft.com/office/powerpoint/2010/main" val="38373224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highlight>
                  <a:srgbClr val="FFFF00"/>
                </a:highlight>
              </a:rPr>
              <a:t>Benefits:</a:t>
            </a:r>
          </a:p>
          <a:p>
            <a:pPr lvl="1"/>
            <a:r>
              <a:rPr lang="en-US" altLang="en-US" sz="2400" dirty="0">
                <a:highlight>
                  <a:srgbClr val="FFFF00"/>
                </a:highlight>
              </a:rPr>
              <a:t>More reliable (less code is running in kernel mode) and More secure</a:t>
            </a:r>
          </a:p>
          <a:p>
            <a:pPr lvl="2"/>
            <a:r>
              <a:rPr lang="en-US" altLang="en-US" b="1" dirty="0">
                <a:highlight>
                  <a:srgbClr val="FFFF00"/>
                </a:highlight>
              </a:rPr>
              <a:t>More services running as user rather than kernel, </a:t>
            </a:r>
          </a:p>
          <a:p>
            <a:pPr lvl="2"/>
            <a:endParaRPr lang="en-US" altLang="en-US" b="1" dirty="0">
              <a:highlight>
                <a:srgbClr val="FFFF00"/>
              </a:highlight>
            </a:endParaRPr>
          </a:p>
          <a:p>
            <a:pPr lvl="2"/>
            <a:r>
              <a:rPr lang="en-US" altLang="en-US" b="1" dirty="0">
                <a:highlight>
                  <a:srgbClr val="FFFF00"/>
                </a:highlight>
              </a:rPr>
              <a:t>If a service fails, the rest of the operating system remains untouched.</a:t>
            </a:r>
          </a:p>
        </p:txBody>
      </p:sp>
      <p:sp>
        <p:nvSpPr>
          <p:cNvPr id="2" name="Date Placeholder 1"/>
          <p:cNvSpPr>
            <a:spLocks noGrp="1"/>
          </p:cNvSpPr>
          <p:nvPr>
            <p:ph type="dt" sz="half" idx="10"/>
          </p:nvPr>
        </p:nvSpPr>
        <p:spPr/>
        <p:txBody>
          <a:bodyPr/>
          <a:lstStyle/>
          <a:p>
            <a:fld id="{72C0384E-751F-42FD-9603-DC24CA8F084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208</a:t>
            </a:fld>
            <a:endParaRPr lang="en-IN"/>
          </a:p>
        </p:txBody>
      </p:sp>
      <p:sp>
        <p:nvSpPr>
          <p:cNvPr id="5" name="Frame 4"/>
          <p:cNvSpPr/>
          <p:nvPr/>
        </p:nvSpPr>
        <p:spPr>
          <a:xfrm>
            <a:off x="899592" y="3356992"/>
            <a:ext cx="7848872" cy="122413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1819300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normAutofit fontScale="90000"/>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normAutofit/>
          </a:bodyPr>
          <a:lstStyle/>
          <a:p>
            <a:r>
              <a:rPr lang="en-US" altLang="en-US" sz="2400" dirty="0"/>
              <a:t>Detriments:</a:t>
            </a:r>
          </a:p>
          <a:p>
            <a:pPr lvl="1"/>
            <a:r>
              <a:rPr lang="en-US" altLang="en-US" sz="2400" b="1" dirty="0"/>
              <a:t>Performance overhead </a:t>
            </a:r>
            <a:r>
              <a:rPr lang="en-US" altLang="en-US" sz="2400" dirty="0"/>
              <a:t>of user space to kernel space communication</a:t>
            </a:r>
          </a:p>
          <a:p>
            <a:endParaRPr lang="en-US" altLang="en-US" dirty="0"/>
          </a:p>
        </p:txBody>
      </p:sp>
      <p:sp>
        <p:nvSpPr>
          <p:cNvPr id="2" name="Date Placeholder 1"/>
          <p:cNvSpPr>
            <a:spLocks noGrp="1"/>
          </p:cNvSpPr>
          <p:nvPr>
            <p:ph type="dt" sz="half" idx="10"/>
          </p:nvPr>
        </p:nvSpPr>
        <p:spPr/>
        <p:txBody>
          <a:bodyPr/>
          <a:lstStyle/>
          <a:p>
            <a:fld id="{8C461B6E-1CC8-4EAE-8DEE-B7650DF0F99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209</a:t>
            </a:fld>
            <a:endParaRPr lang="en-IN"/>
          </a:p>
        </p:txBody>
      </p:sp>
      <p:pic>
        <p:nvPicPr>
          <p:cNvPr id="7" name="Picture 2" descr="2_14.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2708920"/>
            <a:ext cx="7427912"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97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778098"/>
          </a:xfrm>
        </p:spPr>
        <p:txBody>
          <a:bodyPr>
            <a:normAutofit fontScale="90000"/>
          </a:bodyPr>
          <a:lstStyle/>
          <a:p>
            <a:r>
              <a:rPr lang="en-IN" sz="2700" dirty="0"/>
              <a:t>How a program, using C compiler, is executed on a host machine ?</a:t>
            </a:r>
            <a:endParaRPr lang="en-IN" dirty="0"/>
          </a:p>
        </p:txBody>
      </p:sp>
      <p:sp>
        <p:nvSpPr>
          <p:cNvPr id="4" name="Date Placeholder 3"/>
          <p:cNvSpPr>
            <a:spLocks noGrp="1"/>
          </p:cNvSpPr>
          <p:nvPr>
            <p:ph type="dt" sz="half" idx="10"/>
          </p:nvPr>
        </p:nvSpPr>
        <p:spPr/>
        <p:txBody>
          <a:bodyPr/>
          <a:lstStyle/>
          <a:p>
            <a:fld id="{DB7BCA23-78BF-4C9E-9AE2-EB1960C4D00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a:t>
            </a:fld>
            <a:endParaRPr lang="en-IN"/>
          </a:p>
        </p:txBody>
      </p:sp>
      <p:pic>
        <p:nvPicPr>
          <p:cNvPr id="1638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8104" y="1639341"/>
            <a:ext cx="3394472"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21579" y="980728"/>
            <a:ext cx="5040560" cy="5509200"/>
          </a:xfrm>
          <a:prstGeom prst="rect">
            <a:avLst/>
          </a:prstGeom>
        </p:spPr>
        <p:txBody>
          <a:bodyPr wrap="square">
            <a:spAutoFit/>
          </a:bodyPr>
          <a:lstStyle/>
          <a:p>
            <a:pPr marL="285750" indent="-285750">
              <a:buFont typeface="Arial" panose="020B0604020202020204" pitchFamily="34" charset="0"/>
              <a:buChar char="•"/>
            </a:pPr>
            <a:r>
              <a:rPr lang="en-IN" sz="2200" dirty="0">
                <a:highlight>
                  <a:srgbClr val="FFFF00"/>
                </a:highlight>
              </a:rPr>
              <a:t>User writes a program in C language (high-level language).</a:t>
            </a:r>
          </a:p>
          <a:p>
            <a:pPr marL="285750" indent="-285750">
              <a:buFont typeface="Arial" panose="020B0604020202020204" pitchFamily="34" charset="0"/>
              <a:buChar char="•"/>
            </a:pPr>
            <a:endParaRPr lang="en-IN" sz="2200" dirty="0">
              <a:highlight>
                <a:srgbClr val="FFFF00"/>
              </a:highlight>
            </a:endParaRPr>
          </a:p>
          <a:p>
            <a:pPr marL="285750" indent="-285750">
              <a:buFont typeface="Arial" panose="020B0604020202020204" pitchFamily="34" charset="0"/>
              <a:buChar char="•"/>
            </a:pPr>
            <a:r>
              <a:rPr lang="en-IN" sz="2200" dirty="0">
                <a:highlight>
                  <a:srgbClr val="FFFF00"/>
                </a:highlight>
              </a:rPr>
              <a:t>The C compiler, compiles the program and translates it to assembly program.</a:t>
            </a:r>
          </a:p>
          <a:p>
            <a:pPr marL="285750" indent="-285750">
              <a:buFont typeface="Arial" panose="020B0604020202020204" pitchFamily="34" charset="0"/>
              <a:buChar char="•"/>
            </a:pPr>
            <a:endParaRPr lang="en-IN" sz="2200" dirty="0">
              <a:highlight>
                <a:srgbClr val="FFFF00"/>
              </a:highlight>
            </a:endParaRPr>
          </a:p>
          <a:p>
            <a:pPr marL="285750" indent="-285750">
              <a:buFont typeface="Arial" panose="020B0604020202020204" pitchFamily="34" charset="0"/>
              <a:buChar char="•"/>
            </a:pPr>
            <a:r>
              <a:rPr lang="en-IN" sz="2200" dirty="0">
                <a:highlight>
                  <a:srgbClr val="FFFF00"/>
                </a:highlight>
              </a:rPr>
              <a:t>An assembler then translates the assembly program into machine code (object file).</a:t>
            </a:r>
          </a:p>
          <a:p>
            <a:pPr marL="285750" indent="-285750">
              <a:buFont typeface="Arial" panose="020B0604020202020204" pitchFamily="34" charset="0"/>
              <a:buChar char="•"/>
            </a:pPr>
            <a:endParaRPr lang="en-IN" sz="2200" dirty="0">
              <a:highlight>
                <a:srgbClr val="FFFF00"/>
              </a:highlight>
            </a:endParaRPr>
          </a:p>
          <a:p>
            <a:pPr marL="285750" indent="-285750">
              <a:buFont typeface="Arial" panose="020B0604020202020204" pitchFamily="34" charset="0"/>
              <a:buChar char="•"/>
            </a:pPr>
            <a:r>
              <a:rPr lang="en-IN" sz="2200" dirty="0">
                <a:highlight>
                  <a:srgbClr val="FFFF00"/>
                </a:highlight>
              </a:rPr>
              <a:t>A linker tool is used to link all the parts of the program together for execution (executable machine code).</a:t>
            </a:r>
          </a:p>
          <a:p>
            <a:pPr marL="285750" indent="-285750">
              <a:buFont typeface="Arial" panose="020B0604020202020204" pitchFamily="34" charset="0"/>
              <a:buChar char="•"/>
            </a:pPr>
            <a:endParaRPr lang="en-IN" sz="2200" dirty="0">
              <a:highlight>
                <a:srgbClr val="FFFF00"/>
              </a:highlight>
            </a:endParaRPr>
          </a:p>
          <a:p>
            <a:pPr marL="285750" indent="-285750">
              <a:buFont typeface="Arial" panose="020B0604020202020204" pitchFamily="34" charset="0"/>
              <a:buChar char="•"/>
            </a:pPr>
            <a:r>
              <a:rPr lang="en-IN" sz="2200" dirty="0">
                <a:highlight>
                  <a:srgbClr val="FFFF00"/>
                </a:highlight>
              </a:rPr>
              <a:t>A loader loads all of them into memory and then the program is executed.</a:t>
            </a:r>
          </a:p>
        </p:txBody>
      </p:sp>
    </p:spTree>
    <p:extLst>
      <p:ext uri="{BB962C8B-B14F-4D97-AF65-F5344CB8AC3E}">
        <p14:creationId xmlns:p14="http://schemas.microsoft.com/office/powerpoint/2010/main" val="27698737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p:txBody>
          <a:bodyPr>
            <a:normAutofit/>
          </a:bodyPr>
          <a:lstStyle/>
          <a:p>
            <a:r>
              <a:rPr lang="en-IN" sz="2200" dirty="0"/>
              <a:t>Think about it like this. </a:t>
            </a:r>
          </a:p>
          <a:p>
            <a:endParaRPr lang="en-IN" sz="2200" dirty="0"/>
          </a:p>
          <a:p>
            <a:r>
              <a:rPr lang="en-IN" sz="2200" dirty="0"/>
              <a:t>The kernel is a busy personal assistant for a powerful executive (the hardware). </a:t>
            </a:r>
          </a:p>
          <a:p>
            <a:r>
              <a:rPr lang="en-IN" sz="2200" dirty="0"/>
              <a:t>It’s the assistant’s job :-</a:t>
            </a:r>
          </a:p>
          <a:p>
            <a:r>
              <a:rPr lang="en-IN" sz="2200" dirty="0"/>
              <a:t>to relay messages and requests (processes) from employees and the public (users) to the executive, </a:t>
            </a:r>
          </a:p>
          <a:p>
            <a:r>
              <a:rPr lang="en-IN" sz="2200" dirty="0"/>
              <a:t>to remember what is stored where (memory), and </a:t>
            </a:r>
          </a:p>
          <a:p>
            <a:r>
              <a:rPr lang="en-IN" sz="2200" dirty="0"/>
              <a:t>to determine who has access to the executive at any given time and for how long.</a:t>
            </a:r>
          </a:p>
          <a:p>
            <a:endParaRPr lang="en-IN" dirty="0"/>
          </a:p>
        </p:txBody>
      </p:sp>
      <p:sp>
        <p:nvSpPr>
          <p:cNvPr id="4" name="Date Placeholder 3"/>
          <p:cNvSpPr>
            <a:spLocks noGrp="1"/>
          </p:cNvSpPr>
          <p:nvPr>
            <p:ph type="dt" sz="half" idx="10"/>
          </p:nvPr>
        </p:nvSpPr>
        <p:spPr/>
        <p:txBody>
          <a:bodyPr/>
          <a:lstStyle/>
          <a:p>
            <a:fld id="{4A676BD8-951D-4614-A417-9638F80A127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210</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a:t>Courtesy: https://www.redhat.com/en/topics/linux/what-is-the-linux-kernel</a:t>
            </a:r>
          </a:p>
        </p:txBody>
      </p:sp>
    </p:spTree>
    <p:extLst>
      <p:ext uri="{BB962C8B-B14F-4D97-AF65-F5344CB8AC3E}">
        <p14:creationId xmlns:p14="http://schemas.microsoft.com/office/powerpoint/2010/main" val="38890087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p:txBody>
          <a:bodyPr>
            <a:normAutofit/>
          </a:bodyPr>
          <a:lstStyle/>
          <a:p>
            <a:r>
              <a:rPr lang="en-IN" sz="2400" dirty="0">
                <a:highlight>
                  <a:srgbClr val="FFFF00"/>
                </a:highlight>
              </a:rPr>
              <a:t>Linux Kernel a busy personal assistant that </a:t>
            </a:r>
          </a:p>
          <a:p>
            <a:pPr lvl="1"/>
            <a:r>
              <a:rPr lang="en-IN" sz="2000" dirty="0">
                <a:highlight>
                  <a:srgbClr val="FFFF00"/>
                </a:highlight>
              </a:rPr>
              <a:t>manages all system resources and </a:t>
            </a:r>
          </a:p>
          <a:p>
            <a:pPr lvl="1"/>
            <a:r>
              <a:rPr lang="en-IN" sz="2000" dirty="0">
                <a:highlight>
                  <a:srgbClr val="FFFF00"/>
                </a:highlight>
              </a:rPr>
              <a:t>that interacts directly with the computer hardware.</a:t>
            </a:r>
          </a:p>
          <a:p>
            <a:endParaRPr lang="en-IN" sz="2400" dirty="0">
              <a:highlight>
                <a:srgbClr val="FFFF00"/>
              </a:highlight>
            </a:endParaRPr>
          </a:p>
          <a:p>
            <a:r>
              <a:rPr lang="en-IN" sz="2400" dirty="0">
                <a:highlight>
                  <a:srgbClr val="FFFF00"/>
                </a:highlight>
              </a:rPr>
              <a:t>The Linux® kernel is </a:t>
            </a:r>
          </a:p>
          <a:p>
            <a:pPr lvl="1"/>
            <a:r>
              <a:rPr lang="en-IN" sz="2000" b="1" dirty="0">
                <a:highlight>
                  <a:srgbClr val="FFFF00"/>
                </a:highlight>
              </a:rPr>
              <a:t>the main component of a Linux operating system (OS) and </a:t>
            </a:r>
          </a:p>
          <a:p>
            <a:pPr lvl="1"/>
            <a:r>
              <a:rPr lang="en-IN" sz="2000" b="1" dirty="0">
                <a:highlight>
                  <a:srgbClr val="FFFF00"/>
                </a:highlight>
              </a:rPr>
              <a:t>is the core interface between a computer’s hardware and its processes. </a:t>
            </a:r>
          </a:p>
          <a:p>
            <a:pPr lvl="1"/>
            <a:r>
              <a:rPr lang="en-IN" sz="2000" dirty="0">
                <a:highlight>
                  <a:srgbClr val="FFFF00"/>
                </a:highlight>
              </a:rPr>
              <a:t>It communicates between the two, managing resources as efficiently as possible</a:t>
            </a:r>
          </a:p>
          <a:p>
            <a:endParaRPr lang="en-IN" sz="2400" dirty="0">
              <a:highlight>
                <a:srgbClr val="FFFF00"/>
              </a:highlight>
            </a:endParaRPr>
          </a:p>
          <a:p>
            <a:endParaRPr lang="en-IN" sz="2200" dirty="0">
              <a:highlight>
                <a:srgbClr val="FFFF00"/>
              </a:highlight>
            </a:endParaRPr>
          </a:p>
          <a:p>
            <a:endParaRPr lang="en-IN" sz="2200" dirty="0">
              <a:highlight>
                <a:srgbClr val="FFFF00"/>
              </a:highlight>
            </a:endParaRPr>
          </a:p>
          <a:p>
            <a:endParaRPr lang="en-IN" sz="2200" dirty="0">
              <a:highlight>
                <a:srgbClr val="FFFF00"/>
              </a:highlight>
            </a:endParaRPr>
          </a:p>
        </p:txBody>
      </p:sp>
      <p:sp>
        <p:nvSpPr>
          <p:cNvPr id="4" name="Date Placeholder 3"/>
          <p:cNvSpPr>
            <a:spLocks noGrp="1"/>
          </p:cNvSpPr>
          <p:nvPr>
            <p:ph type="dt" sz="half" idx="10"/>
          </p:nvPr>
        </p:nvSpPr>
        <p:spPr/>
        <p:txBody>
          <a:bodyPr/>
          <a:lstStyle/>
          <a:p>
            <a:fld id="{C20673D9-540E-4607-BC09-3FD85F0A4DC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211</a:t>
            </a:fld>
            <a:endParaRPr lang="en-IN"/>
          </a:p>
        </p:txBody>
      </p:sp>
      <p:sp>
        <p:nvSpPr>
          <p:cNvPr id="7" name="Frame 6"/>
          <p:cNvSpPr/>
          <p:nvPr/>
        </p:nvSpPr>
        <p:spPr>
          <a:xfrm>
            <a:off x="539552" y="3645024"/>
            <a:ext cx="6984776" cy="43204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1821989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1124744"/>
            <a:ext cx="8229600" cy="5001419"/>
          </a:xfrm>
        </p:spPr>
        <p:txBody>
          <a:bodyPr>
            <a:normAutofit/>
          </a:bodyPr>
          <a:lstStyle/>
          <a:p>
            <a:r>
              <a:rPr lang="en-IN" sz="2800" dirty="0"/>
              <a:t>The kernel is so named because—</a:t>
            </a:r>
          </a:p>
          <a:p>
            <a:pPr lvl="1"/>
            <a:r>
              <a:rPr lang="en-IN" sz="2400" b="1" dirty="0"/>
              <a:t>like a seed inside a hard shell</a:t>
            </a:r>
          </a:p>
          <a:p>
            <a:pPr lvl="1"/>
            <a:r>
              <a:rPr lang="en-IN" sz="2400" dirty="0"/>
              <a:t>it exists within the OS and </a:t>
            </a:r>
          </a:p>
          <a:p>
            <a:pPr lvl="1"/>
            <a:r>
              <a:rPr lang="en-IN" sz="2400" dirty="0"/>
              <a:t>controls </a:t>
            </a:r>
            <a:r>
              <a:rPr lang="en-IN" sz="2400" b="1" dirty="0"/>
              <a:t>all the major functions </a:t>
            </a:r>
            <a:r>
              <a:rPr lang="en-IN" sz="2400" dirty="0"/>
              <a:t>of the hardware</a:t>
            </a:r>
          </a:p>
          <a:p>
            <a:endParaRPr lang="en-IN" sz="2800" dirty="0"/>
          </a:p>
          <a:p>
            <a:endParaRPr lang="en-IN" sz="2800" dirty="0"/>
          </a:p>
          <a:p>
            <a:endParaRPr lang="en-IN" sz="2200" dirty="0"/>
          </a:p>
        </p:txBody>
      </p:sp>
      <p:sp>
        <p:nvSpPr>
          <p:cNvPr id="4" name="Date Placeholder 3"/>
          <p:cNvSpPr>
            <a:spLocks noGrp="1"/>
          </p:cNvSpPr>
          <p:nvPr>
            <p:ph type="dt" sz="half" idx="10"/>
          </p:nvPr>
        </p:nvSpPr>
        <p:spPr/>
        <p:txBody>
          <a:bodyPr/>
          <a:lstStyle/>
          <a:p>
            <a:fld id="{8C95EE62-67CA-41D6-A3FC-5C4D6FF5809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212</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429000"/>
            <a:ext cx="4968552"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04584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1268760"/>
            <a:ext cx="8229600" cy="4857403"/>
          </a:xfrm>
        </p:spPr>
        <p:txBody>
          <a:bodyPr>
            <a:normAutofit/>
          </a:bodyPr>
          <a:lstStyle/>
          <a:p>
            <a:r>
              <a:rPr lang="en-IN" sz="2400" dirty="0">
                <a:highlight>
                  <a:srgbClr val="FFFF00"/>
                </a:highlight>
              </a:rPr>
              <a:t>We need much more than this kernel </a:t>
            </a:r>
          </a:p>
          <a:p>
            <a:pPr lvl="1"/>
            <a:r>
              <a:rPr lang="en-IN" sz="2000" dirty="0">
                <a:highlight>
                  <a:srgbClr val="FFFF00"/>
                </a:highlight>
              </a:rPr>
              <a:t>to produce a full operating system.</a:t>
            </a:r>
          </a:p>
          <a:p>
            <a:endParaRPr lang="en-IN" sz="2400" dirty="0">
              <a:highlight>
                <a:srgbClr val="FFFF00"/>
              </a:highlight>
            </a:endParaRPr>
          </a:p>
          <a:p>
            <a:r>
              <a:rPr lang="en-IN" sz="2400" dirty="0">
                <a:highlight>
                  <a:srgbClr val="FFFF00"/>
                </a:highlight>
              </a:rPr>
              <a:t>The Linux kernel </a:t>
            </a:r>
          </a:p>
          <a:p>
            <a:pPr lvl="1"/>
            <a:r>
              <a:rPr lang="en-IN" sz="2000" b="1" dirty="0">
                <a:highlight>
                  <a:srgbClr val="FFFF00"/>
                </a:highlight>
              </a:rPr>
              <a:t>forms the core of the Linux project, but </a:t>
            </a:r>
          </a:p>
          <a:p>
            <a:pPr lvl="1"/>
            <a:r>
              <a:rPr lang="en-IN" sz="2000" b="1" dirty="0">
                <a:highlight>
                  <a:srgbClr val="FFFF00"/>
                </a:highlight>
              </a:rPr>
              <a:t>other components make up the complete Linux operating system</a:t>
            </a:r>
          </a:p>
          <a:p>
            <a:endParaRPr lang="en-IN" sz="2400" dirty="0">
              <a:highlight>
                <a:srgbClr val="FFFF00"/>
              </a:highlight>
            </a:endParaRPr>
          </a:p>
        </p:txBody>
      </p:sp>
      <p:sp>
        <p:nvSpPr>
          <p:cNvPr id="4" name="Date Placeholder 3"/>
          <p:cNvSpPr>
            <a:spLocks noGrp="1"/>
          </p:cNvSpPr>
          <p:nvPr>
            <p:ph type="dt" sz="half" idx="10"/>
          </p:nvPr>
        </p:nvSpPr>
        <p:spPr/>
        <p:txBody>
          <a:bodyPr/>
          <a:lstStyle/>
          <a:p>
            <a:fld id="{D7D452DD-1191-40B9-AE9E-C1CF3F17AA5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213</a:t>
            </a:fld>
            <a:endParaRPr lang="en-IN"/>
          </a:p>
        </p:txBody>
      </p:sp>
      <p:sp>
        <p:nvSpPr>
          <p:cNvPr id="7" name="Frame 6"/>
          <p:cNvSpPr/>
          <p:nvPr/>
        </p:nvSpPr>
        <p:spPr>
          <a:xfrm>
            <a:off x="107504" y="2348880"/>
            <a:ext cx="8712968" cy="17281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754833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1268760"/>
            <a:ext cx="8229600" cy="4857403"/>
          </a:xfrm>
        </p:spPr>
        <p:txBody>
          <a:bodyPr>
            <a:normAutofit/>
          </a:bodyPr>
          <a:lstStyle/>
          <a:p>
            <a:r>
              <a:rPr lang="en-IN" sz="2400" b="1" dirty="0">
                <a:highlight>
                  <a:srgbClr val="FFFF00"/>
                </a:highlight>
              </a:rPr>
              <a:t>Linux kernel </a:t>
            </a:r>
            <a:r>
              <a:rPr lang="en-IN" sz="2400" dirty="0">
                <a:highlight>
                  <a:srgbClr val="FFFF00"/>
                </a:highlight>
              </a:rPr>
              <a:t>is composed </a:t>
            </a:r>
          </a:p>
          <a:p>
            <a:pPr lvl="1"/>
            <a:r>
              <a:rPr lang="en-IN" sz="2400" b="1" dirty="0">
                <a:highlight>
                  <a:srgbClr val="FFFF00"/>
                </a:highlight>
              </a:rPr>
              <a:t>entirely of code written from scratch</a:t>
            </a:r>
            <a:r>
              <a:rPr lang="en-IN" sz="2400" dirty="0">
                <a:highlight>
                  <a:srgbClr val="FFFF00"/>
                </a:highlight>
              </a:rPr>
              <a:t> specifically for the  Linux project, </a:t>
            </a:r>
          </a:p>
          <a:p>
            <a:endParaRPr lang="en-IN" sz="2400" dirty="0">
              <a:highlight>
                <a:srgbClr val="FFFF00"/>
              </a:highlight>
            </a:endParaRPr>
          </a:p>
          <a:p>
            <a:r>
              <a:rPr lang="en-IN" sz="2400" dirty="0">
                <a:highlight>
                  <a:srgbClr val="FFFF00"/>
                </a:highlight>
              </a:rPr>
              <a:t>Whereas the </a:t>
            </a:r>
            <a:r>
              <a:rPr lang="en-IN" sz="2400" b="1" dirty="0">
                <a:highlight>
                  <a:srgbClr val="FFFF00"/>
                </a:highlight>
              </a:rPr>
              <a:t>Linux system</a:t>
            </a:r>
            <a:r>
              <a:rPr lang="en-IN" sz="2400" dirty="0">
                <a:highlight>
                  <a:srgbClr val="FFFF00"/>
                </a:highlight>
              </a:rPr>
              <a:t> includes </a:t>
            </a:r>
          </a:p>
          <a:p>
            <a:pPr lvl="1"/>
            <a:r>
              <a:rPr lang="en-IN" sz="2400" dirty="0">
                <a:highlight>
                  <a:srgbClr val="FFFF00"/>
                </a:highlight>
              </a:rPr>
              <a:t>a multitude of components some written from </a:t>
            </a:r>
            <a:r>
              <a:rPr lang="en-IN" sz="2400" b="1" dirty="0">
                <a:highlight>
                  <a:srgbClr val="FFFF00"/>
                </a:highlight>
              </a:rPr>
              <a:t>scratch </a:t>
            </a:r>
          </a:p>
          <a:p>
            <a:pPr lvl="1"/>
            <a:r>
              <a:rPr lang="en-IN" sz="2400" b="1" dirty="0">
                <a:highlight>
                  <a:srgbClr val="FFFF00"/>
                </a:highlight>
              </a:rPr>
              <a:t>other borrowed </a:t>
            </a:r>
            <a:r>
              <a:rPr lang="en-IN" sz="2400" dirty="0">
                <a:highlight>
                  <a:srgbClr val="FFFF00"/>
                </a:highlight>
              </a:rPr>
              <a:t>from other development projects and </a:t>
            </a:r>
          </a:p>
          <a:p>
            <a:pPr lvl="1"/>
            <a:r>
              <a:rPr lang="en-IN" sz="2400" dirty="0">
                <a:highlight>
                  <a:srgbClr val="FFFF00"/>
                </a:highlight>
              </a:rPr>
              <a:t>others created in </a:t>
            </a:r>
            <a:r>
              <a:rPr lang="en-IN" sz="2400" b="1" dirty="0">
                <a:highlight>
                  <a:srgbClr val="FFFF00"/>
                </a:highlight>
              </a:rPr>
              <a:t>collaboration with other teams.</a:t>
            </a:r>
          </a:p>
          <a:p>
            <a:endParaRPr lang="en-IN" sz="2400" dirty="0">
              <a:highlight>
                <a:srgbClr val="FFFF00"/>
              </a:highlight>
            </a:endParaRPr>
          </a:p>
          <a:p>
            <a:endParaRPr lang="en-IN" sz="2400" dirty="0">
              <a:highlight>
                <a:srgbClr val="FFFF00"/>
              </a:highlight>
            </a:endParaRPr>
          </a:p>
        </p:txBody>
      </p:sp>
      <p:sp>
        <p:nvSpPr>
          <p:cNvPr id="4" name="Date Placeholder 3"/>
          <p:cNvSpPr>
            <a:spLocks noGrp="1"/>
          </p:cNvSpPr>
          <p:nvPr>
            <p:ph type="dt" sz="half" idx="10"/>
          </p:nvPr>
        </p:nvSpPr>
        <p:spPr/>
        <p:txBody>
          <a:bodyPr/>
          <a:lstStyle/>
          <a:p>
            <a:fld id="{D4B3C7B9-A5CB-48A4-948F-0B910127F04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214</a:t>
            </a:fld>
            <a:endParaRPr lang="en-IN"/>
          </a:p>
        </p:txBody>
      </p:sp>
    </p:spTree>
    <p:extLst>
      <p:ext uri="{BB962C8B-B14F-4D97-AF65-F5344CB8AC3E}">
        <p14:creationId xmlns:p14="http://schemas.microsoft.com/office/powerpoint/2010/main" val="37562432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562074"/>
          </a:xfrm>
        </p:spPr>
        <p:txBody>
          <a:bodyPr>
            <a:normAutofit fontScale="90000"/>
          </a:bodyPr>
          <a:lstStyle/>
          <a:p>
            <a:r>
              <a:rPr lang="en-IN" dirty="0"/>
              <a:t>Linux Kernel</a:t>
            </a:r>
          </a:p>
        </p:txBody>
      </p:sp>
      <p:sp>
        <p:nvSpPr>
          <p:cNvPr id="3" name="Content Placeholder 2"/>
          <p:cNvSpPr>
            <a:spLocks noGrp="1"/>
          </p:cNvSpPr>
          <p:nvPr>
            <p:ph idx="1"/>
          </p:nvPr>
        </p:nvSpPr>
        <p:spPr>
          <a:xfrm>
            <a:off x="457200" y="692696"/>
            <a:ext cx="5770984" cy="5433467"/>
          </a:xfrm>
        </p:spPr>
        <p:txBody>
          <a:bodyPr>
            <a:normAutofit lnSpcReduction="10000"/>
          </a:bodyPr>
          <a:lstStyle/>
          <a:p>
            <a:r>
              <a:rPr lang="en-IN" sz="2400" dirty="0"/>
              <a:t>The kernel, if implemented properly, </a:t>
            </a:r>
          </a:p>
          <a:p>
            <a:pPr lvl="1"/>
            <a:r>
              <a:rPr lang="en-IN" sz="2400" b="1" dirty="0"/>
              <a:t>is invisible to the user, </a:t>
            </a:r>
          </a:p>
          <a:p>
            <a:pPr lvl="1"/>
            <a:r>
              <a:rPr lang="en-IN" sz="2400" b="1" dirty="0"/>
              <a:t>working in its own little world known as kernel space, </a:t>
            </a:r>
          </a:p>
          <a:p>
            <a:pPr lvl="1"/>
            <a:r>
              <a:rPr lang="en-IN" sz="2400" dirty="0"/>
              <a:t>where it allocates memory and </a:t>
            </a:r>
          </a:p>
          <a:p>
            <a:pPr lvl="1"/>
            <a:r>
              <a:rPr lang="en-IN" sz="2400" dirty="0"/>
              <a:t>keeps track of where everything is stored. </a:t>
            </a:r>
          </a:p>
          <a:p>
            <a:endParaRPr lang="en-IN" sz="2400" dirty="0"/>
          </a:p>
          <a:p>
            <a:r>
              <a:rPr lang="en-IN" sz="2400" b="1" dirty="0"/>
              <a:t>What the user sees—like web browsers and files—are known as the user space. </a:t>
            </a:r>
          </a:p>
          <a:p>
            <a:endParaRPr lang="en-IN" sz="2400" dirty="0"/>
          </a:p>
          <a:p>
            <a:r>
              <a:rPr lang="en-IN" sz="2400" b="1" dirty="0"/>
              <a:t>These applications interact with the kernel </a:t>
            </a:r>
          </a:p>
          <a:p>
            <a:pPr lvl="1"/>
            <a:r>
              <a:rPr lang="en-IN" sz="2400" b="1" dirty="0"/>
              <a:t>through a system call interface (SCI).</a:t>
            </a:r>
          </a:p>
          <a:p>
            <a:endParaRPr lang="en-IN" sz="2200" b="1" dirty="0"/>
          </a:p>
          <a:p>
            <a:endParaRPr lang="en-IN" dirty="0"/>
          </a:p>
        </p:txBody>
      </p:sp>
      <p:sp>
        <p:nvSpPr>
          <p:cNvPr id="4" name="Date Placeholder 3"/>
          <p:cNvSpPr>
            <a:spLocks noGrp="1"/>
          </p:cNvSpPr>
          <p:nvPr>
            <p:ph type="dt" sz="half" idx="10"/>
          </p:nvPr>
        </p:nvSpPr>
        <p:spPr/>
        <p:txBody>
          <a:bodyPr/>
          <a:lstStyle/>
          <a:p>
            <a:fld id="{F86C96AA-197B-4A3D-870D-C554B081CAB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215</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a:t>Courtesy: https://www.redhat.com/en/topics/linux/what-is-the-linux-kernel</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83598"/>
            <a:ext cx="2861374" cy="327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5801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Where the kernel fits within the OS?</a:t>
            </a:r>
          </a:p>
        </p:txBody>
      </p:sp>
      <p:sp>
        <p:nvSpPr>
          <p:cNvPr id="3" name="Content Placeholder 2"/>
          <p:cNvSpPr>
            <a:spLocks noGrp="1"/>
          </p:cNvSpPr>
          <p:nvPr>
            <p:ph idx="1"/>
          </p:nvPr>
        </p:nvSpPr>
        <p:spPr>
          <a:xfrm>
            <a:off x="107504" y="1268760"/>
            <a:ext cx="5760640" cy="4857403"/>
          </a:xfrm>
        </p:spPr>
        <p:txBody>
          <a:bodyPr>
            <a:normAutofit fontScale="92500" lnSpcReduction="10000"/>
          </a:bodyPr>
          <a:lstStyle/>
          <a:p>
            <a:pPr marL="0" indent="0">
              <a:buNone/>
            </a:pPr>
            <a:r>
              <a:rPr lang="en-IN" sz="2200" dirty="0"/>
              <a:t>To put the kernel in context, you can think of a Linux machine as having 3 layers:</a:t>
            </a:r>
          </a:p>
          <a:p>
            <a:endParaRPr lang="en-IN" sz="2200" dirty="0"/>
          </a:p>
          <a:p>
            <a:r>
              <a:rPr lang="en-IN" sz="2200" dirty="0"/>
              <a:t>The hardware</a:t>
            </a:r>
          </a:p>
          <a:p>
            <a:endParaRPr lang="en-IN" sz="2200" dirty="0"/>
          </a:p>
          <a:p>
            <a:r>
              <a:rPr lang="en-IN" sz="2200" dirty="0"/>
              <a:t>The Linux kernel: The core of the OS. (See? It’s right in the middle.) It’s software residing in memory that tells the CPU what to do.</a:t>
            </a:r>
          </a:p>
          <a:p>
            <a:endParaRPr lang="en-IN" sz="2200" dirty="0"/>
          </a:p>
          <a:p>
            <a:r>
              <a:rPr lang="en-IN" sz="2200" dirty="0"/>
              <a:t>User processes: These are the running programs that the kernel manages. </a:t>
            </a:r>
          </a:p>
          <a:p>
            <a:pPr lvl="1"/>
            <a:r>
              <a:rPr lang="en-IN" sz="1800" dirty="0"/>
              <a:t>User processes are what collectively make up user space. </a:t>
            </a:r>
          </a:p>
          <a:p>
            <a:pPr lvl="1"/>
            <a:r>
              <a:rPr lang="en-IN" sz="1800" dirty="0"/>
              <a:t>The kernel also allows these processes and servers to communicate with each other (known as inter-process communication, or IPC).</a:t>
            </a:r>
            <a:endParaRPr lang="en-IN" dirty="0"/>
          </a:p>
        </p:txBody>
      </p:sp>
      <p:sp>
        <p:nvSpPr>
          <p:cNvPr id="4" name="Date Placeholder 3"/>
          <p:cNvSpPr>
            <a:spLocks noGrp="1"/>
          </p:cNvSpPr>
          <p:nvPr>
            <p:ph type="dt" sz="half" idx="10"/>
          </p:nvPr>
        </p:nvSpPr>
        <p:spPr/>
        <p:txBody>
          <a:bodyPr/>
          <a:lstStyle/>
          <a:p>
            <a:fld id="{0DDCC309-0693-4E7B-AA3B-18C2F0104E3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216</a:t>
            </a:fld>
            <a:endParaRPr lang="en-IN"/>
          </a:p>
        </p:txBody>
      </p:sp>
      <p:sp>
        <p:nvSpPr>
          <p:cNvPr id="7" name="Rectangle 6"/>
          <p:cNvSpPr/>
          <p:nvPr/>
        </p:nvSpPr>
        <p:spPr>
          <a:xfrm>
            <a:off x="755576" y="6030580"/>
            <a:ext cx="8244408" cy="369332"/>
          </a:xfrm>
          <a:prstGeom prst="rect">
            <a:avLst/>
          </a:prstGeom>
        </p:spPr>
        <p:txBody>
          <a:bodyPr wrap="square">
            <a:spAutoFit/>
          </a:bodyPr>
          <a:lstStyle/>
          <a:p>
            <a:r>
              <a:rPr lang="en-IN" dirty="0"/>
              <a:t>Courtesy: https://www.redhat.com/en/topics/linux/what-is-the-linux-kernel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412776"/>
            <a:ext cx="298782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1984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4525963"/>
          </a:xfrm>
        </p:spPr>
        <p:txBody>
          <a:bodyPr>
            <a:normAutofit/>
          </a:bodyPr>
          <a:lstStyle/>
          <a:p>
            <a:pPr marL="0" indent="0">
              <a:buNone/>
            </a:pPr>
            <a:r>
              <a:rPr lang="en-IN" sz="2000" dirty="0"/>
              <a:t>The </a:t>
            </a:r>
            <a:r>
              <a:rPr lang="en-IN" sz="2000" b="1" dirty="0"/>
              <a:t>Core Subsystems</a:t>
            </a:r>
            <a:r>
              <a:rPr lang="en-IN" sz="2000" dirty="0"/>
              <a:t> of the </a:t>
            </a:r>
            <a:r>
              <a:rPr lang="en-IN" sz="2000" b="1" dirty="0"/>
              <a:t>Linux Kernel</a:t>
            </a:r>
            <a:r>
              <a:rPr lang="en-IN" sz="2000" dirty="0"/>
              <a:t> are as follows:</a:t>
            </a:r>
          </a:p>
          <a:p>
            <a:r>
              <a:rPr lang="en-IN" sz="2000" dirty="0"/>
              <a:t>The Process Scheduler/ Process management</a:t>
            </a:r>
          </a:p>
          <a:p>
            <a:r>
              <a:rPr lang="en-IN" sz="2000" dirty="0"/>
              <a:t>The Memory Management Unit (MMU)</a:t>
            </a:r>
          </a:p>
          <a:p>
            <a:r>
              <a:rPr lang="en-IN" sz="2000" dirty="0"/>
              <a:t>The Virtual File System (VFS) /File management</a:t>
            </a:r>
          </a:p>
          <a:p>
            <a:r>
              <a:rPr lang="en-IN" sz="2000" dirty="0"/>
              <a:t>The Networking Unit </a:t>
            </a:r>
          </a:p>
          <a:p>
            <a:r>
              <a:rPr lang="en-IN" sz="2000" dirty="0"/>
              <a:t>Inter-Process Communication Unit </a:t>
            </a:r>
          </a:p>
          <a:p>
            <a:r>
              <a:rPr lang="en-IN" sz="2000" dirty="0"/>
              <a:t>Device management/ I/O management</a:t>
            </a:r>
          </a:p>
          <a:p>
            <a:endParaRPr lang="en-IN" dirty="0"/>
          </a:p>
        </p:txBody>
      </p:sp>
      <p:sp>
        <p:nvSpPr>
          <p:cNvPr id="4" name="Date Placeholder 3"/>
          <p:cNvSpPr>
            <a:spLocks noGrp="1"/>
          </p:cNvSpPr>
          <p:nvPr>
            <p:ph type="dt" sz="half" idx="10"/>
          </p:nvPr>
        </p:nvSpPr>
        <p:spPr/>
        <p:txBody>
          <a:bodyPr/>
          <a:lstStyle/>
          <a:p>
            <a:fld id="{4CFB72F9-18B5-46E8-BF64-DFA3513BDAF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217</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501008"/>
            <a:ext cx="7416824"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Linux Kernel</a:t>
            </a:r>
          </a:p>
        </p:txBody>
      </p:sp>
    </p:spTree>
    <p:extLst>
      <p:ext uri="{BB962C8B-B14F-4D97-AF65-F5344CB8AC3E}">
        <p14:creationId xmlns:p14="http://schemas.microsoft.com/office/powerpoint/2010/main" val="13263977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3CBC92C8-F41F-44B3-BBBE-30A370983E3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218</a:t>
            </a:fld>
            <a:endParaRPr lang="en-IN"/>
          </a:p>
        </p:txBody>
      </p:sp>
      <p:pic>
        <p:nvPicPr>
          <p:cNvPr id="3074" name="Picture 2" descr="What Is Kernel?&#10;●&#10;central module of an operating system (OS)&#10;●&#10;the part of the operating system that loads first, and it r..."/>
          <p:cNvPicPr>
            <a:picLocks noChangeAspect="1" noChangeArrowheads="1"/>
          </p:cNvPicPr>
          <p:nvPr/>
        </p:nvPicPr>
        <p:blipFill rotWithShape="1">
          <a:blip r:embed="rId2">
            <a:extLst>
              <a:ext uri="{28A0092B-C50C-407E-A947-70E740481C1C}">
                <a14:useLocalDpi xmlns:a14="http://schemas.microsoft.com/office/drawing/2010/main" val="0"/>
              </a:ext>
            </a:extLst>
          </a:blip>
          <a:srcRect l="4306" r="2676" b="8651"/>
          <a:stretch/>
        </p:blipFill>
        <p:spPr bwMode="auto">
          <a:xfrm>
            <a:off x="467544" y="188640"/>
            <a:ext cx="8208912" cy="604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91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692696"/>
            <a:ext cx="8229600" cy="4525963"/>
          </a:xfrm>
        </p:spPr>
        <p:txBody>
          <a:bodyPr>
            <a:normAutofit/>
          </a:bodyPr>
          <a:lstStyle/>
          <a:p>
            <a:r>
              <a:rPr lang="en-IN" sz="2400" dirty="0"/>
              <a:t>It is often mistaken that </a:t>
            </a:r>
            <a:r>
              <a:rPr lang="en-IN" sz="2400" b="1" dirty="0"/>
              <a:t>Linus Torvalds has developed Linux OS, </a:t>
            </a:r>
          </a:p>
          <a:p>
            <a:pPr lvl="1"/>
            <a:r>
              <a:rPr lang="en-IN" sz="2000" b="1" dirty="0"/>
              <a:t>but actually he is only responsible for development of Linux kernel.</a:t>
            </a:r>
          </a:p>
          <a:p>
            <a:endParaRPr lang="en-IN" sz="2400" dirty="0"/>
          </a:p>
          <a:p>
            <a:r>
              <a:rPr lang="en-IN" sz="2400" dirty="0"/>
              <a:t> </a:t>
            </a:r>
            <a:r>
              <a:rPr lang="en-IN" sz="2400" b="1" dirty="0"/>
              <a:t>Complete Linux system = Kernel + GNU system utilities and libraries + other management scripts + installation scripts</a:t>
            </a:r>
            <a:r>
              <a:rPr lang="en-IN" sz="2400" dirty="0"/>
              <a:t>.</a:t>
            </a:r>
          </a:p>
        </p:txBody>
      </p:sp>
      <p:sp>
        <p:nvSpPr>
          <p:cNvPr id="4" name="Date Placeholder 3"/>
          <p:cNvSpPr>
            <a:spLocks noGrp="1"/>
          </p:cNvSpPr>
          <p:nvPr>
            <p:ph type="dt" sz="half" idx="10"/>
          </p:nvPr>
        </p:nvSpPr>
        <p:spPr/>
        <p:txBody>
          <a:bodyPr/>
          <a:lstStyle/>
          <a:p>
            <a:fld id="{5EDC4E99-10CD-4EF2-82E1-C16409E4C56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219</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Linux Kernel</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212976"/>
            <a:ext cx="698477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8EF63E-1211-444D-96FD-4D83E5BCBE8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a:t>
            </a:fld>
            <a:endParaRPr lang="en-IN"/>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992887" cy="5577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1117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p:txBody>
          <a:bodyPr>
            <a:normAutofit/>
          </a:bodyPr>
          <a:lstStyle/>
          <a:p>
            <a:r>
              <a:rPr lang="en-IN" sz="2400" dirty="0"/>
              <a:t>A shell is special user program which provide an interface to user to use operating system services. </a:t>
            </a:r>
          </a:p>
          <a:p>
            <a:endParaRPr lang="en-IN" sz="2400" dirty="0"/>
          </a:p>
          <a:p>
            <a:pPr lvl="1"/>
            <a:r>
              <a:rPr lang="en-IN" sz="2400" dirty="0"/>
              <a:t>Shell accept </a:t>
            </a:r>
            <a:r>
              <a:rPr lang="en-IN" sz="2400" b="1" u="sng" dirty="0"/>
              <a:t>human readable commands</a:t>
            </a:r>
            <a:r>
              <a:rPr lang="en-IN" sz="2400" dirty="0"/>
              <a:t> from user and </a:t>
            </a:r>
            <a:r>
              <a:rPr lang="en-IN" sz="2400" b="1" u="sng" dirty="0"/>
              <a:t>convert them into something which kernel can understand.</a:t>
            </a:r>
          </a:p>
          <a:p>
            <a:pPr lvl="1"/>
            <a:endParaRPr lang="en-IN" sz="2400" b="1" u="sng" dirty="0"/>
          </a:p>
        </p:txBody>
      </p:sp>
      <p:sp>
        <p:nvSpPr>
          <p:cNvPr id="4" name="Date Placeholder 3"/>
          <p:cNvSpPr>
            <a:spLocks noGrp="1"/>
          </p:cNvSpPr>
          <p:nvPr>
            <p:ph type="dt" sz="half" idx="10"/>
          </p:nvPr>
        </p:nvSpPr>
        <p:spPr/>
        <p:txBody>
          <a:bodyPr/>
          <a:lstStyle/>
          <a:p>
            <a:fld id="{4CD124DD-EA6D-45AF-8569-DC88043F222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220</a:t>
            </a:fld>
            <a:endParaRPr lang="en-IN"/>
          </a:p>
        </p:txBody>
      </p:sp>
    </p:spTree>
    <p:extLst>
      <p:ext uri="{BB962C8B-B14F-4D97-AF65-F5344CB8AC3E}">
        <p14:creationId xmlns:p14="http://schemas.microsoft.com/office/powerpoint/2010/main" val="3350275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p:txBody>
          <a:bodyPr>
            <a:normAutofit/>
          </a:bodyPr>
          <a:lstStyle/>
          <a:p>
            <a:pPr lvl="1"/>
            <a:r>
              <a:rPr lang="en-IN" sz="2400" dirty="0"/>
              <a:t>It is a </a:t>
            </a:r>
            <a:r>
              <a:rPr lang="en-IN" sz="2400" b="1" u="sng" dirty="0"/>
              <a:t>command language interpreter </a:t>
            </a:r>
            <a:r>
              <a:rPr lang="en-IN" sz="2400" dirty="0"/>
              <a:t>that execute commands read from input devices such as keyboards or from files. </a:t>
            </a:r>
          </a:p>
          <a:p>
            <a:pPr lvl="1"/>
            <a:endParaRPr lang="en-IN" sz="2400" dirty="0"/>
          </a:p>
          <a:p>
            <a:pPr lvl="1"/>
            <a:r>
              <a:rPr lang="en-IN" sz="2400" b="1" dirty="0"/>
              <a:t>The shell gets started when the user logs in or start the terminal.</a:t>
            </a:r>
          </a:p>
          <a:p>
            <a:pPr marL="457200" lvl="1" indent="0">
              <a:buNone/>
            </a:pPr>
            <a:r>
              <a:rPr lang="en-IN" sz="2400" dirty="0"/>
              <a:t> </a:t>
            </a:r>
          </a:p>
        </p:txBody>
      </p:sp>
      <p:sp>
        <p:nvSpPr>
          <p:cNvPr id="4" name="Date Placeholder 3"/>
          <p:cNvSpPr>
            <a:spLocks noGrp="1"/>
          </p:cNvSpPr>
          <p:nvPr>
            <p:ph type="dt" sz="half" idx="10"/>
          </p:nvPr>
        </p:nvSpPr>
        <p:spPr/>
        <p:txBody>
          <a:bodyPr/>
          <a:lstStyle/>
          <a:p>
            <a:fld id="{4CD124DD-EA6D-45AF-8569-DC88043F222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221</a:t>
            </a:fld>
            <a:endParaRPr lang="en-IN"/>
          </a:p>
        </p:txBody>
      </p:sp>
      <p:sp>
        <p:nvSpPr>
          <p:cNvPr id="7" name="Frame 6"/>
          <p:cNvSpPr/>
          <p:nvPr/>
        </p:nvSpPr>
        <p:spPr>
          <a:xfrm>
            <a:off x="395536" y="3140968"/>
            <a:ext cx="8568952" cy="10081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818497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p:txBody>
          <a:bodyPr>
            <a:normAutofit/>
          </a:bodyPr>
          <a:lstStyle/>
          <a:p>
            <a:r>
              <a:rPr lang="en-IN" sz="2400" dirty="0"/>
              <a:t>It is named a shell because it is the outermost layer around the operating system.</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222</a:t>
            </a:fld>
            <a:endParaRPr lang="en-IN"/>
          </a:p>
        </p:txBody>
      </p:sp>
      <p:sp>
        <p:nvSpPr>
          <p:cNvPr id="7" name="AutoShape 2" descr="Introduction to Operating Syste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2542851"/>
            <a:ext cx="4786221" cy="358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47962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Shell?</a:t>
            </a:r>
            <a:endParaRPr lang="en-IN" dirty="0"/>
          </a:p>
        </p:txBody>
      </p:sp>
      <p:sp>
        <p:nvSpPr>
          <p:cNvPr id="3" name="Content Placeholder 2"/>
          <p:cNvSpPr>
            <a:spLocks noGrp="1"/>
          </p:cNvSpPr>
          <p:nvPr>
            <p:ph idx="1"/>
          </p:nvPr>
        </p:nvSpPr>
        <p:spPr>
          <a:xfrm>
            <a:off x="457200" y="1340768"/>
            <a:ext cx="8229600" cy="4525963"/>
          </a:xfrm>
        </p:spPr>
        <p:txBody>
          <a:bodyPr/>
          <a:lstStyle/>
          <a:p>
            <a:pPr marL="0" indent="0">
              <a:buNone/>
            </a:pPr>
            <a:r>
              <a:rPr lang="en-IN" sz="2400" dirty="0"/>
              <a:t>Shell is broadly classified into two categories-</a:t>
            </a:r>
          </a:p>
          <a:p>
            <a:r>
              <a:rPr lang="en-IN" sz="2400" dirty="0"/>
              <a:t>Command Line Shell</a:t>
            </a:r>
          </a:p>
          <a:p>
            <a:r>
              <a:rPr lang="en-IN" sz="2400" dirty="0"/>
              <a:t>Graphical shell</a:t>
            </a:r>
          </a:p>
          <a:p>
            <a:endParaRPr lang="en-IN" dirty="0"/>
          </a:p>
        </p:txBody>
      </p:sp>
      <p:sp>
        <p:nvSpPr>
          <p:cNvPr id="4" name="Date Placeholder 3"/>
          <p:cNvSpPr>
            <a:spLocks noGrp="1"/>
          </p:cNvSpPr>
          <p:nvPr>
            <p:ph type="dt" sz="half" idx="10"/>
          </p:nvPr>
        </p:nvSpPr>
        <p:spPr/>
        <p:txBody>
          <a:bodyPr/>
          <a:lstStyle/>
          <a:p>
            <a:fld id="{1C444322-48DE-49B1-A462-9FF9E1A8D5A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223</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773466"/>
            <a:ext cx="6984776"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392625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r>
              <a:rPr lang="en-IN" sz="2400" dirty="0"/>
              <a:t>Shell can be accessed by user using a command line interface. </a:t>
            </a:r>
          </a:p>
          <a:p>
            <a:endParaRPr lang="en-IN" sz="2400" dirty="0"/>
          </a:p>
          <a:p>
            <a:r>
              <a:rPr lang="en-IN" sz="2400" dirty="0"/>
              <a:t>A special program called </a:t>
            </a:r>
          </a:p>
          <a:p>
            <a:pPr lvl="1"/>
            <a:r>
              <a:rPr lang="en-IN" sz="2400" b="1" u="sng" dirty="0">
                <a:solidFill>
                  <a:srgbClr val="FF0000"/>
                </a:solidFill>
              </a:rPr>
              <a:t>Terminal in </a:t>
            </a:r>
            <a:r>
              <a:rPr lang="en-IN" sz="2400" b="1" u="sng" dirty="0" err="1">
                <a:solidFill>
                  <a:srgbClr val="FF0000"/>
                </a:solidFill>
              </a:rPr>
              <a:t>linux</a:t>
            </a:r>
            <a:r>
              <a:rPr lang="en-IN" sz="2400" b="1" u="sng" dirty="0">
                <a:solidFill>
                  <a:srgbClr val="FF0000"/>
                </a:solidFill>
              </a:rPr>
              <a:t>/</a:t>
            </a:r>
            <a:r>
              <a:rPr lang="en-IN" sz="2400" b="1" u="sng" dirty="0" err="1">
                <a:solidFill>
                  <a:srgbClr val="FF0000"/>
                </a:solidFill>
              </a:rPr>
              <a:t>macOS</a:t>
            </a:r>
            <a:r>
              <a:rPr lang="en-IN" sz="2400" b="1" u="sng" dirty="0">
                <a:solidFill>
                  <a:srgbClr val="FF0000"/>
                </a:solidFill>
              </a:rPr>
              <a:t> or </a:t>
            </a:r>
          </a:p>
          <a:p>
            <a:pPr lvl="1"/>
            <a:r>
              <a:rPr lang="en-IN" sz="2400" b="1" u="sng" dirty="0">
                <a:solidFill>
                  <a:srgbClr val="FF0000"/>
                </a:solidFill>
              </a:rPr>
              <a:t>Command Prompt in Windows OS </a:t>
            </a:r>
          </a:p>
          <a:p>
            <a:pPr lvl="1"/>
            <a:r>
              <a:rPr lang="en-IN" sz="2400" dirty="0"/>
              <a:t>is provided to type in the human readable commands such as “cat”, “ls” etc. for execution. The result is then displayed on the terminal to the user. </a:t>
            </a:r>
          </a:p>
          <a:p>
            <a:endParaRPr lang="en-IN" sz="2400" dirty="0"/>
          </a:p>
        </p:txBody>
      </p:sp>
      <p:sp>
        <p:nvSpPr>
          <p:cNvPr id="4" name="Date Placeholder 3"/>
          <p:cNvSpPr>
            <a:spLocks noGrp="1"/>
          </p:cNvSpPr>
          <p:nvPr>
            <p:ph type="dt" sz="half" idx="10"/>
          </p:nvPr>
        </p:nvSpPr>
        <p:spPr/>
        <p:txBody>
          <a:bodyPr/>
          <a:lstStyle/>
          <a:p>
            <a:fld id="{62D9795B-5EB7-4CC9-9CC3-6F3C4C8FD26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224</a:t>
            </a:fld>
            <a:endParaRPr lang="en-IN"/>
          </a:p>
        </p:txBody>
      </p:sp>
    </p:spTree>
    <p:extLst>
      <p:ext uri="{BB962C8B-B14F-4D97-AF65-F5344CB8AC3E}">
        <p14:creationId xmlns:p14="http://schemas.microsoft.com/office/powerpoint/2010/main" val="20897462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endParaRPr lang="en-IN" sz="1800" dirty="0"/>
          </a:p>
          <a:p>
            <a:r>
              <a:rPr lang="en-IN" sz="2400" dirty="0"/>
              <a:t>A terminal in Ubuntu 16.4 system looks like this –</a:t>
            </a:r>
          </a:p>
          <a:p>
            <a:endParaRPr lang="en-IN" sz="1800" dirty="0"/>
          </a:p>
        </p:txBody>
      </p:sp>
      <p:sp>
        <p:nvSpPr>
          <p:cNvPr id="4" name="Date Placeholder 3"/>
          <p:cNvSpPr>
            <a:spLocks noGrp="1"/>
          </p:cNvSpPr>
          <p:nvPr>
            <p:ph type="dt" sz="half" idx="10"/>
          </p:nvPr>
        </p:nvSpPr>
        <p:spPr/>
        <p:txBody>
          <a:bodyPr/>
          <a:lstStyle/>
          <a:p>
            <a:fld id="{62D9795B-5EB7-4CC9-9CC3-6F3C4C8FD26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225</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772816"/>
            <a:ext cx="7105650"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30737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Command Line Shell</a:t>
            </a:r>
            <a:endParaRPr lang="en-IN" dirty="0"/>
          </a:p>
        </p:txBody>
      </p:sp>
      <p:sp>
        <p:nvSpPr>
          <p:cNvPr id="3" name="Content Placeholder 2"/>
          <p:cNvSpPr>
            <a:spLocks noGrp="1"/>
          </p:cNvSpPr>
          <p:nvPr>
            <p:ph idx="1"/>
          </p:nvPr>
        </p:nvSpPr>
        <p:spPr>
          <a:xfrm>
            <a:off x="457200" y="692696"/>
            <a:ext cx="8229600" cy="4525963"/>
          </a:xfrm>
        </p:spPr>
        <p:txBody>
          <a:bodyPr>
            <a:normAutofit/>
          </a:bodyPr>
          <a:lstStyle/>
          <a:p>
            <a:r>
              <a:rPr lang="en-IN" sz="2400" dirty="0"/>
              <a:t>Working with command line shell is bit difficult for the beginners because it’s hard to memorize so many commands. </a:t>
            </a:r>
          </a:p>
          <a:p>
            <a:endParaRPr lang="en-IN" sz="2400" dirty="0"/>
          </a:p>
          <a:p>
            <a:r>
              <a:rPr lang="en-IN" sz="2400" b="1" u="sng" dirty="0"/>
              <a:t>It is very powerful, it allows user to store commands in a file and execute them together. This way any repetitive task can be easily automated. </a:t>
            </a:r>
          </a:p>
          <a:p>
            <a:endParaRPr lang="en-IN" sz="2400" u="sng" dirty="0"/>
          </a:p>
          <a:p>
            <a:r>
              <a:rPr lang="en-IN" sz="2400" b="1" dirty="0">
                <a:solidFill>
                  <a:srgbClr val="FF0000"/>
                </a:solidFill>
              </a:rPr>
              <a:t>These files are usually called </a:t>
            </a:r>
          </a:p>
          <a:p>
            <a:pPr lvl="1"/>
            <a:r>
              <a:rPr lang="en-IN" sz="2400" b="1" dirty="0">
                <a:solidFill>
                  <a:srgbClr val="FF0000"/>
                </a:solidFill>
              </a:rPr>
              <a:t>Batch files in Windows and </a:t>
            </a:r>
          </a:p>
          <a:p>
            <a:pPr lvl="1"/>
            <a:r>
              <a:rPr lang="en-IN" sz="2400" b="1" dirty="0">
                <a:solidFill>
                  <a:srgbClr val="FF0000"/>
                </a:solidFill>
              </a:rPr>
              <a:t>Shell Scripts in Linux/</a:t>
            </a:r>
            <a:r>
              <a:rPr lang="en-IN" sz="2400" b="1" dirty="0" err="1">
                <a:solidFill>
                  <a:srgbClr val="FF0000"/>
                </a:solidFill>
              </a:rPr>
              <a:t>macOS</a:t>
            </a:r>
            <a:r>
              <a:rPr lang="en-IN" sz="2400" b="1" dirty="0">
                <a:solidFill>
                  <a:srgbClr val="FF0000"/>
                </a:solidFill>
              </a:rPr>
              <a:t> systems. </a:t>
            </a:r>
          </a:p>
          <a:p>
            <a:endParaRPr lang="en-IN" sz="3600" dirty="0"/>
          </a:p>
        </p:txBody>
      </p:sp>
      <p:sp>
        <p:nvSpPr>
          <p:cNvPr id="4" name="Date Placeholder 3"/>
          <p:cNvSpPr>
            <a:spLocks noGrp="1"/>
          </p:cNvSpPr>
          <p:nvPr>
            <p:ph type="dt" sz="half" idx="10"/>
          </p:nvPr>
        </p:nvSpPr>
        <p:spPr/>
        <p:txBody>
          <a:bodyPr/>
          <a:lstStyle/>
          <a:p>
            <a:fld id="{3CB6F94F-CBA6-4470-8436-87E044FD2FE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226</a:t>
            </a:fld>
            <a:endParaRPr lang="en-IN"/>
          </a:p>
        </p:txBody>
      </p:sp>
    </p:spTree>
    <p:extLst>
      <p:ext uri="{BB962C8B-B14F-4D97-AF65-F5344CB8AC3E}">
        <p14:creationId xmlns:p14="http://schemas.microsoft.com/office/powerpoint/2010/main" val="35578095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Graphical Shells</a:t>
            </a:r>
            <a:endParaRPr lang="en-IN" dirty="0"/>
          </a:p>
        </p:txBody>
      </p:sp>
      <p:sp>
        <p:nvSpPr>
          <p:cNvPr id="3" name="Content Placeholder 2"/>
          <p:cNvSpPr>
            <a:spLocks noGrp="1"/>
          </p:cNvSpPr>
          <p:nvPr>
            <p:ph idx="1"/>
          </p:nvPr>
        </p:nvSpPr>
        <p:spPr>
          <a:xfrm>
            <a:off x="460375" y="1124744"/>
            <a:ext cx="8229600" cy="4525963"/>
          </a:xfrm>
        </p:spPr>
        <p:txBody>
          <a:bodyPr>
            <a:normAutofit/>
          </a:bodyPr>
          <a:lstStyle/>
          <a:p>
            <a:r>
              <a:rPr lang="en-IN" sz="2400" dirty="0"/>
              <a:t>Provide means for manipulating programs based on graphical user interface (GUI), </a:t>
            </a:r>
          </a:p>
          <a:p>
            <a:pPr lvl="1"/>
            <a:r>
              <a:rPr lang="en-IN" sz="2400" dirty="0"/>
              <a:t>by allowing for operations such as opening, closing, moving and resizing windows, as well as switching focus between windows. </a:t>
            </a:r>
          </a:p>
          <a:p>
            <a:endParaRPr lang="en-IN" sz="2400" b="1" dirty="0"/>
          </a:p>
          <a:p>
            <a:r>
              <a:rPr lang="en-IN" sz="2400" b="1" dirty="0"/>
              <a:t>Window OS or Ubuntu OS can be considered as good example which provide GUI to user for interacting with program. </a:t>
            </a:r>
          </a:p>
          <a:p>
            <a:r>
              <a:rPr lang="en-IN" sz="2400" dirty="0"/>
              <a:t>User do not need to type in command for every actions.</a:t>
            </a:r>
          </a:p>
          <a:p>
            <a:endParaRPr lang="en-IN" sz="2400" dirty="0"/>
          </a:p>
        </p:txBody>
      </p:sp>
      <p:sp>
        <p:nvSpPr>
          <p:cNvPr id="4" name="Date Placeholder 3"/>
          <p:cNvSpPr>
            <a:spLocks noGrp="1"/>
          </p:cNvSpPr>
          <p:nvPr>
            <p:ph type="dt" sz="half" idx="10"/>
          </p:nvPr>
        </p:nvSpPr>
        <p:spPr/>
        <p:txBody>
          <a:bodyPr/>
          <a:lstStyle/>
          <a:p>
            <a:fld id="{ADDB3CC6-0500-4E97-89DE-DDD1579F7D2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227</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45303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CLI </a:t>
            </a:r>
            <a:r>
              <a:rPr lang="en-IN" b="1" dirty="0" err="1"/>
              <a:t>vs</a:t>
            </a:r>
            <a:r>
              <a:rPr lang="en-IN" b="1" dirty="0"/>
              <a:t> GUI shells</a:t>
            </a:r>
            <a:endParaRPr lang="en-IN" dirty="0"/>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Autofit/>
          </a:bodyPr>
          <a:lstStyle/>
          <a:p>
            <a:r>
              <a:rPr lang="en-IN" sz="2400" dirty="0"/>
              <a:t>Command-line shells require the user </a:t>
            </a:r>
          </a:p>
          <a:p>
            <a:r>
              <a:rPr lang="en-IN" sz="2400" dirty="0"/>
              <a:t>to be familiar with commands and </a:t>
            </a:r>
          </a:p>
          <a:p>
            <a:r>
              <a:rPr lang="en-IN" sz="2400" dirty="0"/>
              <a:t>their calling syntax, and </a:t>
            </a:r>
          </a:p>
          <a:p>
            <a:r>
              <a:rPr lang="en-IN" sz="2400" dirty="0"/>
              <a:t>to understand concepts about the shell-specific scripting language</a:t>
            </a:r>
          </a:p>
          <a:p>
            <a:endParaRPr lang="en-IN" sz="2400" dirty="0"/>
          </a:p>
        </p:txBody>
      </p:sp>
      <p:sp>
        <p:nvSpPr>
          <p:cNvPr id="7" name="Content Placeholder 6"/>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a:bodyPr>
          <a:lstStyle/>
          <a:p>
            <a:r>
              <a:rPr lang="en-IN" sz="2400" dirty="0"/>
              <a:t>Graphical shells place </a:t>
            </a:r>
          </a:p>
          <a:p>
            <a:r>
              <a:rPr lang="en-IN" sz="2400" dirty="0"/>
              <a:t>a low burden on beginners and are easy to use. </a:t>
            </a:r>
          </a:p>
          <a:p>
            <a:r>
              <a:rPr lang="en-IN" sz="2400" dirty="0"/>
              <a:t>Since they also come with certain disadvantages, most GUI-enabled operating systems also provide CLI shells.</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228</a:t>
            </a:fld>
            <a:endParaRPr lang="en-IN"/>
          </a:p>
        </p:txBody>
      </p:sp>
    </p:spTree>
    <p:extLst>
      <p:ext uri="{BB962C8B-B14F-4D97-AF65-F5344CB8AC3E}">
        <p14:creationId xmlns:p14="http://schemas.microsoft.com/office/powerpoint/2010/main" val="15884435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Shell Prompt</a:t>
            </a:r>
          </a:p>
        </p:txBody>
      </p:sp>
      <p:sp>
        <p:nvSpPr>
          <p:cNvPr id="3" name="Content Placeholder 2"/>
          <p:cNvSpPr>
            <a:spLocks noGrp="1"/>
          </p:cNvSpPr>
          <p:nvPr>
            <p:ph idx="1"/>
          </p:nvPr>
        </p:nvSpPr>
        <p:spPr/>
        <p:txBody>
          <a:bodyPr>
            <a:normAutofit/>
          </a:bodyPr>
          <a:lstStyle/>
          <a:p>
            <a:r>
              <a:rPr lang="en-IN" sz="2400" dirty="0"/>
              <a:t>The prompt, </a:t>
            </a:r>
            <a:r>
              <a:rPr lang="en-IN" sz="2400" b="1" dirty="0"/>
              <a:t>$</a:t>
            </a:r>
            <a:r>
              <a:rPr lang="en-IN" sz="2400" dirty="0"/>
              <a:t>, which is called the </a:t>
            </a:r>
            <a:r>
              <a:rPr lang="en-IN" sz="2400" b="1" dirty="0"/>
              <a:t>command prompt</a:t>
            </a:r>
            <a:r>
              <a:rPr lang="en-IN" sz="2400" dirty="0"/>
              <a:t>, is issued by the shell. </a:t>
            </a:r>
          </a:p>
          <a:p>
            <a:r>
              <a:rPr lang="en-IN" sz="2400" dirty="0"/>
              <a:t>While the prompt is displayed, you can type a command.</a:t>
            </a:r>
          </a:p>
          <a:p>
            <a:r>
              <a:rPr lang="en-IN" sz="2400" dirty="0"/>
              <a:t>Shell reads your input after you press </a:t>
            </a:r>
            <a:r>
              <a:rPr lang="en-IN" sz="2400" b="1" dirty="0"/>
              <a:t>Enter</a:t>
            </a:r>
            <a:r>
              <a:rPr lang="en-IN" sz="2400" dirty="0"/>
              <a:t>. </a:t>
            </a:r>
          </a:p>
          <a:p>
            <a:r>
              <a:rPr lang="en-IN" sz="2400" dirty="0"/>
              <a:t>It determines the command you want to be executed by looking at the first word of your input. A word is an unbroken set of characters. Spaces and tabs separate words.</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229</a:t>
            </a:fld>
            <a:endParaRPr lang="en-IN"/>
          </a:p>
        </p:txBody>
      </p:sp>
    </p:spTree>
    <p:extLst>
      <p:ext uri="{BB962C8B-B14F-4D97-AF65-F5344CB8AC3E}">
        <p14:creationId xmlns:p14="http://schemas.microsoft.com/office/powerpoint/2010/main" val="312647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a:xfrm>
            <a:off x="457200" y="1600200"/>
            <a:ext cx="4186808" cy="4525963"/>
          </a:xfrm>
        </p:spPr>
        <p:txBody>
          <a:bodyPr>
            <a:normAutofit/>
          </a:bodyPr>
          <a:lstStyle/>
          <a:p>
            <a:r>
              <a:rPr lang="en-IN" sz="2200" dirty="0">
                <a:highlight>
                  <a:srgbClr val="FFFF00"/>
                </a:highlight>
              </a:rPr>
              <a:t>A compiler is a software that </a:t>
            </a:r>
          </a:p>
          <a:p>
            <a:pPr lvl="1"/>
            <a:endParaRPr lang="en-IN" sz="2200" dirty="0">
              <a:highlight>
                <a:srgbClr val="FFFF00"/>
              </a:highlight>
            </a:endParaRPr>
          </a:p>
          <a:p>
            <a:pPr lvl="1"/>
            <a:r>
              <a:rPr lang="en-IN" sz="2200" dirty="0">
                <a:highlight>
                  <a:srgbClr val="FFFF00"/>
                </a:highlight>
              </a:rPr>
              <a:t>translates the code written in one language to some other language </a:t>
            </a:r>
          </a:p>
          <a:p>
            <a:pPr lvl="1"/>
            <a:endParaRPr lang="en-IN" sz="2200" dirty="0">
              <a:highlight>
                <a:srgbClr val="FFFF00"/>
              </a:highlight>
            </a:endParaRPr>
          </a:p>
          <a:p>
            <a:pPr lvl="1"/>
            <a:r>
              <a:rPr lang="en-IN" sz="2200" dirty="0">
                <a:highlight>
                  <a:srgbClr val="FFFF00"/>
                </a:highlight>
              </a:rPr>
              <a:t>without changing the meaning of the program. </a:t>
            </a:r>
          </a:p>
          <a:p>
            <a:endParaRPr lang="en-IN" sz="2400" dirty="0">
              <a:highlight>
                <a:srgbClr val="FFFF00"/>
              </a:highlight>
            </a:endParaRPr>
          </a:p>
        </p:txBody>
      </p:sp>
      <p:sp>
        <p:nvSpPr>
          <p:cNvPr id="4" name="Date Placeholder 3"/>
          <p:cNvSpPr>
            <a:spLocks noGrp="1"/>
          </p:cNvSpPr>
          <p:nvPr>
            <p:ph type="dt" sz="half" idx="10"/>
          </p:nvPr>
        </p:nvSpPr>
        <p:spPr/>
        <p:txBody>
          <a:bodyPr/>
          <a:lstStyle/>
          <a:p>
            <a:fld id="{E12C60E0-E52A-4F3B-81A5-BE7625AC3A9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45822"/>
            <a:ext cx="3874567"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3457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When you are provided with a UNIX account, the system administrator chooses a shell for you.</a:t>
            </a:r>
          </a:p>
          <a:p>
            <a:r>
              <a:rPr lang="en-IN" sz="2400" dirty="0"/>
              <a:t>To find out which shell was chosen for you, look at your prompt.</a:t>
            </a:r>
          </a:p>
          <a:p>
            <a:endParaRPr lang="en-IN" sz="2400" dirty="0"/>
          </a:p>
          <a:p>
            <a:pPr marL="457200" indent="-457200">
              <a:buFont typeface="+mj-lt"/>
              <a:buAutoNum type="arabicParenR"/>
            </a:pPr>
            <a:r>
              <a:rPr lang="en-IN" sz="2400" dirty="0"/>
              <a:t>If you have a </a:t>
            </a:r>
            <a:r>
              <a:rPr lang="en-IN" sz="2400" b="1" dirty="0"/>
              <a:t>$</a:t>
            </a:r>
            <a:r>
              <a:rPr lang="en-IN" sz="2400" dirty="0"/>
              <a:t> prompt, you’re probably in a </a:t>
            </a:r>
            <a:r>
              <a:rPr lang="en-IN" sz="2400" b="1" dirty="0"/>
              <a:t>Bash, Bourne</a:t>
            </a:r>
            <a:r>
              <a:rPr lang="en-IN" sz="2400" dirty="0"/>
              <a:t> or a </a:t>
            </a:r>
            <a:r>
              <a:rPr lang="en-IN" sz="2400" b="1" dirty="0" err="1"/>
              <a:t>Korn</a:t>
            </a:r>
            <a:r>
              <a:rPr lang="en-IN" sz="2400" dirty="0"/>
              <a:t> shell.</a:t>
            </a:r>
          </a:p>
          <a:p>
            <a:pPr marL="457200" indent="-457200">
              <a:buFont typeface="+mj-lt"/>
              <a:buAutoNum type="arabicParenR"/>
            </a:pPr>
            <a:r>
              <a:rPr lang="en-IN" sz="2400" dirty="0"/>
              <a:t>If you have a </a:t>
            </a:r>
            <a:r>
              <a:rPr lang="en-IN" sz="2400" b="1" dirty="0"/>
              <a:t>%</a:t>
            </a:r>
            <a:r>
              <a:rPr lang="en-IN" sz="2400" dirty="0"/>
              <a:t> prompt, you’re probably in a </a:t>
            </a:r>
            <a:r>
              <a:rPr lang="en-IN" sz="2400" b="1" dirty="0"/>
              <a:t>C shell</a:t>
            </a:r>
            <a:r>
              <a:rPr lang="en-IN" sz="2400" dirty="0"/>
              <a:t>.</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solidFill>
                  <a:schemeClr val="tx1"/>
                </a:solidFill>
              </a:rPr>
              <a:t>FINDING OUT YOUR SHELL</a:t>
            </a:r>
          </a:p>
        </p:txBody>
      </p:sp>
      <p:sp>
        <p:nvSpPr>
          <p:cNvPr id="2" name="Date Placeholder 1"/>
          <p:cNvSpPr>
            <a:spLocks noGrp="1"/>
          </p:cNvSpPr>
          <p:nvPr>
            <p:ph type="dt" sz="half" idx="10"/>
          </p:nvPr>
        </p:nvSpPr>
        <p:spPr/>
        <p:txBody>
          <a:bodyPr/>
          <a:lstStyle/>
          <a:p>
            <a:fld id="{341DFB63-0A2A-4A9C-9A74-5F04DD8C00F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230</a:t>
            </a:fld>
            <a:endParaRPr lang="en-IN"/>
          </a:p>
        </p:txBody>
      </p:sp>
    </p:spTree>
    <p:extLst>
      <p:ext uri="{BB962C8B-B14F-4D97-AF65-F5344CB8AC3E}">
        <p14:creationId xmlns:p14="http://schemas.microsoft.com/office/powerpoint/2010/main" val="18507383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FINDING OUT YOUR SHELL</a:t>
            </a:r>
          </a:p>
        </p:txBody>
      </p:sp>
      <p:sp>
        <p:nvSpPr>
          <p:cNvPr id="3" name="Content Placeholder 2"/>
          <p:cNvSpPr>
            <a:spLocks noGrp="1"/>
          </p:cNvSpPr>
          <p:nvPr>
            <p:ph idx="1"/>
          </p:nvPr>
        </p:nvSpPr>
        <p:spPr/>
        <p:txBody>
          <a:bodyPr/>
          <a:lstStyle/>
          <a:p>
            <a:r>
              <a:rPr lang="en-IN" dirty="0"/>
              <a:t>Using the Echo command</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231</a:t>
            </a:fld>
            <a:endParaRPr lang="en-IN"/>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4" t="44624" r="61238" b="49270"/>
          <a:stretch/>
        </p:blipFill>
        <p:spPr>
          <a:xfrm>
            <a:off x="675531" y="2444217"/>
            <a:ext cx="7572375" cy="708415"/>
          </a:xfrm>
          <a:prstGeom prst="rect">
            <a:avLst/>
          </a:prstGeom>
        </p:spPr>
      </p:pic>
    </p:spTree>
    <p:extLst>
      <p:ext uri="{BB962C8B-B14F-4D97-AF65-F5344CB8AC3E}">
        <p14:creationId xmlns:p14="http://schemas.microsoft.com/office/powerpoint/2010/main" val="30047314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List all the shells on your PC?</a:t>
            </a:r>
          </a:p>
        </p:txBody>
      </p:sp>
      <p:sp>
        <p:nvSpPr>
          <p:cNvPr id="3" name="Content Placeholder 2"/>
          <p:cNvSpPr>
            <a:spLocks noGrp="1"/>
          </p:cNvSpPr>
          <p:nvPr>
            <p:ph idx="1"/>
          </p:nvPr>
        </p:nvSpPr>
        <p:spPr/>
        <p:txBody>
          <a:bodyPr>
            <a:normAutofit/>
          </a:bodyPr>
          <a:lstStyle/>
          <a:p>
            <a:r>
              <a:rPr lang="en-IN" dirty="0"/>
              <a:t>Using the Cat command</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232</a:t>
            </a:fld>
            <a:endParaRPr lang="en-IN"/>
          </a:p>
        </p:txBody>
      </p:sp>
    </p:spTree>
    <p:extLst>
      <p:ext uri="{BB962C8B-B14F-4D97-AF65-F5344CB8AC3E}">
        <p14:creationId xmlns:p14="http://schemas.microsoft.com/office/powerpoint/2010/main" val="2255074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4" y="116632"/>
            <a:ext cx="8229600" cy="504056"/>
          </a:xfrm>
        </p:spPr>
        <p:txBody>
          <a:bodyPr>
            <a:normAutofit fontScale="90000"/>
          </a:bodyPr>
          <a:lstStyle/>
          <a:p>
            <a:r>
              <a:rPr lang="en-IN" sz="3200" b="1" dirty="0"/>
              <a:t>List all the shells on your PC?</a:t>
            </a:r>
          </a:p>
        </p:txBody>
      </p:sp>
      <p:sp>
        <p:nvSpPr>
          <p:cNvPr id="3" name="Content Placeholder 2"/>
          <p:cNvSpPr>
            <a:spLocks noGrp="1"/>
          </p:cNvSpPr>
          <p:nvPr>
            <p:ph idx="1"/>
          </p:nvPr>
        </p:nvSpPr>
        <p:spPr>
          <a:xfrm>
            <a:off x="500314" y="661962"/>
            <a:ext cx="8229600" cy="4525963"/>
          </a:xfrm>
        </p:spPr>
        <p:txBody>
          <a:bodyPr>
            <a:normAutofit/>
          </a:bodyPr>
          <a:lstStyle/>
          <a:p>
            <a:r>
              <a:rPr lang="en-IN" sz="2400" dirty="0"/>
              <a:t>The list of all the shells which are currently installed in our Linux system is stored in the </a:t>
            </a:r>
            <a:r>
              <a:rPr lang="en-IN" sz="2400" b="1" u="sng" dirty="0"/>
              <a:t>‘shells’ file which is present in /</a:t>
            </a:r>
            <a:r>
              <a:rPr lang="en-IN" sz="2400" b="1" u="sng" dirty="0" err="1"/>
              <a:t>etc</a:t>
            </a:r>
            <a:r>
              <a:rPr lang="en-IN" sz="2400" b="1" u="sng" dirty="0"/>
              <a:t> folder of the system. </a:t>
            </a:r>
          </a:p>
          <a:p>
            <a:endParaRPr lang="en-IN" sz="2400" dirty="0"/>
          </a:p>
          <a:p>
            <a:r>
              <a:rPr lang="en-IN" sz="2400" b="1" dirty="0"/>
              <a:t>It has read-only access by default and is modified automatically whenever we install a new shell in our system. </a:t>
            </a:r>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233</a:t>
            </a:fld>
            <a:endParaRPr lang="en-IN"/>
          </a:p>
        </p:txBody>
      </p:sp>
      <p:pic>
        <p:nvPicPr>
          <p:cNvPr id="5122" name="Picture 2" descr="https://www.howtogeek.com/wp-content/uploads/2012/06/image351.png?width=1198&amp;trim=1,1&amp;bg-color=000&amp;pad=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56992"/>
            <a:ext cx="8583173" cy="325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8956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a:t>
            </a:r>
            <a:r>
              <a:rPr lang="en-IN" sz="3200" b="1" dirty="0" err="1"/>
              <a:t>etc</a:t>
            </a:r>
            <a:r>
              <a:rPr lang="en-IN" sz="3200" b="1" dirty="0"/>
              <a:t> — Configuration Files</a:t>
            </a:r>
            <a:endParaRPr lang="en-IN" sz="3200" dirty="0"/>
          </a:p>
        </p:txBody>
      </p:sp>
      <p:sp>
        <p:nvSpPr>
          <p:cNvPr id="3" name="Content Placeholder 2"/>
          <p:cNvSpPr>
            <a:spLocks noGrp="1"/>
          </p:cNvSpPr>
          <p:nvPr>
            <p:ph idx="1"/>
          </p:nvPr>
        </p:nvSpPr>
        <p:spPr/>
        <p:txBody>
          <a:bodyPr>
            <a:normAutofit/>
          </a:bodyPr>
          <a:lstStyle/>
          <a:p>
            <a:r>
              <a:rPr lang="en-IN" sz="2400" dirty="0"/>
              <a:t>The /</a:t>
            </a:r>
            <a:r>
              <a:rPr lang="en-IN" sz="2400" dirty="0" err="1"/>
              <a:t>etc</a:t>
            </a:r>
            <a:r>
              <a:rPr lang="en-IN" sz="2400" dirty="0"/>
              <a:t> directory contains configuration files, which can generally be edited by hand in a text editor. </a:t>
            </a:r>
          </a:p>
          <a:p>
            <a:endParaRPr lang="en-IN" sz="2400" dirty="0"/>
          </a:p>
          <a:p>
            <a:r>
              <a:rPr lang="en-IN" sz="2400" dirty="0"/>
              <a:t>Note that the /</a:t>
            </a:r>
            <a:r>
              <a:rPr lang="en-IN" sz="2400" dirty="0" err="1"/>
              <a:t>etc</a:t>
            </a:r>
            <a:r>
              <a:rPr lang="en-IN" sz="2400" dirty="0"/>
              <a:t>/ directory contains system-wide configuration files </a:t>
            </a:r>
          </a:p>
          <a:p>
            <a:r>
              <a:rPr lang="en-IN" sz="2400" dirty="0"/>
              <a:t>User-specific configuration files are located in each user’s home directory.</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234</a:t>
            </a:fld>
            <a:endParaRPr lang="en-IN"/>
          </a:p>
        </p:txBody>
      </p:sp>
    </p:spTree>
    <p:extLst>
      <p:ext uri="{BB962C8B-B14F-4D97-AF65-F5344CB8AC3E}">
        <p14:creationId xmlns:p14="http://schemas.microsoft.com/office/powerpoint/2010/main" val="33326580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List all the shells on your PC?</a:t>
            </a:r>
          </a:p>
        </p:txBody>
      </p:sp>
      <p:sp>
        <p:nvSpPr>
          <p:cNvPr id="3" name="Content Placeholder 2"/>
          <p:cNvSpPr>
            <a:spLocks noGrp="1"/>
          </p:cNvSpPr>
          <p:nvPr>
            <p:ph idx="1"/>
          </p:nvPr>
        </p:nvSpPr>
        <p:spPr/>
        <p:txBody>
          <a:bodyPr>
            <a:normAutofit/>
          </a:bodyPr>
          <a:lstStyle/>
          <a:p>
            <a:r>
              <a:rPr lang="en-IN" sz="2400" dirty="0"/>
              <a:t>The cat command displays the various installed shells along with their installation paths.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235</a:t>
            </a:fld>
            <a:endParaRPr lang="en-IN"/>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81259" r="63433"/>
          <a:stretch/>
        </p:blipFill>
        <p:spPr>
          <a:xfrm>
            <a:off x="755576" y="3356992"/>
            <a:ext cx="7996860" cy="2304256"/>
          </a:xfrm>
          <a:prstGeom prst="rect">
            <a:avLst/>
          </a:prstGeom>
        </p:spPr>
      </p:pic>
    </p:spTree>
    <p:extLst>
      <p:ext uri="{BB962C8B-B14F-4D97-AF65-F5344CB8AC3E}">
        <p14:creationId xmlns:p14="http://schemas.microsoft.com/office/powerpoint/2010/main" val="21562872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Change the shell</a:t>
            </a:r>
          </a:p>
        </p:txBody>
      </p:sp>
      <p:sp>
        <p:nvSpPr>
          <p:cNvPr id="3" name="Content Placeholder 2"/>
          <p:cNvSpPr>
            <a:spLocks noGrp="1"/>
          </p:cNvSpPr>
          <p:nvPr>
            <p:ph idx="1"/>
          </p:nvPr>
        </p:nvSpPr>
        <p:spPr/>
        <p:txBody>
          <a:bodyPr>
            <a:normAutofit/>
          </a:bodyPr>
          <a:lstStyle/>
          <a:p>
            <a:pPr fontAlgn="base"/>
            <a:r>
              <a:rPr lang="en-IN" sz="2400" b="1" dirty="0"/>
              <a:t>Using </a:t>
            </a:r>
            <a:r>
              <a:rPr lang="en-IN" sz="2400" b="1" dirty="0" err="1"/>
              <a:t>chsh</a:t>
            </a:r>
            <a:r>
              <a:rPr lang="en-IN" sz="2400" b="1" dirty="0"/>
              <a:t> Utility</a:t>
            </a:r>
          </a:p>
          <a:p>
            <a:pPr fontAlgn="base"/>
            <a:r>
              <a:rPr lang="en-IN" sz="2400" dirty="0" err="1"/>
              <a:t>chsh</a:t>
            </a:r>
            <a:r>
              <a:rPr lang="en-IN" sz="2400" dirty="0"/>
              <a:t> is the utility to change a user’s login shell. </a:t>
            </a:r>
            <a:r>
              <a:rPr lang="en-IN" sz="2400" dirty="0" err="1"/>
              <a:t>chsh</a:t>
            </a:r>
            <a:r>
              <a:rPr lang="en-IN" sz="2400" dirty="0"/>
              <a:t> provides the -s option to change the user’s shell. </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236</a:t>
            </a:fld>
            <a:endParaRPr lang="en-IN"/>
          </a:p>
        </p:txBody>
      </p:sp>
      <p:pic>
        <p:nvPicPr>
          <p:cNvPr id="3076" name="Picture 4" descr="https://media.geeksforgeeks.org/wp-content/uploads/20210718102619/ch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140968"/>
            <a:ext cx="6264696" cy="250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480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b="1" dirty="0"/>
              <a:t>Shells</a:t>
            </a:r>
            <a:endParaRPr lang="en-IN" dirty="0"/>
          </a:p>
        </p:txBody>
      </p:sp>
      <p:sp>
        <p:nvSpPr>
          <p:cNvPr id="3" name="Content Placeholder 2"/>
          <p:cNvSpPr>
            <a:spLocks noGrp="1"/>
          </p:cNvSpPr>
          <p:nvPr>
            <p:ph idx="1"/>
          </p:nvPr>
        </p:nvSpPr>
        <p:spPr>
          <a:xfrm>
            <a:off x="457200" y="692696"/>
            <a:ext cx="8229600" cy="5544616"/>
          </a:xfrm>
        </p:spPr>
        <p:txBody>
          <a:bodyPr>
            <a:normAutofit/>
          </a:bodyPr>
          <a:lstStyle/>
          <a:p>
            <a:endParaRPr lang="en-IN" dirty="0"/>
          </a:p>
          <a:p>
            <a:r>
              <a:rPr lang="en-IN" sz="2400" b="1" dirty="0"/>
              <a:t>There are several shells </a:t>
            </a:r>
            <a:r>
              <a:rPr lang="en-IN" sz="2400" dirty="0"/>
              <a:t>are available for Linux systems.</a:t>
            </a:r>
          </a:p>
          <a:p>
            <a:r>
              <a:rPr lang="en-IN" sz="2400" dirty="0"/>
              <a:t>Each shell does the same job but </a:t>
            </a:r>
            <a:r>
              <a:rPr lang="en-IN" sz="2400" b="1" dirty="0"/>
              <a:t>understand different commands and provide different built in functions.</a:t>
            </a:r>
          </a:p>
        </p:txBody>
      </p:sp>
      <p:sp>
        <p:nvSpPr>
          <p:cNvPr id="4" name="Date Placeholder 3"/>
          <p:cNvSpPr>
            <a:spLocks noGrp="1"/>
          </p:cNvSpPr>
          <p:nvPr>
            <p:ph type="dt" sz="half" idx="10"/>
          </p:nvPr>
        </p:nvSpPr>
        <p:spPr/>
        <p:txBody>
          <a:bodyPr/>
          <a:lstStyle/>
          <a:p>
            <a:fld id="{BD577CED-8D93-4380-9C65-8E4D9835DD0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237</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https://cdn.mindmajix.com/blog/images/linux-0203-19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5" y="3429000"/>
            <a:ext cx="4680520" cy="295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1419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457120"/>
          </a:xfrm>
        </p:spPr>
        <p:txBody>
          <a:bodyPr>
            <a:noAutofit/>
          </a:bodyPr>
          <a:lstStyle/>
          <a:p>
            <a:r>
              <a:rPr lang="en-IN" sz="3600" b="1" dirty="0"/>
              <a:t>Shell Types</a:t>
            </a:r>
          </a:p>
        </p:txBody>
      </p:sp>
      <p:sp>
        <p:nvSpPr>
          <p:cNvPr id="3" name="Content Placeholder 2"/>
          <p:cNvSpPr>
            <a:spLocks noGrp="1"/>
          </p:cNvSpPr>
          <p:nvPr>
            <p:ph idx="1"/>
          </p:nvPr>
        </p:nvSpPr>
        <p:spPr/>
        <p:txBody>
          <a:bodyPr>
            <a:normAutofit/>
          </a:bodyPr>
          <a:lstStyle/>
          <a:p>
            <a:r>
              <a:rPr lang="en-IN" sz="2400" dirty="0"/>
              <a:t>In UNIX there are two major types of shells:</a:t>
            </a:r>
          </a:p>
          <a:p>
            <a:pPr lvl="1"/>
            <a:r>
              <a:rPr lang="en-IN" sz="2400" dirty="0"/>
              <a:t>The Bourne shell. </a:t>
            </a:r>
          </a:p>
          <a:p>
            <a:pPr lvl="2"/>
            <a:r>
              <a:rPr lang="en-IN" b="1" dirty="0"/>
              <a:t>If you are using a Bourne-type shell, the default prompt is the $ character.</a:t>
            </a:r>
          </a:p>
          <a:p>
            <a:pPr lvl="1"/>
            <a:r>
              <a:rPr lang="en-IN" sz="2400" dirty="0"/>
              <a:t>The C shell. </a:t>
            </a:r>
          </a:p>
          <a:p>
            <a:pPr lvl="2"/>
            <a:r>
              <a:rPr lang="en-IN" b="1" dirty="0"/>
              <a:t>If you are using a C-type shell, the default prompt is the % character.</a:t>
            </a:r>
          </a:p>
          <a:p>
            <a:endParaRPr lang="en-IN" sz="2400" dirty="0"/>
          </a:p>
        </p:txBody>
      </p:sp>
      <p:sp>
        <p:nvSpPr>
          <p:cNvPr id="4" name="Rectangle 3"/>
          <p:cNvSpPr/>
          <p:nvPr/>
        </p:nvSpPr>
        <p:spPr>
          <a:xfrm>
            <a:off x="1043608" y="5805264"/>
            <a:ext cx="7128792" cy="307777"/>
          </a:xfrm>
          <a:prstGeom prst="rect">
            <a:avLst/>
          </a:prstGeom>
        </p:spPr>
        <p:txBody>
          <a:bodyPr wrap="square">
            <a:spAutoFit/>
          </a:bodyPr>
          <a:lstStyle/>
          <a:p>
            <a:r>
              <a:rPr lang="en-IN" sz="1400" dirty="0"/>
              <a:t>https://www.tutorialspoint.com/unix/unix-what-is-shell.htm</a:t>
            </a:r>
          </a:p>
        </p:txBody>
      </p:sp>
      <p:sp>
        <p:nvSpPr>
          <p:cNvPr id="5" name="Date Placeholder 4"/>
          <p:cNvSpPr>
            <a:spLocks noGrp="1"/>
          </p:cNvSpPr>
          <p:nvPr>
            <p:ph type="dt" sz="half" idx="10"/>
          </p:nvPr>
        </p:nvSpPr>
        <p:spPr/>
        <p:txBody>
          <a:bodyPr/>
          <a:lstStyle/>
          <a:p>
            <a:fld id="{3FDA23D8-B07B-4CD8-BCC7-6F19197A82C8}" type="datetime1">
              <a:rPr lang="en-IN" smtClean="0"/>
              <a:t>28-02-2025</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D697688D-08EA-446C-9BF7-11E914784ACB}" type="slidenum">
              <a:rPr lang="en-IN" smtClean="0"/>
              <a:t>238</a:t>
            </a:fld>
            <a:endParaRPr lang="en-IN"/>
          </a:p>
        </p:txBody>
      </p:sp>
    </p:spTree>
    <p:extLst>
      <p:ext uri="{BB962C8B-B14F-4D97-AF65-F5344CB8AC3E}">
        <p14:creationId xmlns:p14="http://schemas.microsoft.com/office/powerpoint/2010/main" val="25943804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original UNIX shell written in the </a:t>
            </a:r>
            <a:r>
              <a:rPr lang="en-IN" sz="2400" b="1" dirty="0"/>
              <a:t>mid-1970s by Stephen R. Bourne while he was at AT&amp;T Bell Labs in New Jersey.</a:t>
            </a:r>
          </a:p>
          <a:p>
            <a:endParaRPr lang="en-IN" sz="2400" dirty="0"/>
          </a:p>
          <a:p>
            <a:r>
              <a:rPr lang="en-IN" sz="2400" b="1" u="sng" dirty="0">
                <a:solidFill>
                  <a:srgbClr val="FF0000"/>
                </a:solidFill>
              </a:rPr>
              <a:t>Original UNIX shell</a:t>
            </a:r>
            <a:r>
              <a:rPr lang="en-IN" sz="2400" u="sng" dirty="0">
                <a:solidFill>
                  <a:srgbClr val="FF0000"/>
                </a:solidFill>
              </a:rPr>
              <a:t>-</a:t>
            </a:r>
            <a:r>
              <a:rPr lang="en-IN" sz="2400" b="1" u="sng" dirty="0">
                <a:solidFill>
                  <a:srgbClr val="FF0000"/>
                </a:solidFill>
              </a:rPr>
              <a:t>The Bourne shell was the first shell to appear on UNIX systems, thus it is referred to as "the shell".</a:t>
            </a:r>
          </a:p>
          <a:p>
            <a:endParaRPr lang="en-IN" sz="2400" b="1" u="sng" dirty="0">
              <a:solidFill>
                <a:srgbClr val="FF0000"/>
              </a:solidFill>
            </a:endParaRPr>
          </a:p>
          <a:p>
            <a:r>
              <a:rPr lang="en-IN" sz="2400" dirty="0"/>
              <a:t>Denoted as </a:t>
            </a:r>
            <a:r>
              <a:rPr lang="en-IN" sz="2400" b="1" dirty="0" err="1"/>
              <a:t>sh</a:t>
            </a:r>
            <a:r>
              <a:rPr lang="en-IN" sz="2400" dirty="0"/>
              <a:t> </a:t>
            </a:r>
          </a:p>
          <a:p>
            <a:endParaRPr lang="en-IN" sz="2400" dirty="0"/>
          </a:p>
          <a:p>
            <a:r>
              <a:rPr lang="en-IN" sz="2400" dirty="0"/>
              <a:t>It is faster and more preferred. </a:t>
            </a:r>
          </a:p>
          <a:p>
            <a:endParaRPr lang="en-IN" sz="2400" b="1" dirty="0"/>
          </a:p>
          <a:p>
            <a:endParaRPr lang="en-IN" sz="2400" b="1" dirty="0"/>
          </a:p>
        </p:txBody>
      </p:sp>
      <p:sp>
        <p:nvSpPr>
          <p:cNvPr id="2" name="Date Placeholder 1"/>
          <p:cNvSpPr>
            <a:spLocks noGrp="1"/>
          </p:cNvSpPr>
          <p:nvPr>
            <p:ph type="dt" sz="half" idx="10"/>
          </p:nvPr>
        </p:nvSpPr>
        <p:spPr/>
        <p:txBody>
          <a:bodyPr/>
          <a:lstStyle/>
          <a:p>
            <a:fld id="{4B5DC553-2F78-473E-9A76-63048587662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239</a:t>
            </a:fld>
            <a:endParaRPr lang="en-IN"/>
          </a:p>
        </p:txBody>
      </p:sp>
      <p:sp>
        <p:nvSpPr>
          <p:cNvPr id="7" name="Title 1"/>
          <p:cNvSpPr>
            <a:spLocks noGrp="1"/>
          </p:cNvSpPr>
          <p:nvPr>
            <p:ph type="title"/>
          </p:nvPr>
        </p:nvSpPr>
        <p:spPr>
          <a:xfrm>
            <a:off x="539552" y="188640"/>
            <a:ext cx="8229600" cy="1143000"/>
          </a:xfrm>
        </p:spPr>
        <p:txBody>
          <a:bodyPr/>
          <a:lstStyle/>
          <a:p>
            <a:r>
              <a:rPr lang="en-IN" b="1" dirty="0"/>
              <a:t>The Bourne Shell</a:t>
            </a:r>
            <a:endParaRPr lang="en-IN" dirty="0"/>
          </a:p>
        </p:txBody>
      </p:sp>
      <p:sp>
        <p:nvSpPr>
          <p:cNvPr id="8" name="Rectangle 7"/>
          <p:cNvSpPr/>
          <p:nvPr/>
        </p:nvSpPr>
        <p:spPr>
          <a:xfrm>
            <a:off x="611560" y="5805264"/>
            <a:ext cx="6534472" cy="369332"/>
          </a:xfrm>
          <a:prstGeom prst="rect">
            <a:avLst/>
          </a:prstGeom>
        </p:spPr>
        <p:txBody>
          <a:bodyPr wrap="square">
            <a:spAutoFit/>
          </a:bodyPr>
          <a:lstStyle/>
          <a:p>
            <a:r>
              <a:rPr lang="en-IN" dirty="0"/>
              <a:t>https://www.tutorialspoint.com/unix/unix-what-is-shell.htm</a:t>
            </a:r>
          </a:p>
        </p:txBody>
      </p:sp>
    </p:spTree>
    <p:extLst>
      <p:ext uri="{BB962C8B-B14F-4D97-AF65-F5344CB8AC3E}">
        <p14:creationId xmlns:p14="http://schemas.microsoft.com/office/powerpoint/2010/main" val="371717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Compiler</a:t>
            </a:r>
          </a:p>
        </p:txBody>
      </p:sp>
      <p:sp>
        <p:nvSpPr>
          <p:cNvPr id="3" name="Content Placeholder 2"/>
          <p:cNvSpPr>
            <a:spLocks noGrp="1"/>
          </p:cNvSpPr>
          <p:nvPr>
            <p:ph idx="1"/>
          </p:nvPr>
        </p:nvSpPr>
        <p:spPr>
          <a:xfrm>
            <a:off x="457200" y="1600200"/>
            <a:ext cx="4186808" cy="4525963"/>
          </a:xfrm>
        </p:spPr>
        <p:txBody>
          <a:bodyPr>
            <a:normAutofit/>
          </a:bodyPr>
          <a:lstStyle/>
          <a:p>
            <a:r>
              <a:rPr lang="en-IN" sz="2400" dirty="0"/>
              <a:t>The compiler is also said to </a:t>
            </a:r>
          </a:p>
          <a:p>
            <a:pPr lvl="1"/>
            <a:r>
              <a:rPr lang="en-IN" sz="2400" dirty="0">
                <a:highlight>
                  <a:srgbClr val="FFFF00"/>
                </a:highlight>
              </a:rPr>
              <a:t>make the target code efficient and </a:t>
            </a:r>
          </a:p>
          <a:p>
            <a:pPr lvl="1"/>
            <a:r>
              <a:rPr lang="en-IN" sz="2400" dirty="0">
                <a:highlight>
                  <a:srgbClr val="FFFF00"/>
                </a:highlight>
              </a:rPr>
              <a:t>optimized in terms of time and space.</a:t>
            </a:r>
          </a:p>
          <a:p>
            <a:endParaRPr lang="en-IN" sz="2400" dirty="0"/>
          </a:p>
          <a:p>
            <a:r>
              <a:rPr lang="en-IN" sz="2400" dirty="0"/>
              <a:t>In this example , “C” compiler converts high-level language program into assembly language</a:t>
            </a:r>
          </a:p>
        </p:txBody>
      </p:sp>
      <p:sp>
        <p:nvSpPr>
          <p:cNvPr id="4" name="Date Placeholder 3"/>
          <p:cNvSpPr>
            <a:spLocks noGrp="1"/>
          </p:cNvSpPr>
          <p:nvPr>
            <p:ph type="dt" sz="half" idx="10"/>
          </p:nvPr>
        </p:nvSpPr>
        <p:spPr/>
        <p:txBody>
          <a:bodyPr/>
          <a:lstStyle/>
          <a:p>
            <a:fld id="{27DC06C4-DA28-4207-B731-58DE9EF580C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645822"/>
            <a:ext cx="3874567"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7640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Bourne Shell</a:t>
            </a:r>
            <a:endParaRPr lang="en-IN" dirty="0"/>
          </a:p>
        </p:txBody>
      </p:sp>
      <p:sp>
        <p:nvSpPr>
          <p:cNvPr id="3" name="Content Placeholder 2"/>
          <p:cNvSpPr>
            <a:spLocks noGrp="1"/>
          </p:cNvSpPr>
          <p:nvPr>
            <p:ph idx="1"/>
          </p:nvPr>
        </p:nvSpPr>
        <p:spPr/>
        <p:txBody>
          <a:bodyPr>
            <a:normAutofit/>
          </a:bodyPr>
          <a:lstStyle/>
          <a:p>
            <a:endParaRPr lang="en-IN" sz="2400" b="1" u="sng" dirty="0"/>
          </a:p>
          <a:p>
            <a:r>
              <a:rPr lang="en-IN" sz="2400" b="1" u="sng" dirty="0"/>
              <a:t>It lacks features for interactive use like the ability to recall previous commands. </a:t>
            </a:r>
          </a:p>
          <a:p>
            <a:endParaRPr lang="en-IN" sz="2400" b="1" u="sng" dirty="0"/>
          </a:p>
          <a:p>
            <a:r>
              <a:rPr lang="en-IN" sz="2400" b="1" u="sng" dirty="0"/>
              <a:t>It also lacks built-in arithmetic and logical expression handling. </a:t>
            </a:r>
          </a:p>
          <a:p>
            <a:endParaRPr lang="en-IN" sz="2400" dirty="0"/>
          </a:p>
          <a:p>
            <a:r>
              <a:rPr lang="en-IN" sz="2400" dirty="0"/>
              <a:t>It is default shell for Solaris OS.</a:t>
            </a:r>
          </a:p>
          <a:p>
            <a:endParaRPr lang="en-IN" sz="2800" dirty="0"/>
          </a:p>
        </p:txBody>
      </p:sp>
      <p:sp>
        <p:nvSpPr>
          <p:cNvPr id="4" name="Date Placeholder 3"/>
          <p:cNvSpPr>
            <a:spLocks noGrp="1"/>
          </p:cNvSpPr>
          <p:nvPr>
            <p:ph type="dt" sz="half" idx="10"/>
          </p:nvPr>
        </p:nvSpPr>
        <p:spPr/>
        <p:txBody>
          <a:bodyPr/>
          <a:lstStyle/>
          <a:p>
            <a:fld id="{2EE8FFA6-8AEC-4D89-B2C2-C97C1A565A4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240</a:t>
            </a:fld>
            <a:endParaRPr lang="en-IN"/>
          </a:p>
        </p:txBody>
      </p:sp>
    </p:spTree>
    <p:extLst>
      <p:ext uri="{BB962C8B-B14F-4D97-AF65-F5344CB8AC3E}">
        <p14:creationId xmlns:p14="http://schemas.microsoft.com/office/powerpoint/2010/main" val="37948568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94"/>
            <a:ext cx="8229600" cy="562074"/>
          </a:xfrm>
        </p:spPr>
        <p:txBody>
          <a:bodyPr>
            <a:normAutofit fontScale="90000"/>
          </a:bodyPr>
          <a:lstStyle/>
          <a:p>
            <a:r>
              <a:rPr lang="en-IN" dirty="0"/>
              <a:t>CSH (C </a:t>
            </a:r>
            <a:r>
              <a:rPr lang="en-IN" dirty="0" err="1"/>
              <a:t>SHell</a:t>
            </a:r>
            <a:r>
              <a:rPr lang="en-IN" dirty="0"/>
              <a:t>)</a:t>
            </a:r>
          </a:p>
        </p:txBody>
      </p:sp>
      <p:sp>
        <p:nvSpPr>
          <p:cNvPr id="3" name="Content Placeholder 2"/>
          <p:cNvSpPr>
            <a:spLocks noGrp="1"/>
          </p:cNvSpPr>
          <p:nvPr>
            <p:ph idx="1"/>
          </p:nvPr>
        </p:nvSpPr>
        <p:spPr>
          <a:xfrm>
            <a:off x="457200" y="692696"/>
            <a:ext cx="8229600" cy="5544616"/>
          </a:xfrm>
        </p:spPr>
        <p:txBody>
          <a:bodyPr>
            <a:normAutofit fontScale="62500" lnSpcReduction="20000"/>
          </a:bodyPr>
          <a:lstStyle/>
          <a:p>
            <a:endParaRPr lang="en-IN" dirty="0"/>
          </a:p>
          <a:p>
            <a:r>
              <a:rPr lang="en-IN" sz="4000" dirty="0"/>
              <a:t>The C Shell</a:t>
            </a:r>
          </a:p>
          <a:p>
            <a:endParaRPr lang="en-IN" sz="4000" dirty="0"/>
          </a:p>
          <a:p>
            <a:r>
              <a:rPr lang="en-IN" sz="4000" dirty="0"/>
              <a:t>Denoted as </a:t>
            </a:r>
            <a:r>
              <a:rPr lang="en-IN" sz="4000" dirty="0" err="1"/>
              <a:t>csh</a:t>
            </a:r>
            <a:r>
              <a:rPr lang="en-IN" sz="4000" dirty="0"/>
              <a:t> </a:t>
            </a:r>
          </a:p>
          <a:p>
            <a:endParaRPr lang="en-IN" sz="4000" dirty="0"/>
          </a:p>
          <a:p>
            <a:r>
              <a:rPr lang="en-IN" sz="4000" dirty="0"/>
              <a:t>Bill Joy created it at the University of California at Berkeley. </a:t>
            </a:r>
          </a:p>
          <a:p>
            <a:endParaRPr lang="en-IN" sz="4000" dirty="0"/>
          </a:p>
          <a:p>
            <a:r>
              <a:rPr lang="en-IN" sz="4000" b="1" u="sng" dirty="0"/>
              <a:t>It incorporated features such as aliases and command history. </a:t>
            </a:r>
          </a:p>
          <a:p>
            <a:endParaRPr lang="en-IN" sz="4000" u="sng" dirty="0"/>
          </a:p>
          <a:p>
            <a:r>
              <a:rPr lang="en-IN" sz="4000" b="1" u="sng" dirty="0"/>
              <a:t>It includes helpful programming features like built-in arithmetic</a:t>
            </a:r>
          </a:p>
          <a:p>
            <a:endParaRPr lang="en-IN" sz="4000" b="1" u="sng" dirty="0"/>
          </a:p>
          <a:p>
            <a:r>
              <a:rPr lang="en-IN" sz="4000" b="1" u="sng" dirty="0"/>
              <a:t>C-like expression syntax-shell syntax and usage are very similar to the C programming language.</a:t>
            </a:r>
          </a:p>
          <a:p>
            <a:pPr lvl="1"/>
            <a:endParaRPr lang="en-IN" sz="3600" dirty="0"/>
          </a:p>
          <a:p>
            <a:pPr lvl="1"/>
            <a:endParaRPr lang="en-IN" sz="4000" dirty="0"/>
          </a:p>
        </p:txBody>
      </p:sp>
      <p:sp>
        <p:nvSpPr>
          <p:cNvPr id="4" name="Date Placeholder 3"/>
          <p:cNvSpPr>
            <a:spLocks noGrp="1"/>
          </p:cNvSpPr>
          <p:nvPr>
            <p:ph type="dt" sz="half" idx="10"/>
          </p:nvPr>
        </p:nvSpPr>
        <p:spPr/>
        <p:txBody>
          <a:bodyPr/>
          <a:lstStyle/>
          <a:p>
            <a:fld id="{983EBB75-DBA4-4D07-B925-B9DCC098BD6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241</a:t>
            </a:fld>
            <a:endParaRPr lang="en-IN"/>
          </a:p>
        </p:txBody>
      </p:sp>
      <p:sp>
        <p:nvSpPr>
          <p:cNvPr id="7" name="AutoShape 2" descr="GUI shell"/>
          <p:cNvSpPr>
            <a:spLocks noChangeAspect="1" noChangeArrowheads="1"/>
          </p:cNvSpPr>
          <p:nvPr/>
        </p:nvSpPr>
        <p:spPr bwMode="auto">
          <a:xfrm>
            <a:off x="155575" y="-16684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GUI shell"/>
          <p:cNvSpPr>
            <a:spLocks noChangeAspect="1" noChangeArrowheads="1"/>
          </p:cNvSpPr>
          <p:nvPr/>
        </p:nvSpPr>
        <p:spPr bwMode="auto">
          <a:xfrm>
            <a:off x="307975" y="-15160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GUI shell"/>
          <p:cNvSpPr>
            <a:spLocks noChangeAspect="1" noChangeArrowheads="1"/>
          </p:cNvSpPr>
          <p:nvPr/>
        </p:nvSpPr>
        <p:spPr bwMode="auto">
          <a:xfrm>
            <a:off x="460375" y="-1363663"/>
            <a:ext cx="6419850" cy="3476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429200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There are again various subcategories for Bourne Shell which are listed as follows −</a:t>
            </a:r>
          </a:p>
          <a:p>
            <a:pPr lvl="1"/>
            <a:r>
              <a:rPr lang="en-IN" sz="2400" b="1" dirty="0"/>
              <a:t>Bourne shell ( </a:t>
            </a:r>
            <a:r>
              <a:rPr lang="en-IN" sz="2400" b="1" dirty="0" err="1"/>
              <a:t>sh</a:t>
            </a:r>
            <a:r>
              <a:rPr lang="en-IN" sz="2400" b="1" dirty="0"/>
              <a:t>)</a:t>
            </a:r>
          </a:p>
          <a:p>
            <a:pPr lvl="1"/>
            <a:r>
              <a:rPr lang="en-IN" sz="2400" b="1" dirty="0" err="1"/>
              <a:t>Korn</a:t>
            </a:r>
            <a:r>
              <a:rPr lang="en-IN" sz="2400" b="1" dirty="0"/>
              <a:t> shell ( </a:t>
            </a:r>
            <a:r>
              <a:rPr lang="en-IN" sz="2400" b="1" dirty="0" err="1"/>
              <a:t>ksh</a:t>
            </a:r>
            <a:r>
              <a:rPr lang="en-IN" sz="2400" b="1" dirty="0"/>
              <a:t>)</a:t>
            </a:r>
          </a:p>
          <a:p>
            <a:pPr lvl="1"/>
            <a:r>
              <a:rPr lang="en-IN" sz="2400" b="1" dirty="0"/>
              <a:t>Bourne Again shell ( bash)</a:t>
            </a:r>
          </a:p>
          <a:p>
            <a:pPr lvl="1"/>
            <a:r>
              <a:rPr lang="en-IN" sz="2400" b="1" dirty="0"/>
              <a:t>POSIX shell</a:t>
            </a:r>
          </a:p>
          <a:p>
            <a:pPr lvl="1"/>
            <a:endParaRPr lang="en-IN" sz="2400" dirty="0"/>
          </a:p>
          <a:p>
            <a:r>
              <a:rPr lang="en-IN" sz="2400" dirty="0"/>
              <a:t>The different C-type shells follow −</a:t>
            </a:r>
          </a:p>
          <a:p>
            <a:pPr lvl="1"/>
            <a:r>
              <a:rPr lang="en-IN" sz="2400" b="1" dirty="0"/>
              <a:t>C shell ( </a:t>
            </a:r>
            <a:r>
              <a:rPr lang="en-IN" sz="2400" b="1" dirty="0" err="1"/>
              <a:t>csh</a:t>
            </a:r>
            <a:r>
              <a:rPr lang="en-IN" sz="2400" b="1" dirty="0"/>
              <a:t>)</a:t>
            </a:r>
          </a:p>
          <a:p>
            <a:pPr lvl="1"/>
            <a:r>
              <a:rPr lang="en-IN" sz="2400" b="1" dirty="0"/>
              <a:t>TENEX/TOPS C shell ( </a:t>
            </a:r>
            <a:r>
              <a:rPr lang="en-IN" sz="2400" b="1" dirty="0" err="1"/>
              <a:t>tcsh</a:t>
            </a:r>
            <a:r>
              <a:rPr lang="en-IN" sz="2400" b="1" dirty="0"/>
              <a:t>)</a:t>
            </a:r>
          </a:p>
          <a:p>
            <a:endParaRPr lang="en-IN"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a:t>Shell Types</a:t>
            </a:r>
            <a:endParaRPr lang="en-IN" sz="2800" b="1" dirty="0"/>
          </a:p>
        </p:txBody>
      </p:sp>
      <p:sp>
        <p:nvSpPr>
          <p:cNvPr id="2" name="Date Placeholder 1"/>
          <p:cNvSpPr>
            <a:spLocks noGrp="1"/>
          </p:cNvSpPr>
          <p:nvPr>
            <p:ph type="dt" sz="half" idx="10"/>
          </p:nvPr>
        </p:nvSpPr>
        <p:spPr/>
        <p:txBody>
          <a:bodyPr/>
          <a:lstStyle/>
          <a:p>
            <a:fld id="{9170266B-F7A6-4EE3-8BC7-67DED51FFCB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242</a:t>
            </a:fld>
            <a:endParaRPr lang="en-IN"/>
          </a:p>
        </p:txBody>
      </p:sp>
      <p:sp>
        <p:nvSpPr>
          <p:cNvPr id="7" name="Rectangle 6"/>
          <p:cNvSpPr/>
          <p:nvPr/>
        </p:nvSpPr>
        <p:spPr>
          <a:xfrm>
            <a:off x="539552" y="6084004"/>
            <a:ext cx="6534472" cy="369332"/>
          </a:xfrm>
          <a:prstGeom prst="rect">
            <a:avLst/>
          </a:prstGeom>
        </p:spPr>
        <p:txBody>
          <a:bodyPr wrap="square">
            <a:spAutoFit/>
          </a:bodyPr>
          <a:lstStyle/>
          <a:p>
            <a:r>
              <a:rPr lang="en-IN" dirty="0"/>
              <a:t>https://www.tutorialspoint.com/unix/unix-what-is-shell.htm</a:t>
            </a:r>
          </a:p>
        </p:txBody>
      </p:sp>
    </p:spTree>
    <p:extLst>
      <p:ext uri="{BB962C8B-B14F-4D97-AF65-F5344CB8AC3E}">
        <p14:creationId xmlns:p14="http://schemas.microsoft.com/office/powerpoint/2010/main" val="1302924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07" y="116632"/>
            <a:ext cx="8229600" cy="562074"/>
          </a:xfrm>
        </p:spPr>
        <p:txBody>
          <a:bodyPr>
            <a:normAutofit fontScale="90000"/>
          </a:bodyPr>
          <a:lstStyle/>
          <a:p>
            <a:r>
              <a:rPr lang="en-IN" b="1" dirty="0"/>
              <a:t>The </a:t>
            </a:r>
            <a:r>
              <a:rPr lang="en-IN" b="1" dirty="0" err="1"/>
              <a:t>Korn</a:t>
            </a:r>
            <a:r>
              <a:rPr lang="en-IN" b="1" dirty="0"/>
              <a:t> Shell</a:t>
            </a:r>
            <a:endParaRPr lang="en-IN" dirty="0"/>
          </a:p>
        </p:txBody>
      </p:sp>
      <p:sp>
        <p:nvSpPr>
          <p:cNvPr id="3" name="Content Placeholder 2"/>
          <p:cNvSpPr>
            <a:spLocks noGrp="1"/>
          </p:cNvSpPr>
          <p:nvPr>
            <p:ph idx="1"/>
          </p:nvPr>
        </p:nvSpPr>
        <p:spPr>
          <a:xfrm>
            <a:off x="356271" y="761666"/>
            <a:ext cx="8229600" cy="4525963"/>
          </a:xfrm>
        </p:spPr>
        <p:txBody>
          <a:bodyPr>
            <a:noAutofit/>
          </a:bodyPr>
          <a:lstStyle/>
          <a:p>
            <a:r>
              <a:rPr lang="en-IN" sz="2400" dirty="0"/>
              <a:t>It is denoted as </a:t>
            </a:r>
            <a:r>
              <a:rPr lang="en-IN" sz="2400" b="1" dirty="0" err="1"/>
              <a:t>ksh</a:t>
            </a:r>
            <a:r>
              <a:rPr lang="en-IN" sz="2400" dirty="0"/>
              <a:t> </a:t>
            </a:r>
          </a:p>
          <a:p>
            <a:endParaRPr lang="en-IN" sz="2400" dirty="0"/>
          </a:p>
          <a:p>
            <a:r>
              <a:rPr lang="en-IN" sz="2400" dirty="0"/>
              <a:t>It Was written by David </a:t>
            </a:r>
            <a:r>
              <a:rPr lang="en-IN" sz="2400" dirty="0" err="1"/>
              <a:t>Korn</a:t>
            </a:r>
            <a:r>
              <a:rPr lang="en-IN" sz="2400" dirty="0"/>
              <a:t> at AT&amp;T Bell Labs.</a:t>
            </a:r>
          </a:p>
          <a:p>
            <a:endParaRPr lang="en-IN" sz="2400" dirty="0"/>
          </a:p>
          <a:p>
            <a:r>
              <a:rPr lang="en-IN" sz="2400" dirty="0"/>
              <a:t>It is a superset of the Bourne shell. So it supports everything in the Bourne shell.</a:t>
            </a:r>
          </a:p>
          <a:p>
            <a:endParaRPr lang="en-IN" sz="2400" dirty="0"/>
          </a:p>
        </p:txBody>
      </p:sp>
      <p:sp>
        <p:nvSpPr>
          <p:cNvPr id="4" name="Date Placeholder 3"/>
          <p:cNvSpPr>
            <a:spLocks noGrp="1"/>
          </p:cNvSpPr>
          <p:nvPr>
            <p:ph type="dt" sz="half" idx="10"/>
          </p:nvPr>
        </p:nvSpPr>
        <p:spPr/>
        <p:txBody>
          <a:bodyPr/>
          <a:lstStyle/>
          <a:p>
            <a:fld id="{A2C63904-40C4-4180-B6FE-1845F24E091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243</a:t>
            </a:fld>
            <a:endParaRPr lang="en-IN"/>
          </a:p>
        </p:txBody>
      </p:sp>
      <p:pic>
        <p:nvPicPr>
          <p:cNvPr id="2050" name="Picture 2" descr="The Relationship of shell functionality Korn shell Bourne shell Common core C shell Common"/>
          <p:cNvPicPr>
            <a:picLocks noChangeAspect="1" noChangeArrowheads="1"/>
          </p:cNvPicPr>
          <p:nvPr/>
        </p:nvPicPr>
        <p:blipFill rotWithShape="1">
          <a:blip r:embed="rId2">
            <a:extLst>
              <a:ext uri="{28A0092B-C50C-407E-A947-70E740481C1C}">
                <a14:useLocalDpi xmlns:a14="http://schemas.microsoft.com/office/drawing/2010/main" val="0"/>
              </a:ext>
            </a:extLst>
          </a:blip>
          <a:srcRect l="5006" t="27794" r="39593" b="6465"/>
          <a:stretch/>
        </p:blipFill>
        <p:spPr bwMode="auto">
          <a:xfrm>
            <a:off x="5062428" y="3212976"/>
            <a:ext cx="3374353" cy="300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9349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a:t>
            </a:r>
            <a:r>
              <a:rPr lang="en-IN" b="1" dirty="0" err="1"/>
              <a:t>Korn</a:t>
            </a:r>
            <a:r>
              <a:rPr lang="en-IN" b="1" dirty="0"/>
              <a:t> Shell</a:t>
            </a:r>
            <a:endParaRPr lang="en-IN" dirty="0"/>
          </a:p>
        </p:txBody>
      </p:sp>
      <p:sp>
        <p:nvSpPr>
          <p:cNvPr id="3" name="Content Placeholder 2"/>
          <p:cNvSpPr>
            <a:spLocks noGrp="1"/>
          </p:cNvSpPr>
          <p:nvPr>
            <p:ph idx="1"/>
          </p:nvPr>
        </p:nvSpPr>
        <p:spPr/>
        <p:txBody>
          <a:bodyPr>
            <a:noAutofit/>
          </a:bodyPr>
          <a:lstStyle/>
          <a:p>
            <a:r>
              <a:rPr lang="en-IN" sz="2400" dirty="0"/>
              <a:t>It has interactive features. </a:t>
            </a:r>
          </a:p>
          <a:p>
            <a:endParaRPr lang="en-IN" sz="2400" dirty="0"/>
          </a:p>
          <a:p>
            <a:r>
              <a:rPr lang="en-IN" sz="2400" dirty="0"/>
              <a:t>It includes features like built-in arithmetic and C-like arrays, functions, and string-manipulation facilities.</a:t>
            </a:r>
          </a:p>
          <a:p>
            <a:endParaRPr lang="en-IN" sz="2400" dirty="0"/>
          </a:p>
          <a:p>
            <a:r>
              <a:rPr lang="en-IN" sz="2400" dirty="0"/>
              <a:t>It is faster than C shell. It is compatible with script written for C shell.</a:t>
            </a:r>
          </a:p>
          <a:p>
            <a:endParaRPr lang="en-IN" sz="2400" dirty="0"/>
          </a:p>
          <a:p>
            <a:r>
              <a:rPr lang="en-IN" sz="2400" dirty="0"/>
              <a:t>The </a:t>
            </a:r>
            <a:r>
              <a:rPr lang="en-IN" sz="2400" dirty="0" err="1"/>
              <a:t>Korn</a:t>
            </a:r>
            <a:r>
              <a:rPr lang="en-IN" sz="2400" dirty="0"/>
              <a:t> Shell also was the base for the POSIX Shell standard specifications etc.</a:t>
            </a:r>
          </a:p>
          <a:p>
            <a:endParaRPr lang="en-IN" sz="2400" dirty="0"/>
          </a:p>
        </p:txBody>
      </p:sp>
      <p:sp>
        <p:nvSpPr>
          <p:cNvPr id="4" name="Date Placeholder 3"/>
          <p:cNvSpPr>
            <a:spLocks noGrp="1"/>
          </p:cNvSpPr>
          <p:nvPr>
            <p:ph type="dt" sz="half" idx="10"/>
          </p:nvPr>
        </p:nvSpPr>
        <p:spPr/>
        <p:txBody>
          <a:bodyPr/>
          <a:lstStyle/>
          <a:p>
            <a:fld id="{A2C63904-40C4-4180-B6FE-1845F24E091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244</a:t>
            </a:fld>
            <a:endParaRPr lang="en-IN"/>
          </a:p>
        </p:txBody>
      </p:sp>
    </p:spTree>
    <p:extLst>
      <p:ext uri="{BB962C8B-B14F-4D97-AF65-F5344CB8AC3E}">
        <p14:creationId xmlns:p14="http://schemas.microsoft.com/office/powerpoint/2010/main" val="41302073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BASH</a:t>
            </a:r>
          </a:p>
        </p:txBody>
      </p:sp>
      <p:sp>
        <p:nvSpPr>
          <p:cNvPr id="3" name="Content Placeholder 2"/>
          <p:cNvSpPr>
            <a:spLocks noGrp="1"/>
          </p:cNvSpPr>
          <p:nvPr>
            <p:ph idx="1"/>
          </p:nvPr>
        </p:nvSpPr>
        <p:spPr/>
        <p:txBody>
          <a:bodyPr>
            <a:normAutofit/>
          </a:bodyPr>
          <a:lstStyle/>
          <a:p>
            <a:r>
              <a:rPr lang="en-IN" sz="2400" dirty="0"/>
              <a:t>BASH= Bourne Again Shell</a:t>
            </a:r>
          </a:p>
          <a:p>
            <a:r>
              <a:rPr lang="en-IN" sz="2400" dirty="0"/>
              <a:t>The shell's name is an acronym for Bourne Again Shell, </a:t>
            </a:r>
          </a:p>
          <a:p>
            <a:r>
              <a:rPr lang="en-IN" sz="2400" b="1" dirty="0"/>
              <a:t>A pun on the name of the Bourne shell that it replaces and </a:t>
            </a:r>
          </a:p>
          <a:p>
            <a:r>
              <a:rPr lang="en-IN" sz="2400" b="1" dirty="0"/>
              <a:t>The notion of being "born again".</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245</a:t>
            </a:fld>
            <a:endParaRPr lang="en-IN"/>
          </a:p>
        </p:txBody>
      </p:sp>
      <p:sp>
        <p:nvSpPr>
          <p:cNvPr id="7" name="Rectangle 6"/>
          <p:cNvSpPr/>
          <p:nvPr/>
        </p:nvSpPr>
        <p:spPr>
          <a:xfrm>
            <a:off x="251520" y="5517232"/>
            <a:ext cx="8640960" cy="461665"/>
          </a:xfrm>
          <a:prstGeom prst="rect">
            <a:avLst/>
          </a:prstGeom>
        </p:spPr>
        <p:txBody>
          <a:bodyPr wrap="square">
            <a:spAutoFit/>
          </a:bodyPr>
          <a:lstStyle/>
          <a:p>
            <a:r>
              <a:rPr lang="en-IN" sz="1200" dirty="0"/>
              <a:t>https://en.wikipedia.org/wiki/Bash_(Unix_shell)#:~:text=Bash%20is%20a%20Unix%20shell,ported%20to%20Linux%2C%20alongside%20GCC.</a:t>
            </a:r>
          </a:p>
        </p:txBody>
      </p:sp>
    </p:spTree>
    <p:extLst>
      <p:ext uri="{BB962C8B-B14F-4D97-AF65-F5344CB8AC3E}">
        <p14:creationId xmlns:p14="http://schemas.microsoft.com/office/powerpoint/2010/main" val="33005300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2136"/>
            <a:ext cx="8229600" cy="562074"/>
          </a:xfrm>
        </p:spPr>
        <p:txBody>
          <a:bodyPr>
            <a:normAutofit fontScale="90000"/>
          </a:bodyPr>
          <a:lstStyle/>
          <a:p>
            <a:r>
              <a:rPr lang="en-IN" b="1" dirty="0"/>
              <a:t>GNU Bourne-Again Shell</a:t>
            </a:r>
            <a:endParaRPr lang="en-IN" dirty="0"/>
          </a:p>
        </p:txBody>
      </p:sp>
      <p:sp>
        <p:nvSpPr>
          <p:cNvPr id="3" name="Content Placeholder 2"/>
          <p:cNvSpPr>
            <a:spLocks noGrp="1"/>
          </p:cNvSpPr>
          <p:nvPr>
            <p:ph idx="1"/>
          </p:nvPr>
        </p:nvSpPr>
        <p:spPr>
          <a:xfrm>
            <a:off x="457200" y="692696"/>
            <a:ext cx="8229600" cy="5433467"/>
          </a:xfrm>
        </p:spPr>
        <p:txBody>
          <a:bodyPr>
            <a:normAutofit/>
          </a:bodyPr>
          <a:lstStyle/>
          <a:p>
            <a:r>
              <a:rPr lang="en-IN" sz="2400" dirty="0"/>
              <a:t>The Bash command syntax is a superset of the Bourne shell command syntax.</a:t>
            </a:r>
          </a:p>
          <a:p>
            <a:r>
              <a:rPr lang="en-IN" sz="2400" dirty="0"/>
              <a:t>Bash command syntax includes ideas drawn from the </a:t>
            </a:r>
            <a:r>
              <a:rPr lang="en-IN" sz="2400" dirty="0" err="1"/>
              <a:t>KornShell</a:t>
            </a:r>
            <a:r>
              <a:rPr lang="en-IN" sz="2400" dirty="0"/>
              <a:t> (</a:t>
            </a:r>
            <a:r>
              <a:rPr lang="en-IN" sz="2400" dirty="0" err="1"/>
              <a:t>ksh</a:t>
            </a:r>
            <a:r>
              <a:rPr lang="en-IN" sz="2400" dirty="0"/>
              <a:t>) and the C shell (</a:t>
            </a:r>
            <a:r>
              <a:rPr lang="en-IN" sz="2400" dirty="0" err="1"/>
              <a:t>csh</a:t>
            </a:r>
            <a:r>
              <a:rPr lang="en-IN" sz="2400" dirty="0"/>
              <a:t>) such as command line editing, command history (history command),the directory stack, and POSIX command substitution syntax</a:t>
            </a:r>
          </a:p>
        </p:txBody>
      </p:sp>
      <p:sp>
        <p:nvSpPr>
          <p:cNvPr id="4" name="Date Placeholder 3"/>
          <p:cNvSpPr>
            <a:spLocks noGrp="1"/>
          </p:cNvSpPr>
          <p:nvPr>
            <p:ph type="dt" sz="half" idx="10"/>
          </p:nvPr>
        </p:nvSpPr>
        <p:spPr/>
        <p:txBody>
          <a:bodyPr/>
          <a:lstStyle/>
          <a:p>
            <a:fld id="{C3A28559-778C-4E50-88C1-5E786D9403D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246</a:t>
            </a:fld>
            <a:endParaRPr lang="en-IN"/>
          </a:p>
        </p:txBody>
      </p:sp>
      <p:sp>
        <p:nvSpPr>
          <p:cNvPr id="9" name="AutoShape 2" descr="Overview about Shell Prompt in Uni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874" y="3501008"/>
            <a:ext cx="6120430" cy="285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1728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5783"/>
            <a:ext cx="8229600" cy="562074"/>
          </a:xfrm>
        </p:spPr>
        <p:txBody>
          <a:bodyPr>
            <a:normAutofit fontScale="90000"/>
          </a:bodyPr>
          <a:lstStyle/>
          <a:p>
            <a:r>
              <a:rPr lang="en-IN" b="1" dirty="0"/>
              <a:t>GNU Bourne-Again Shell</a:t>
            </a:r>
            <a:endParaRPr lang="en-IN" dirty="0"/>
          </a:p>
        </p:txBody>
      </p:sp>
      <p:sp>
        <p:nvSpPr>
          <p:cNvPr id="3" name="Content Placeholder 2"/>
          <p:cNvSpPr>
            <a:spLocks noGrp="1"/>
          </p:cNvSpPr>
          <p:nvPr>
            <p:ph idx="1"/>
          </p:nvPr>
        </p:nvSpPr>
        <p:spPr/>
        <p:txBody>
          <a:bodyPr>
            <a:normAutofit/>
          </a:bodyPr>
          <a:lstStyle/>
          <a:p>
            <a:r>
              <a:rPr lang="en-IN" sz="2400" dirty="0"/>
              <a:t>Denoted as </a:t>
            </a:r>
            <a:r>
              <a:rPr lang="en-IN" sz="2400" b="1" dirty="0"/>
              <a:t>bash</a:t>
            </a:r>
            <a:r>
              <a:rPr lang="en-IN" sz="2400" dirty="0"/>
              <a:t> </a:t>
            </a:r>
          </a:p>
          <a:p>
            <a:endParaRPr lang="en-IN" sz="2400" dirty="0"/>
          </a:p>
          <a:p>
            <a:r>
              <a:rPr lang="en-IN" sz="2400" dirty="0"/>
              <a:t>It is compatible to the Bourne shell. </a:t>
            </a:r>
          </a:p>
          <a:p>
            <a:endParaRPr lang="en-IN" sz="2400" dirty="0"/>
          </a:p>
          <a:p>
            <a:r>
              <a:rPr lang="en-IN" sz="2400" dirty="0"/>
              <a:t>It includes features from </a:t>
            </a:r>
            <a:r>
              <a:rPr lang="en-IN" sz="2400" dirty="0" err="1"/>
              <a:t>Korn</a:t>
            </a:r>
            <a:r>
              <a:rPr lang="en-IN" sz="2400" dirty="0"/>
              <a:t> and Bourne shell.</a:t>
            </a:r>
          </a:p>
          <a:p>
            <a:endParaRPr lang="en-IN" sz="2400" dirty="0"/>
          </a:p>
          <a:p>
            <a:r>
              <a:rPr lang="en-IN" sz="2400" dirty="0"/>
              <a:t>It is most widely used shell in Linux systems. </a:t>
            </a:r>
          </a:p>
          <a:p>
            <a:endParaRPr lang="en-IN" sz="2400" dirty="0"/>
          </a:p>
          <a:p>
            <a:r>
              <a:rPr lang="en-IN" sz="2400" dirty="0"/>
              <a:t>It is used as </a:t>
            </a:r>
            <a:r>
              <a:rPr lang="en-IN" sz="2400" b="1" dirty="0"/>
              <a:t>default login shell in Linux systems and in </a:t>
            </a:r>
            <a:r>
              <a:rPr lang="en-IN" sz="2400" b="1" dirty="0" err="1"/>
              <a:t>macOS</a:t>
            </a:r>
            <a:r>
              <a:rPr lang="en-IN" sz="2400" dirty="0"/>
              <a:t>. It can also be installed on Windows OS.</a:t>
            </a:r>
          </a:p>
          <a:p>
            <a:endParaRPr lang="en-IN" sz="2400" dirty="0"/>
          </a:p>
          <a:p>
            <a:endParaRPr lang="en-IN" dirty="0"/>
          </a:p>
        </p:txBody>
      </p:sp>
      <p:sp>
        <p:nvSpPr>
          <p:cNvPr id="4" name="Date Placeholder 3"/>
          <p:cNvSpPr>
            <a:spLocks noGrp="1"/>
          </p:cNvSpPr>
          <p:nvPr>
            <p:ph type="dt" sz="half" idx="10"/>
          </p:nvPr>
        </p:nvSpPr>
        <p:spPr/>
        <p:txBody>
          <a:bodyPr/>
          <a:lstStyle/>
          <a:p>
            <a:fld id="{C3A28559-778C-4E50-88C1-5E786D9403D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247</a:t>
            </a:fld>
            <a:endParaRPr lang="en-IN"/>
          </a:p>
        </p:txBody>
      </p:sp>
      <p:sp>
        <p:nvSpPr>
          <p:cNvPr id="9" name="AutoShape 2" descr="Overview about Shell Prompt in Uni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548680"/>
            <a:ext cx="4464496" cy="208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57728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GNU ?</a:t>
            </a:r>
          </a:p>
        </p:txBody>
      </p:sp>
      <p:sp>
        <p:nvSpPr>
          <p:cNvPr id="4" name="Date Placeholder 3"/>
          <p:cNvSpPr>
            <a:spLocks noGrp="1"/>
          </p:cNvSpPr>
          <p:nvPr>
            <p:ph type="dt" sz="half" idx="10"/>
          </p:nvPr>
        </p:nvSpPr>
        <p:spPr/>
        <p:txBody>
          <a:bodyPr/>
          <a:lstStyle/>
          <a:p>
            <a:fld id="{AFAF7219-7844-4EFD-89D6-31A02A30894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248</a:t>
            </a:fld>
            <a:endParaRPr lang="en-IN"/>
          </a:p>
        </p:txBody>
      </p:sp>
      <p:sp>
        <p:nvSpPr>
          <p:cNvPr id="7" name="Content Placeholder 6"/>
          <p:cNvSpPr>
            <a:spLocks noGrp="1"/>
          </p:cNvSpPr>
          <p:nvPr>
            <p:ph idx="1"/>
          </p:nvPr>
        </p:nvSpPr>
        <p:spPr/>
        <p:txBody>
          <a:bodyPr/>
          <a:lstStyle/>
          <a:p>
            <a:endParaRPr lang="en-IN"/>
          </a:p>
        </p:txBody>
      </p:sp>
    </p:spTree>
    <p:extLst>
      <p:ext uri="{BB962C8B-B14F-4D97-AF65-F5344CB8AC3E}">
        <p14:creationId xmlns:p14="http://schemas.microsoft.com/office/powerpoint/2010/main" val="3013197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GNU ?</a:t>
            </a:r>
          </a:p>
        </p:txBody>
      </p:sp>
      <p:sp>
        <p:nvSpPr>
          <p:cNvPr id="3" name="Content Placeholder 2"/>
          <p:cNvSpPr>
            <a:spLocks noGrp="1"/>
          </p:cNvSpPr>
          <p:nvPr>
            <p:ph idx="1"/>
          </p:nvPr>
        </p:nvSpPr>
        <p:spPr/>
        <p:txBody>
          <a:bodyPr>
            <a:normAutofit/>
          </a:bodyPr>
          <a:lstStyle/>
          <a:p>
            <a:r>
              <a:rPr lang="en-IN" sz="2400" b="1" dirty="0"/>
              <a:t>GNU is an operating system </a:t>
            </a:r>
            <a:r>
              <a:rPr lang="en-IN" sz="2400" dirty="0"/>
              <a:t>and also an extensive collection of utility programmes wholly free software and also the project within which the free software concept originated</a:t>
            </a:r>
          </a:p>
          <a:p>
            <a:endParaRPr lang="en-IN" sz="2400" dirty="0"/>
          </a:p>
          <a:p>
            <a:r>
              <a:rPr lang="en-IN" sz="2400" b="1" u="sng" dirty="0"/>
              <a:t>GNU is a recursive acronym for "GNU's Not Unix!“</a:t>
            </a:r>
          </a:p>
          <a:p>
            <a:endParaRPr lang="en-IN" sz="2400" b="1" u="sng" dirty="0"/>
          </a:p>
          <a:p>
            <a:r>
              <a:rPr lang="en-IN" sz="2400" b="1" u="sng" dirty="0"/>
              <a:t>Chosen because GNU's design is Unix-like, but differs from Unix by being free software and containing no Unix code.</a:t>
            </a:r>
          </a:p>
        </p:txBody>
      </p:sp>
      <p:sp>
        <p:nvSpPr>
          <p:cNvPr id="4" name="Date Placeholder 3"/>
          <p:cNvSpPr>
            <a:spLocks noGrp="1"/>
          </p:cNvSpPr>
          <p:nvPr>
            <p:ph type="dt" sz="half" idx="10"/>
          </p:nvPr>
        </p:nvSpPr>
        <p:spPr/>
        <p:txBody>
          <a:bodyPr/>
          <a:lstStyle/>
          <a:p>
            <a:fld id="{AFAF7219-7844-4EFD-89D6-31A02A30894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249</a:t>
            </a:fld>
            <a:endParaRPr lang="en-IN"/>
          </a:p>
        </p:txBody>
      </p:sp>
    </p:spTree>
    <p:extLst>
      <p:ext uri="{BB962C8B-B14F-4D97-AF65-F5344CB8AC3E}">
        <p14:creationId xmlns:p14="http://schemas.microsoft.com/office/powerpoint/2010/main" val="3314462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418058"/>
          </a:xfrm>
        </p:spPr>
        <p:txBody>
          <a:bodyPr>
            <a:normAutofit fontScale="90000"/>
          </a:bodyPr>
          <a:lstStyle/>
          <a:p>
            <a:r>
              <a:rPr lang="en-IN" dirty="0"/>
              <a:t>Compiler</a:t>
            </a:r>
          </a:p>
        </p:txBody>
      </p:sp>
      <p:sp>
        <p:nvSpPr>
          <p:cNvPr id="3" name="Content Placeholder 2"/>
          <p:cNvSpPr>
            <a:spLocks noGrp="1"/>
          </p:cNvSpPr>
          <p:nvPr>
            <p:ph idx="1"/>
          </p:nvPr>
        </p:nvSpPr>
        <p:spPr>
          <a:xfrm>
            <a:off x="457200" y="764704"/>
            <a:ext cx="8003232" cy="5361459"/>
          </a:xfrm>
        </p:spPr>
        <p:txBody>
          <a:bodyPr>
            <a:noAutofit/>
          </a:bodyPr>
          <a:lstStyle/>
          <a:p>
            <a:r>
              <a:rPr lang="en-IN" sz="2400" dirty="0">
                <a:highlight>
                  <a:srgbClr val="FFFF00"/>
                </a:highlight>
              </a:rPr>
              <a:t>The language processor that reads the complete source program written in high level language </a:t>
            </a:r>
            <a:r>
              <a:rPr lang="en-IN" sz="2400" b="1" u="sng" dirty="0">
                <a:highlight>
                  <a:srgbClr val="FFFF00"/>
                </a:highlight>
              </a:rPr>
              <a:t>as a whole in one go and translates it </a:t>
            </a:r>
            <a:r>
              <a:rPr lang="en-IN" sz="2400" dirty="0">
                <a:highlight>
                  <a:srgbClr val="FFFF00"/>
                </a:highlight>
              </a:rPr>
              <a:t>into an equivalent program in machine language is called as a Compiler.</a:t>
            </a:r>
            <a:br>
              <a:rPr lang="en-IN" sz="2400" dirty="0">
                <a:highlight>
                  <a:srgbClr val="FFFF00"/>
                </a:highlight>
              </a:rPr>
            </a:br>
            <a:endParaRPr lang="en-IN" sz="2400" dirty="0">
              <a:highlight>
                <a:srgbClr val="FFFF00"/>
              </a:highlight>
            </a:endParaRPr>
          </a:p>
          <a:p>
            <a:endParaRPr lang="en-IN" sz="2000" dirty="0">
              <a:highlight>
                <a:srgbClr val="FFFF00"/>
              </a:highlight>
            </a:endParaRPr>
          </a:p>
          <a:p>
            <a:endParaRPr lang="en-IN" sz="2000" dirty="0">
              <a:highlight>
                <a:srgbClr val="FFFF00"/>
              </a:highlight>
            </a:endParaRPr>
          </a:p>
          <a:p>
            <a:endParaRPr lang="en-IN" sz="2000" dirty="0">
              <a:highlight>
                <a:srgbClr val="FFFF00"/>
              </a:highlight>
            </a:endParaRPr>
          </a:p>
        </p:txBody>
      </p:sp>
      <p:sp>
        <p:nvSpPr>
          <p:cNvPr id="4" name="Date Placeholder 3"/>
          <p:cNvSpPr>
            <a:spLocks noGrp="1"/>
          </p:cNvSpPr>
          <p:nvPr>
            <p:ph type="dt" sz="half" idx="10"/>
          </p:nvPr>
        </p:nvSpPr>
        <p:spPr/>
        <p:txBody>
          <a:bodyPr/>
          <a:lstStyle/>
          <a:p>
            <a:fld id="{61BF1872-9EDB-486E-9B47-C38A947544F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a:t>
            </a:fld>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996952"/>
            <a:ext cx="662473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404642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Scripting</a:t>
            </a:r>
            <a:endParaRPr lang="en-IN" dirty="0"/>
          </a:p>
        </p:txBody>
      </p:sp>
      <p:sp>
        <p:nvSpPr>
          <p:cNvPr id="3" name="Content Placeholder 2"/>
          <p:cNvSpPr>
            <a:spLocks noGrp="1"/>
          </p:cNvSpPr>
          <p:nvPr>
            <p:ph idx="1"/>
          </p:nvPr>
        </p:nvSpPr>
        <p:spPr/>
        <p:txBody>
          <a:bodyPr>
            <a:normAutofit/>
          </a:bodyPr>
          <a:lstStyle/>
          <a:p>
            <a:r>
              <a:rPr lang="en-IN" sz="2400" dirty="0"/>
              <a:t>Usually shells are interactive that mean, </a:t>
            </a:r>
          </a:p>
          <a:p>
            <a:pPr lvl="1"/>
            <a:r>
              <a:rPr lang="en-IN" sz="2400" dirty="0"/>
              <a:t>they accept command as input from users and execute them. </a:t>
            </a:r>
          </a:p>
          <a:p>
            <a:pPr lvl="1"/>
            <a:r>
              <a:rPr lang="en-IN" sz="2400" dirty="0"/>
              <a:t>to execute a bunch of commands routinely, </a:t>
            </a:r>
          </a:p>
          <a:p>
            <a:pPr lvl="1"/>
            <a:r>
              <a:rPr lang="en-IN" sz="2400" b="1" dirty="0"/>
              <a:t>so we have to type in all commands each time in terminal.</a:t>
            </a:r>
          </a:p>
          <a:p>
            <a:pPr lvl="1"/>
            <a:endParaRPr lang="en-IN" dirty="0"/>
          </a:p>
          <a:p>
            <a:endParaRPr lang="en-IN" sz="2800" dirty="0"/>
          </a:p>
        </p:txBody>
      </p:sp>
      <p:sp>
        <p:nvSpPr>
          <p:cNvPr id="4" name="Date Placeholder 3"/>
          <p:cNvSpPr>
            <a:spLocks noGrp="1"/>
          </p:cNvSpPr>
          <p:nvPr>
            <p:ph type="dt" sz="half" idx="10"/>
          </p:nvPr>
        </p:nvSpPr>
        <p:spPr/>
        <p:txBody>
          <a:bodyPr/>
          <a:lstStyle/>
          <a:p>
            <a:fld id="{105E8F6E-F0DC-4458-96A8-871CB1A60B5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250</a:t>
            </a:fld>
            <a:endParaRPr lang="en-IN"/>
          </a:p>
        </p:txBody>
      </p:sp>
    </p:spTree>
    <p:extLst>
      <p:ext uri="{BB962C8B-B14F-4D97-AF65-F5344CB8AC3E}">
        <p14:creationId xmlns:p14="http://schemas.microsoft.com/office/powerpoint/2010/main" val="15389309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Scripting</a:t>
            </a:r>
            <a:endParaRPr lang="en-IN" dirty="0"/>
          </a:p>
        </p:txBody>
      </p:sp>
      <p:sp>
        <p:nvSpPr>
          <p:cNvPr id="3" name="Content Placeholder 2"/>
          <p:cNvSpPr>
            <a:spLocks noGrp="1"/>
          </p:cNvSpPr>
          <p:nvPr>
            <p:ph idx="1"/>
          </p:nvPr>
        </p:nvSpPr>
        <p:spPr/>
        <p:txBody>
          <a:bodyPr>
            <a:normAutofit/>
          </a:bodyPr>
          <a:lstStyle/>
          <a:p>
            <a:r>
              <a:rPr lang="en-IN" sz="2400" dirty="0"/>
              <a:t>As shell can also take commands </a:t>
            </a:r>
          </a:p>
          <a:p>
            <a:pPr lvl="1"/>
            <a:r>
              <a:rPr lang="en-IN" sz="2400" b="1" dirty="0"/>
              <a:t>as input from file we can write these commands in a file </a:t>
            </a:r>
          </a:p>
          <a:p>
            <a:pPr lvl="1"/>
            <a:r>
              <a:rPr lang="en-IN" sz="2400" dirty="0"/>
              <a:t>can execute them in shell to avoid this repetitive work. </a:t>
            </a:r>
          </a:p>
          <a:p>
            <a:pPr lvl="1"/>
            <a:r>
              <a:rPr lang="en-IN" sz="2400" dirty="0"/>
              <a:t>These files are called </a:t>
            </a:r>
            <a:r>
              <a:rPr lang="en-IN" sz="2400" b="1" dirty="0"/>
              <a:t>Shell Scripts or Shell Programs. </a:t>
            </a:r>
          </a:p>
          <a:p>
            <a:pPr lvl="1"/>
            <a:r>
              <a:rPr lang="en-IN" sz="2400" dirty="0"/>
              <a:t>Shell scripts are </a:t>
            </a:r>
            <a:r>
              <a:rPr lang="en-IN" sz="2400" b="1" dirty="0"/>
              <a:t>similar to the batch file in MS-DOS. </a:t>
            </a:r>
          </a:p>
          <a:p>
            <a:pPr lvl="1"/>
            <a:r>
              <a:rPr lang="en-IN" sz="2400" dirty="0"/>
              <a:t>Each shell script is saved with </a:t>
            </a:r>
            <a:r>
              <a:rPr lang="en-IN" sz="2400" b="1" dirty="0"/>
              <a:t>.</a:t>
            </a:r>
            <a:r>
              <a:rPr lang="en-IN" sz="2400" b="1" dirty="0" err="1"/>
              <a:t>sh</a:t>
            </a:r>
            <a:r>
              <a:rPr lang="en-IN" sz="2400" b="1" dirty="0"/>
              <a:t> file extension</a:t>
            </a:r>
            <a:r>
              <a:rPr lang="en-IN" sz="2400" dirty="0"/>
              <a:t> </a:t>
            </a:r>
            <a:r>
              <a:rPr lang="en-IN" sz="2400" dirty="0" err="1"/>
              <a:t>eg</a:t>
            </a:r>
            <a:r>
              <a:rPr lang="en-IN" sz="2400" dirty="0"/>
              <a:t>. myscript.sh</a:t>
            </a:r>
          </a:p>
          <a:p>
            <a:endParaRPr lang="en-IN" sz="2400" dirty="0"/>
          </a:p>
        </p:txBody>
      </p:sp>
      <p:sp>
        <p:nvSpPr>
          <p:cNvPr id="4" name="Date Placeholder 3"/>
          <p:cNvSpPr>
            <a:spLocks noGrp="1"/>
          </p:cNvSpPr>
          <p:nvPr>
            <p:ph type="dt" sz="half" idx="10"/>
          </p:nvPr>
        </p:nvSpPr>
        <p:spPr/>
        <p:txBody>
          <a:bodyPr/>
          <a:lstStyle/>
          <a:p>
            <a:fld id="{EC675A48-645F-40F1-8D20-20AAD8B9A86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251</a:t>
            </a:fld>
            <a:endParaRPr lang="en-IN"/>
          </a:p>
        </p:txBody>
      </p:sp>
    </p:spTree>
    <p:extLst>
      <p:ext uri="{BB962C8B-B14F-4D97-AF65-F5344CB8AC3E}">
        <p14:creationId xmlns:p14="http://schemas.microsoft.com/office/powerpoint/2010/main" val="3721436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Scripting</a:t>
            </a:r>
            <a:endParaRPr lang="en-IN" dirty="0"/>
          </a:p>
        </p:txBody>
      </p:sp>
      <p:sp>
        <p:nvSpPr>
          <p:cNvPr id="3" name="Content Placeholder 2"/>
          <p:cNvSpPr>
            <a:spLocks noGrp="1"/>
          </p:cNvSpPr>
          <p:nvPr>
            <p:ph idx="1"/>
          </p:nvPr>
        </p:nvSpPr>
        <p:spPr/>
        <p:txBody>
          <a:bodyPr>
            <a:normAutofit/>
          </a:bodyPr>
          <a:lstStyle/>
          <a:p>
            <a:r>
              <a:rPr lang="en-IN" sz="2400" dirty="0"/>
              <a:t>A shell script have syntax just like any other programming language. </a:t>
            </a:r>
          </a:p>
          <a:p>
            <a:endParaRPr lang="en-IN" sz="2400" dirty="0"/>
          </a:p>
          <a:p>
            <a:r>
              <a:rPr lang="en-IN" sz="2400" dirty="0"/>
              <a:t>A shell script comprises following elements –</a:t>
            </a:r>
          </a:p>
          <a:p>
            <a:endParaRPr lang="en-IN" sz="2400" dirty="0"/>
          </a:p>
          <a:p>
            <a:pPr lvl="1"/>
            <a:r>
              <a:rPr lang="en-IN" sz="2400" dirty="0"/>
              <a:t>    </a:t>
            </a:r>
            <a:r>
              <a:rPr lang="en-IN" sz="2400" b="1" dirty="0"/>
              <a:t>Shell Keywords – if, else, break etc.</a:t>
            </a:r>
          </a:p>
          <a:p>
            <a:pPr lvl="1"/>
            <a:r>
              <a:rPr lang="en-IN" sz="2400" b="1" dirty="0"/>
              <a:t>    Shell commands – cd, ls, echo, </a:t>
            </a:r>
            <a:r>
              <a:rPr lang="en-IN" sz="2400" b="1" dirty="0" err="1"/>
              <a:t>pwd</a:t>
            </a:r>
            <a:r>
              <a:rPr lang="en-IN" sz="2400" b="1" dirty="0"/>
              <a:t>, touch etc.</a:t>
            </a:r>
          </a:p>
          <a:p>
            <a:pPr lvl="1"/>
            <a:r>
              <a:rPr lang="en-IN" sz="2400" b="1" dirty="0"/>
              <a:t>    Functions</a:t>
            </a:r>
          </a:p>
          <a:p>
            <a:pPr lvl="1"/>
            <a:r>
              <a:rPr lang="en-IN" sz="2400" b="1" dirty="0"/>
              <a:t>    Control flow – </a:t>
            </a:r>
            <a:r>
              <a:rPr lang="en-IN" sz="2400" b="1" dirty="0" err="1"/>
              <a:t>if..then..else</a:t>
            </a:r>
            <a:r>
              <a:rPr lang="en-IN" sz="2400" b="1" dirty="0"/>
              <a:t>, case and shell loops etc.</a:t>
            </a:r>
          </a:p>
          <a:p>
            <a:pPr lvl="1"/>
            <a:endParaRPr lang="en-IN" b="1" dirty="0"/>
          </a:p>
        </p:txBody>
      </p:sp>
      <p:sp>
        <p:nvSpPr>
          <p:cNvPr id="4" name="Date Placeholder 3"/>
          <p:cNvSpPr>
            <a:spLocks noGrp="1"/>
          </p:cNvSpPr>
          <p:nvPr>
            <p:ph type="dt" sz="half" idx="10"/>
          </p:nvPr>
        </p:nvSpPr>
        <p:spPr/>
        <p:txBody>
          <a:bodyPr/>
          <a:lstStyle/>
          <a:p>
            <a:fld id="{7FDACBE5-262A-405E-9006-9DB69BD7423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252</a:t>
            </a:fld>
            <a:endParaRPr lang="en-IN"/>
          </a:p>
        </p:txBody>
      </p:sp>
    </p:spTree>
    <p:extLst>
      <p:ext uri="{BB962C8B-B14F-4D97-AF65-F5344CB8AC3E}">
        <p14:creationId xmlns:p14="http://schemas.microsoft.com/office/powerpoint/2010/main" val="5429824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shell definition line tells the system </a:t>
            </a:r>
          </a:p>
          <a:p>
            <a:pPr lvl="1"/>
            <a:r>
              <a:rPr lang="en-IN" sz="2400" b="1" dirty="0"/>
              <a:t>what shell should be used </a:t>
            </a:r>
            <a:r>
              <a:rPr lang="en-IN" sz="2400" dirty="0"/>
              <a:t>to interpret the script's commands, and </a:t>
            </a:r>
          </a:p>
          <a:p>
            <a:pPr lvl="1"/>
            <a:r>
              <a:rPr lang="en-IN" sz="2400" dirty="0"/>
              <a:t>where the program (shell) is located. </a:t>
            </a:r>
          </a:p>
          <a:p>
            <a:pPr lvl="1"/>
            <a:endParaRPr lang="en-IN" sz="2400" dirty="0"/>
          </a:p>
          <a:p>
            <a:r>
              <a:rPr lang="en-IN" sz="2400" dirty="0"/>
              <a:t>The shell definition line tells the system to use the </a:t>
            </a:r>
            <a:r>
              <a:rPr lang="en-IN" sz="2400" b="1" dirty="0" err="1"/>
              <a:t>Korn</a:t>
            </a:r>
            <a:r>
              <a:rPr lang="en-IN" sz="2400" b="1" dirty="0"/>
              <a:t> Shell when executing this script.</a:t>
            </a:r>
            <a:br>
              <a:rPr lang="en-IN" sz="2400" dirty="0"/>
            </a:br>
            <a:endParaRPr lang="en-IN" sz="2400" dirty="0"/>
          </a:p>
          <a:p>
            <a:pPr lvl="1"/>
            <a:r>
              <a:rPr lang="en-IN" sz="2400" dirty="0"/>
              <a:t>(#!/bin/</a:t>
            </a:r>
            <a:r>
              <a:rPr lang="en-IN" sz="2400" dirty="0" err="1"/>
              <a:t>ksh</a:t>
            </a:r>
            <a:r>
              <a:rPr lang="en-IN" sz="2400" dirty="0"/>
              <a:t>)</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The Shell Definition Line</a:t>
            </a:r>
          </a:p>
        </p:txBody>
      </p:sp>
      <p:sp>
        <p:nvSpPr>
          <p:cNvPr id="2" name="Date Placeholder 1"/>
          <p:cNvSpPr>
            <a:spLocks noGrp="1"/>
          </p:cNvSpPr>
          <p:nvPr>
            <p:ph type="dt" sz="half" idx="10"/>
          </p:nvPr>
        </p:nvSpPr>
        <p:spPr/>
        <p:txBody>
          <a:bodyPr/>
          <a:lstStyle/>
          <a:p>
            <a:fld id="{7771CEDC-E822-4CA6-9F35-D327A2A3F3B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253</a:t>
            </a:fld>
            <a:endParaRPr lang="en-IN"/>
          </a:p>
        </p:txBody>
      </p:sp>
    </p:spTree>
    <p:extLst>
      <p:ext uri="{BB962C8B-B14F-4D97-AF65-F5344CB8AC3E}">
        <p14:creationId xmlns:p14="http://schemas.microsoft.com/office/powerpoint/2010/main" val="17018081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Comments, or non-command code,</a:t>
            </a:r>
          </a:p>
          <a:p>
            <a:endParaRPr lang="en-IN" sz="2400" dirty="0"/>
          </a:p>
          <a:p>
            <a:r>
              <a:rPr lang="en-IN" sz="2400" dirty="0"/>
              <a:t>In a shell script, </a:t>
            </a:r>
            <a:r>
              <a:rPr lang="en-IN" sz="2400" b="1" dirty="0"/>
              <a:t>Comments begin with the # (pound) character </a:t>
            </a:r>
            <a:endParaRPr lang="en-IN" sz="1800" b="1"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Shell Script Comments</a:t>
            </a:r>
          </a:p>
        </p:txBody>
      </p:sp>
      <p:sp>
        <p:nvSpPr>
          <p:cNvPr id="2" name="Date Placeholder 1"/>
          <p:cNvSpPr>
            <a:spLocks noGrp="1"/>
          </p:cNvSpPr>
          <p:nvPr>
            <p:ph type="dt" sz="half" idx="10"/>
          </p:nvPr>
        </p:nvSpPr>
        <p:spPr/>
        <p:txBody>
          <a:bodyPr/>
          <a:lstStyle/>
          <a:p>
            <a:fld id="{9E0D209D-95DA-46A5-8782-7779C8756B0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254</a:t>
            </a:fld>
            <a:endParaRPr lang="en-IN"/>
          </a:p>
        </p:txBody>
      </p:sp>
    </p:spTree>
    <p:extLst>
      <p:ext uri="{BB962C8B-B14F-4D97-AF65-F5344CB8AC3E}">
        <p14:creationId xmlns:p14="http://schemas.microsoft.com/office/powerpoint/2010/main" val="37019286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Before you can run the script, you need to make the shell script file, an executable by using the UNIX </a:t>
            </a:r>
            <a:r>
              <a:rPr lang="en-IN" sz="2400" dirty="0" err="1"/>
              <a:t>chmod</a:t>
            </a:r>
            <a:r>
              <a:rPr lang="en-IN" sz="2400" dirty="0"/>
              <a:t> command. </a:t>
            </a:r>
          </a:p>
          <a:p>
            <a:endParaRPr lang="en-IN" sz="24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Permissions for script</a:t>
            </a:r>
          </a:p>
        </p:txBody>
      </p:sp>
      <p:sp>
        <p:nvSpPr>
          <p:cNvPr id="2" name="Date Placeholder 1"/>
          <p:cNvSpPr>
            <a:spLocks noGrp="1"/>
          </p:cNvSpPr>
          <p:nvPr>
            <p:ph type="dt" sz="half" idx="10"/>
          </p:nvPr>
        </p:nvSpPr>
        <p:spPr/>
        <p:txBody>
          <a:bodyPr/>
          <a:lstStyle/>
          <a:p>
            <a:fld id="{7E1140E3-B3CA-4598-B741-EA18FA0BD4B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255</a:t>
            </a:fld>
            <a:endParaRPr lang="en-IN"/>
          </a:p>
        </p:txBody>
      </p:sp>
    </p:spTree>
    <p:extLst>
      <p:ext uri="{BB962C8B-B14F-4D97-AF65-F5344CB8AC3E}">
        <p14:creationId xmlns:p14="http://schemas.microsoft.com/office/powerpoint/2010/main" val="12771535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following command will allow only the user (owner) of the script to execute it:</a:t>
            </a:r>
          </a:p>
          <a:p>
            <a:pPr marL="68580" indent="0">
              <a:buNone/>
            </a:pPr>
            <a:r>
              <a:rPr lang="en-IN" sz="2400" b="1" dirty="0"/>
              <a:t>		$ </a:t>
            </a:r>
            <a:r>
              <a:rPr lang="en-IN" sz="2400" b="1" dirty="0" err="1"/>
              <a:t>chmod</a:t>
            </a:r>
            <a:r>
              <a:rPr lang="en-IN" sz="2400" b="1" dirty="0"/>
              <a:t> </a:t>
            </a:r>
            <a:r>
              <a:rPr lang="en-IN" sz="2400" b="1" dirty="0" err="1"/>
              <a:t>u+x</a:t>
            </a:r>
            <a:r>
              <a:rPr lang="en-IN" sz="2400" b="1" dirty="0"/>
              <a:t> script1</a:t>
            </a:r>
            <a:endParaRPr lang="en-IN" sz="2400" dirty="0"/>
          </a:p>
          <a:p>
            <a:endParaRPr lang="en-IN" sz="2400" dirty="0"/>
          </a:p>
          <a:p>
            <a:r>
              <a:rPr lang="en-IN" sz="2400" dirty="0"/>
              <a:t>If you wanted to allow everyone (all) to execute the script, you would use this command:</a:t>
            </a:r>
          </a:p>
          <a:p>
            <a:pPr marL="68580" indent="0">
              <a:buNone/>
            </a:pPr>
            <a:r>
              <a:rPr lang="en-IN" sz="2400" b="1" dirty="0"/>
              <a:t>		$ </a:t>
            </a:r>
            <a:r>
              <a:rPr lang="en-IN" sz="2400" b="1" dirty="0" err="1"/>
              <a:t>chmod</a:t>
            </a:r>
            <a:r>
              <a:rPr lang="en-IN" sz="2400" b="1" dirty="0"/>
              <a:t> </a:t>
            </a:r>
            <a:r>
              <a:rPr lang="en-IN" sz="2400" b="1" dirty="0" err="1"/>
              <a:t>a+x</a:t>
            </a:r>
            <a:r>
              <a:rPr lang="en-IN" sz="2400" b="1" dirty="0"/>
              <a:t> script1</a:t>
            </a:r>
            <a:endParaRPr lang="en-IN" sz="2400" dirty="0"/>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Permissions for script</a:t>
            </a:r>
          </a:p>
        </p:txBody>
      </p:sp>
      <p:sp>
        <p:nvSpPr>
          <p:cNvPr id="2" name="Date Placeholder 1"/>
          <p:cNvSpPr>
            <a:spLocks noGrp="1"/>
          </p:cNvSpPr>
          <p:nvPr>
            <p:ph type="dt" sz="half" idx="10"/>
          </p:nvPr>
        </p:nvSpPr>
        <p:spPr/>
        <p:txBody>
          <a:bodyPr/>
          <a:lstStyle/>
          <a:p>
            <a:fld id="{7E1140E3-B3CA-4598-B741-EA18FA0BD4B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256</a:t>
            </a:fld>
            <a:endParaRPr lang="en-IN"/>
          </a:p>
        </p:txBody>
      </p:sp>
    </p:spTree>
    <p:extLst>
      <p:ext uri="{BB962C8B-B14F-4D97-AF65-F5344CB8AC3E}">
        <p14:creationId xmlns:p14="http://schemas.microsoft.com/office/powerpoint/2010/main" val="30843197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61784"/>
            <a:ext cx="8064896" cy="4563869"/>
          </a:xfrm>
        </p:spPr>
        <p:txBody>
          <a:bodyPr>
            <a:noAutofit/>
          </a:bodyPr>
          <a:lstStyle/>
          <a:p>
            <a:r>
              <a:rPr lang="en-IN" sz="2400" dirty="0"/>
              <a:t>After the script file has been made an executable with the </a:t>
            </a:r>
            <a:r>
              <a:rPr lang="en-IN" sz="2400" dirty="0" err="1"/>
              <a:t>chmod</a:t>
            </a:r>
            <a:r>
              <a:rPr lang="en-IN" sz="2400" dirty="0"/>
              <a:t> command, you can run the script in a new shell by giving the path to the script:</a:t>
            </a:r>
          </a:p>
          <a:p>
            <a:pPr marL="68580" indent="0">
              <a:buNone/>
            </a:pPr>
            <a:r>
              <a:rPr lang="en-IN" sz="2400" b="1" dirty="0"/>
              <a:t>		$ ./script1</a:t>
            </a:r>
          </a:p>
          <a:p>
            <a:endParaRPr lang="en-IN" sz="2400" b="1" dirty="0"/>
          </a:p>
          <a:p>
            <a:r>
              <a:rPr lang="en-IN" sz="2400" dirty="0"/>
              <a:t>This (./) would be the path to </a:t>
            </a:r>
            <a:r>
              <a:rPr lang="en-IN" sz="2400" b="1" dirty="0"/>
              <a:t>script1 if you are in the same directory as the script.</a:t>
            </a:r>
          </a:p>
          <a:p>
            <a:endParaRPr lang="en-IN" sz="2400" dirty="0"/>
          </a:p>
          <a:p>
            <a:r>
              <a:rPr lang="en-IN" sz="2400" dirty="0"/>
              <a:t>If you were </a:t>
            </a:r>
            <a:r>
              <a:rPr lang="en-IN" sz="2400" b="1" dirty="0"/>
              <a:t>in a different directory than the script</a:t>
            </a:r>
            <a:r>
              <a:rPr lang="en-IN" sz="2400" dirty="0"/>
              <a:t>, you could use one of the following commands to run it:</a:t>
            </a:r>
          </a:p>
          <a:p>
            <a:pPr marL="68580" indent="0">
              <a:buNone/>
            </a:pPr>
            <a:r>
              <a:rPr lang="en-IN" sz="2400" b="1" dirty="0"/>
              <a:t>		$ /home/student1/script1</a:t>
            </a:r>
            <a:br>
              <a:rPr lang="en-IN" sz="2400" dirty="0"/>
            </a:br>
            <a:r>
              <a:rPr lang="en-IN" sz="2400" dirty="0"/>
              <a:t>			or</a:t>
            </a:r>
            <a:br>
              <a:rPr lang="en-IN" sz="2400" dirty="0"/>
            </a:br>
            <a:r>
              <a:rPr lang="en-IN" sz="2400" dirty="0"/>
              <a:t>		</a:t>
            </a:r>
            <a:r>
              <a:rPr lang="en-IN" sz="2400" b="1" dirty="0"/>
              <a:t>$ /bin/</a:t>
            </a:r>
            <a:r>
              <a:rPr lang="en-IN" sz="2400" b="1" dirty="0" err="1"/>
              <a:t>ksh</a:t>
            </a:r>
            <a:r>
              <a:rPr lang="en-IN" sz="2400" b="1" dirty="0"/>
              <a:t> /home/student1/script1</a:t>
            </a:r>
            <a:endParaRPr lang="en-IN" sz="2400" dirty="0"/>
          </a:p>
          <a:p>
            <a:endParaRPr lang="en-IN" sz="2400" dirty="0"/>
          </a:p>
        </p:txBody>
      </p:sp>
      <p:sp>
        <p:nvSpPr>
          <p:cNvPr id="4" name="Title 1"/>
          <p:cNvSpPr txBox="1">
            <a:spLocks/>
          </p:cNvSpPr>
          <p:nvPr/>
        </p:nvSpPr>
        <p:spPr>
          <a:xfrm>
            <a:off x="467544" y="404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Executing script</a:t>
            </a:r>
          </a:p>
        </p:txBody>
      </p:sp>
      <p:sp>
        <p:nvSpPr>
          <p:cNvPr id="2" name="Date Placeholder 1"/>
          <p:cNvSpPr>
            <a:spLocks noGrp="1"/>
          </p:cNvSpPr>
          <p:nvPr>
            <p:ph type="dt" sz="half" idx="10"/>
          </p:nvPr>
        </p:nvSpPr>
        <p:spPr/>
        <p:txBody>
          <a:bodyPr/>
          <a:lstStyle/>
          <a:p>
            <a:fld id="{EF56F231-3E2C-4BCA-A3B0-0B243ED2077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257</a:t>
            </a:fld>
            <a:endParaRPr lang="en-IN"/>
          </a:p>
        </p:txBody>
      </p:sp>
    </p:spTree>
    <p:extLst>
      <p:ext uri="{BB962C8B-B14F-4D97-AF65-F5344CB8AC3E}">
        <p14:creationId xmlns:p14="http://schemas.microsoft.com/office/powerpoint/2010/main" val="39488008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61784"/>
            <a:ext cx="8064896" cy="4563869"/>
          </a:xfrm>
        </p:spPr>
        <p:txBody>
          <a:bodyPr>
            <a:noAutofit/>
          </a:bodyPr>
          <a:lstStyle/>
          <a:p>
            <a:r>
              <a:rPr lang="en-IN" sz="2400" dirty="0"/>
              <a:t>On some online portals, Execute it as </a:t>
            </a:r>
          </a:p>
          <a:p>
            <a:pPr marL="68580" indent="0">
              <a:buNone/>
            </a:pPr>
            <a:r>
              <a:rPr lang="en-IN" sz="2400" b="1" dirty="0"/>
              <a:t>		$ </a:t>
            </a:r>
            <a:r>
              <a:rPr lang="en-IN" sz="2400" b="1" dirty="0" err="1"/>
              <a:t>sh</a:t>
            </a:r>
            <a:r>
              <a:rPr lang="en-IN" sz="2400" b="1" dirty="0"/>
              <a:t> script1.sh</a:t>
            </a:r>
          </a:p>
          <a:p>
            <a:endParaRPr lang="en-IN" sz="2400" b="1" dirty="0"/>
          </a:p>
          <a:p>
            <a:endParaRPr lang="en-IN" sz="2400" dirty="0"/>
          </a:p>
        </p:txBody>
      </p:sp>
      <p:sp>
        <p:nvSpPr>
          <p:cNvPr id="4" name="Title 1"/>
          <p:cNvSpPr txBox="1">
            <a:spLocks/>
          </p:cNvSpPr>
          <p:nvPr/>
        </p:nvSpPr>
        <p:spPr>
          <a:xfrm>
            <a:off x="467544" y="404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Executing script</a:t>
            </a:r>
          </a:p>
        </p:txBody>
      </p:sp>
      <p:sp>
        <p:nvSpPr>
          <p:cNvPr id="2" name="Date Placeholder 1"/>
          <p:cNvSpPr>
            <a:spLocks noGrp="1"/>
          </p:cNvSpPr>
          <p:nvPr>
            <p:ph type="dt" sz="half" idx="10"/>
          </p:nvPr>
        </p:nvSpPr>
        <p:spPr/>
        <p:txBody>
          <a:bodyPr/>
          <a:lstStyle/>
          <a:p>
            <a:fld id="{EF56F231-3E2C-4BCA-A3B0-0B243ED2077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258</a:t>
            </a:fld>
            <a:endParaRPr lang="en-IN"/>
          </a:p>
        </p:txBody>
      </p:sp>
    </p:spTree>
    <p:extLst>
      <p:ext uri="{BB962C8B-B14F-4D97-AF65-F5344CB8AC3E}">
        <p14:creationId xmlns:p14="http://schemas.microsoft.com/office/powerpoint/2010/main" val="8041279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404664"/>
            <a:ext cx="7024744" cy="457120"/>
          </a:xfrm>
        </p:spPr>
        <p:txBody>
          <a:bodyPr>
            <a:normAutofit fontScale="90000"/>
          </a:bodyPr>
          <a:lstStyle/>
          <a:p>
            <a:r>
              <a:rPr lang="en-IN" sz="2800" b="1" dirty="0"/>
              <a:t>Sample program</a:t>
            </a:r>
          </a:p>
        </p:txBody>
      </p:sp>
      <p:sp>
        <p:nvSpPr>
          <p:cNvPr id="3" name="Content Placeholder 2"/>
          <p:cNvSpPr>
            <a:spLocks noGrp="1"/>
          </p:cNvSpPr>
          <p:nvPr>
            <p:ph sz="quarter" idx="4294967295"/>
          </p:nvPr>
        </p:nvSpPr>
        <p:spPr>
          <a:xfrm>
            <a:off x="539552" y="1124744"/>
            <a:ext cx="7776864" cy="5256584"/>
          </a:xfrm>
          <a:prstGeom prst="rect">
            <a:avLst/>
          </a:prstGeom>
        </p:spPr>
        <p:txBody>
          <a:bodyPr>
            <a:normAutofit fontScale="70000" lnSpcReduction="20000"/>
          </a:bodyPr>
          <a:lstStyle/>
          <a:p>
            <a:r>
              <a:rPr lang="en-IN" sz="2900" dirty="0"/>
              <a:t>vi hello.sh</a:t>
            </a:r>
          </a:p>
          <a:p>
            <a:r>
              <a:rPr lang="en-IN" sz="2900" dirty="0"/>
              <a:t>To go into edit mode:</a:t>
            </a:r>
          </a:p>
          <a:p>
            <a:pPr lvl="1"/>
            <a:r>
              <a:rPr lang="en-IN" sz="2900" b="1" dirty="0"/>
              <a:t>press ESC and type I</a:t>
            </a:r>
          </a:p>
          <a:p>
            <a:r>
              <a:rPr lang="en-IN" sz="2900" dirty="0"/>
              <a:t>To save a file</a:t>
            </a:r>
          </a:p>
          <a:p>
            <a:pPr lvl="1"/>
            <a:r>
              <a:rPr lang="en-IN" sz="2900" b="1" dirty="0"/>
              <a:t>press ESC and type :w </a:t>
            </a:r>
            <a:r>
              <a:rPr lang="en-IN" sz="2900" b="1" dirty="0" err="1"/>
              <a:t>fileName</a:t>
            </a:r>
            <a:endParaRPr lang="en-IN" sz="2900" b="1" dirty="0"/>
          </a:p>
          <a:p>
            <a:r>
              <a:rPr lang="en-IN" sz="2900" dirty="0"/>
              <a:t>To save a file and quit:</a:t>
            </a:r>
          </a:p>
          <a:p>
            <a:pPr lvl="1"/>
            <a:r>
              <a:rPr lang="en-IN" sz="2900" b="1" dirty="0"/>
              <a:t>press ESC and type :</a:t>
            </a:r>
            <a:r>
              <a:rPr lang="en-IN" sz="2900" b="1" dirty="0" err="1"/>
              <a:t>wq</a:t>
            </a:r>
            <a:endParaRPr lang="en-IN" sz="2900" b="1" dirty="0"/>
          </a:p>
          <a:p>
            <a:pPr lvl="2"/>
            <a:r>
              <a:rPr lang="en-IN" sz="2600" b="1" dirty="0"/>
              <a:t>Or </a:t>
            </a:r>
          </a:p>
          <a:p>
            <a:pPr lvl="1"/>
            <a:r>
              <a:rPr lang="en-IN" sz="2900" b="1" dirty="0"/>
              <a:t>press ESC and type :x</a:t>
            </a:r>
          </a:p>
          <a:p>
            <a:r>
              <a:rPr lang="en-IN" sz="2900" dirty="0"/>
              <a:t>Save and close the file. </a:t>
            </a:r>
          </a:p>
          <a:p>
            <a:r>
              <a:rPr lang="en-IN" sz="2900" dirty="0"/>
              <a:t>You can run the script as follows: </a:t>
            </a:r>
          </a:p>
          <a:p>
            <a:pPr marL="68580" indent="0">
              <a:buNone/>
            </a:pPr>
            <a:r>
              <a:rPr lang="en-IN" sz="2900" dirty="0"/>
              <a:t>	</a:t>
            </a:r>
            <a:r>
              <a:rPr lang="en-IN" sz="2900" b="1" dirty="0"/>
              <a:t>./hello.sh </a:t>
            </a:r>
          </a:p>
          <a:p>
            <a:r>
              <a:rPr lang="en-IN" sz="2900" dirty="0"/>
              <a:t>Sample outputs: </a:t>
            </a:r>
          </a:p>
          <a:p>
            <a:pPr marL="0" indent="0">
              <a:buNone/>
            </a:pPr>
            <a:r>
              <a:rPr lang="en-IN" sz="2900" dirty="0"/>
              <a:t>	</a:t>
            </a:r>
            <a:r>
              <a:rPr lang="en-IN" sz="2900" b="1" dirty="0"/>
              <a:t>bash: ./hello.sh: Permission denied</a:t>
            </a:r>
          </a:p>
          <a:p>
            <a:r>
              <a:rPr lang="en-IN" sz="2900" dirty="0"/>
              <a:t>Type </a:t>
            </a:r>
            <a:r>
              <a:rPr lang="en-IN" sz="2900" b="1" dirty="0" err="1"/>
              <a:t>chmod</a:t>
            </a:r>
            <a:r>
              <a:rPr lang="en-IN" sz="2900" b="1" dirty="0"/>
              <a:t> </a:t>
            </a:r>
            <a:r>
              <a:rPr lang="en-IN" sz="2900" b="1" dirty="0" err="1"/>
              <a:t>u+x</a:t>
            </a:r>
            <a:r>
              <a:rPr lang="en-IN" sz="2900" b="1" dirty="0"/>
              <a:t> hello.sh</a:t>
            </a:r>
          </a:p>
          <a:p>
            <a:r>
              <a:rPr lang="en-IN" sz="2900" dirty="0"/>
              <a:t>And execute the program again</a:t>
            </a:r>
          </a:p>
          <a:p>
            <a:pPr marL="68580" indent="0">
              <a:buNone/>
            </a:pPr>
            <a:endParaRPr lang="en-IN" dirty="0"/>
          </a:p>
          <a:p>
            <a:pPr lvl="1"/>
            <a:endParaRPr lang="en-IN" sz="1800" dirty="0"/>
          </a:p>
        </p:txBody>
      </p:sp>
      <p:sp>
        <p:nvSpPr>
          <p:cNvPr id="2" name="Date Placeholder 1"/>
          <p:cNvSpPr>
            <a:spLocks noGrp="1"/>
          </p:cNvSpPr>
          <p:nvPr>
            <p:ph type="dt" sz="half" idx="10"/>
          </p:nvPr>
        </p:nvSpPr>
        <p:spPr/>
        <p:txBody>
          <a:bodyPr/>
          <a:lstStyle/>
          <a:p>
            <a:fld id="{3D37453F-C1B3-4ECF-B1CF-9B8FFC0DB1C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259</a:t>
            </a:fld>
            <a:endParaRPr lang="en-IN"/>
          </a:p>
        </p:txBody>
      </p:sp>
    </p:spTree>
    <p:extLst>
      <p:ext uri="{BB962C8B-B14F-4D97-AF65-F5344CB8AC3E}">
        <p14:creationId xmlns:p14="http://schemas.microsoft.com/office/powerpoint/2010/main" val="219920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418058"/>
          </a:xfrm>
        </p:spPr>
        <p:txBody>
          <a:bodyPr>
            <a:normAutofit fontScale="90000"/>
          </a:bodyPr>
          <a:lstStyle/>
          <a:p>
            <a:r>
              <a:rPr lang="en-IN" dirty="0"/>
              <a:t>Compiler</a:t>
            </a:r>
          </a:p>
        </p:txBody>
      </p:sp>
      <p:sp>
        <p:nvSpPr>
          <p:cNvPr id="3" name="Content Placeholder 2"/>
          <p:cNvSpPr>
            <a:spLocks noGrp="1"/>
          </p:cNvSpPr>
          <p:nvPr>
            <p:ph idx="1"/>
          </p:nvPr>
        </p:nvSpPr>
        <p:spPr>
          <a:xfrm>
            <a:off x="457200" y="764704"/>
            <a:ext cx="8003232" cy="5361459"/>
          </a:xfrm>
        </p:spPr>
        <p:txBody>
          <a:bodyPr>
            <a:noAutofit/>
          </a:bodyPr>
          <a:lstStyle/>
          <a:p>
            <a:r>
              <a:rPr lang="en-IN" sz="2400" dirty="0"/>
              <a:t>In a compiler, the source code is translated to object code successfully if it is free of errors. </a:t>
            </a:r>
          </a:p>
          <a:p>
            <a:endParaRPr lang="en-IN" sz="2400" dirty="0"/>
          </a:p>
          <a:p>
            <a:r>
              <a:rPr lang="en-IN" sz="2400" dirty="0"/>
              <a:t>The compiler specifies </a:t>
            </a:r>
          </a:p>
          <a:p>
            <a:pPr lvl="1"/>
            <a:r>
              <a:rPr lang="en-IN" sz="2000" dirty="0"/>
              <a:t>the errors at the end of compilation with line numbers when there are any errors in the source code. </a:t>
            </a:r>
          </a:p>
          <a:p>
            <a:pPr lvl="1"/>
            <a:r>
              <a:rPr lang="en-IN" sz="2000" dirty="0"/>
              <a:t>The errors must be removed before the compiler can successfully recompile the source code again.</a:t>
            </a:r>
          </a:p>
          <a:p>
            <a:endParaRPr lang="en-IN" sz="2400" dirty="0"/>
          </a:p>
        </p:txBody>
      </p:sp>
      <p:sp>
        <p:nvSpPr>
          <p:cNvPr id="4" name="Date Placeholder 3"/>
          <p:cNvSpPr>
            <a:spLocks noGrp="1"/>
          </p:cNvSpPr>
          <p:nvPr>
            <p:ph type="dt" sz="half" idx="10"/>
          </p:nvPr>
        </p:nvSpPr>
        <p:spPr/>
        <p:txBody>
          <a:bodyPr/>
          <a:lstStyle/>
          <a:p>
            <a:fld id="{A6FCBFD6-B195-48B7-B6A8-90F201504684}"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a:t>
            </a:fld>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861048"/>
            <a:ext cx="662473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82135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35576"/>
            <a:ext cx="7024744" cy="385112"/>
          </a:xfrm>
        </p:spPr>
        <p:txBody>
          <a:bodyPr>
            <a:normAutofit fontScale="90000"/>
          </a:bodyPr>
          <a:lstStyle/>
          <a:p>
            <a:r>
              <a:rPr lang="en-IN" sz="2400" b="1" dirty="0" err="1"/>
              <a:t>Chmod</a:t>
            </a:r>
            <a:r>
              <a:rPr lang="en-IN" sz="2400" b="1" dirty="0"/>
              <a:t> command</a:t>
            </a:r>
          </a:p>
        </p:txBody>
      </p:sp>
      <p:sp>
        <p:nvSpPr>
          <p:cNvPr id="4" name="Date Placeholder 3"/>
          <p:cNvSpPr>
            <a:spLocks noGrp="1"/>
          </p:cNvSpPr>
          <p:nvPr>
            <p:ph type="dt" sz="half" idx="10"/>
          </p:nvPr>
        </p:nvSpPr>
        <p:spPr/>
        <p:txBody>
          <a:bodyPr/>
          <a:lstStyle/>
          <a:p>
            <a:fld id="{4052B431-9980-409F-A081-DF6C48D9F2E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260</a:t>
            </a:fld>
            <a:endParaRPr lang="en-IN"/>
          </a:p>
        </p:txBody>
      </p:sp>
      <p:sp>
        <p:nvSpPr>
          <p:cNvPr id="7" name="Content Placeholder 6"/>
          <p:cNvSpPr>
            <a:spLocks noGrp="1"/>
          </p:cNvSpPr>
          <p:nvPr>
            <p:ph idx="1"/>
          </p:nvPr>
        </p:nvSpPr>
        <p:spPr/>
        <p:txBody>
          <a:bodyPr/>
          <a:lstStyle/>
          <a:p>
            <a:endParaRPr lang="en-IN"/>
          </a:p>
        </p:txBody>
      </p:sp>
    </p:spTree>
    <p:extLst>
      <p:ext uri="{BB962C8B-B14F-4D97-AF65-F5344CB8AC3E}">
        <p14:creationId xmlns:p14="http://schemas.microsoft.com/office/powerpoint/2010/main" val="42007982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35576"/>
            <a:ext cx="7024744" cy="385112"/>
          </a:xfrm>
        </p:spPr>
        <p:txBody>
          <a:bodyPr>
            <a:normAutofit fontScale="90000"/>
          </a:bodyPr>
          <a:lstStyle/>
          <a:p>
            <a:r>
              <a:rPr lang="en-IN" sz="2400" b="1" dirty="0" err="1"/>
              <a:t>Chmod</a:t>
            </a:r>
            <a:r>
              <a:rPr lang="en-IN" sz="2400" b="1" dirty="0"/>
              <a:t> command</a:t>
            </a:r>
          </a:p>
        </p:txBody>
      </p:sp>
      <p:sp>
        <p:nvSpPr>
          <p:cNvPr id="3" name="Content Placeholder 2"/>
          <p:cNvSpPr>
            <a:spLocks noGrp="1"/>
          </p:cNvSpPr>
          <p:nvPr>
            <p:ph idx="1"/>
          </p:nvPr>
        </p:nvSpPr>
        <p:spPr>
          <a:xfrm>
            <a:off x="899592" y="980728"/>
            <a:ext cx="7416824" cy="4680520"/>
          </a:xfrm>
        </p:spPr>
        <p:txBody>
          <a:bodyPr>
            <a:normAutofit fontScale="47500" lnSpcReduction="20000"/>
          </a:bodyPr>
          <a:lstStyle/>
          <a:p>
            <a:pPr marL="68580" indent="0">
              <a:buNone/>
            </a:pPr>
            <a:r>
              <a:rPr lang="en-IN" sz="4400" dirty="0"/>
              <a:t>The '</a:t>
            </a:r>
            <a:r>
              <a:rPr lang="en-IN" sz="4400" i="1" dirty="0" err="1"/>
              <a:t>chmod</a:t>
            </a:r>
            <a:r>
              <a:rPr lang="en-IN" sz="4400" i="1" dirty="0"/>
              <a:t> command</a:t>
            </a:r>
            <a:r>
              <a:rPr lang="en-IN" sz="4400" dirty="0"/>
              <a:t> is used to change the access permissions of a file. The syntax is as follows: </a:t>
            </a:r>
          </a:p>
          <a:p>
            <a:pPr marL="68580" indent="0">
              <a:buNone/>
            </a:pPr>
            <a:endParaRPr lang="en-IN" sz="4400" b="1" dirty="0"/>
          </a:p>
          <a:p>
            <a:pPr marL="68580" indent="0">
              <a:buNone/>
            </a:pPr>
            <a:r>
              <a:rPr lang="en-IN" sz="4400" b="1" dirty="0" err="1"/>
              <a:t>chmod</a:t>
            </a:r>
            <a:r>
              <a:rPr lang="en-IN" sz="4400" b="1" dirty="0"/>
              <a:t> </a:t>
            </a:r>
            <a:r>
              <a:rPr lang="en-IN" sz="4400" b="1" dirty="0" err="1"/>
              <a:t>ugo+rwx</a:t>
            </a:r>
            <a:r>
              <a:rPr lang="en-IN" sz="4400" b="1" dirty="0"/>
              <a:t> filename Where, </a:t>
            </a:r>
          </a:p>
          <a:p>
            <a:r>
              <a:rPr lang="en-IN" sz="4400" dirty="0"/>
              <a:t>u : Users</a:t>
            </a:r>
          </a:p>
          <a:p>
            <a:r>
              <a:rPr lang="en-IN" sz="4400" dirty="0"/>
              <a:t>g : Groups</a:t>
            </a:r>
          </a:p>
          <a:p>
            <a:r>
              <a:rPr lang="en-IN" sz="4400" dirty="0"/>
              <a:t>o : Others</a:t>
            </a:r>
          </a:p>
          <a:p>
            <a:r>
              <a:rPr lang="en-IN" sz="4400" dirty="0"/>
              <a:t>+ : Adds the permission</a:t>
            </a:r>
          </a:p>
          <a:p>
            <a:r>
              <a:rPr lang="en-IN" sz="4400" dirty="0"/>
              <a:t>- : Removes the permission</a:t>
            </a:r>
          </a:p>
          <a:p>
            <a:r>
              <a:rPr lang="en-IN" sz="4400" dirty="0"/>
              <a:t>= : Overwrites current permissions</a:t>
            </a:r>
          </a:p>
          <a:p>
            <a:r>
              <a:rPr lang="en-IN" sz="4400" dirty="0"/>
              <a:t>r : Read permission</a:t>
            </a:r>
          </a:p>
          <a:p>
            <a:r>
              <a:rPr lang="en-IN" sz="4400" dirty="0"/>
              <a:t>w : Write permission</a:t>
            </a:r>
          </a:p>
          <a:p>
            <a:r>
              <a:rPr lang="en-IN" sz="4400" dirty="0"/>
              <a:t>x : Execute permission</a:t>
            </a:r>
          </a:p>
          <a:p>
            <a:endParaRPr lang="en-IN" dirty="0"/>
          </a:p>
        </p:txBody>
      </p:sp>
      <p:sp>
        <p:nvSpPr>
          <p:cNvPr id="4" name="Date Placeholder 3"/>
          <p:cNvSpPr>
            <a:spLocks noGrp="1"/>
          </p:cNvSpPr>
          <p:nvPr>
            <p:ph type="dt" sz="half" idx="10"/>
          </p:nvPr>
        </p:nvSpPr>
        <p:spPr/>
        <p:txBody>
          <a:bodyPr/>
          <a:lstStyle/>
          <a:p>
            <a:fld id="{4052B431-9980-409F-A081-DF6C48D9F2E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261</a:t>
            </a:fld>
            <a:endParaRPr lang="en-IN"/>
          </a:p>
        </p:txBody>
      </p:sp>
    </p:spTree>
    <p:extLst>
      <p:ext uri="{BB962C8B-B14F-4D97-AF65-F5344CB8AC3E}">
        <p14:creationId xmlns:p14="http://schemas.microsoft.com/office/powerpoint/2010/main" val="3461450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400" dirty="0"/>
              <a:t>Two methods for displaying output to standard output: </a:t>
            </a:r>
          </a:p>
          <a:p>
            <a:endParaRPr lang="en-IN" sz="2400" b="1" dirty="0"/>
          </a:p>
          <a:p>
            <a:pPr marL="0" indent="0">
              <a:buNone/>
            </a:pPr>
            <a:r>
              <a:rPr lang="en-IN" sz="2400" b="1" dirty="0"/>
              <a:t>echo "Text Line 1"</a:t>
            </a:r>
            <a:br>
              <a:rPr lang="en-IN" sz="2400" b="1" dirty="0"/>
            </a:br>
            <a:endParaRPr lang="en-IN" sz="2400" dirty="0"/>
          </a:p>
          <a:p>
            <a:r>
              <a:rPr lang="en-IN" sz="2400" dirty="0"/>
              <a:t>The print command is the replacement for the echo command. </a:t>
            </a:r>
          </a:p>
          <a:p>
            <a:pPr lvl="1"/>
            <a:r>
              <a:rPr lang="en-IN" sz="2000" dirty="0"/>
              <a:t>You can use the print command when you are writing shell scripts because </a:t>
            </a:r>
          </a:p>
          <a:p>
            <a:pPr lvl="1"/>
            <a:r>
              <a:rPr lang="en-IN" sz="2000" dirty="0"/>
              <a:t>it is more powerful than the echo command, and </a:t>
            </a:r>
          </a:p>
          <a:p>
            <a:pPr lvl="1"/>
            <a:r>
              <a:rPr lang="en-IN" sz="2000" dirty="0"/>
              <a:t>its syntax has been standardized on multiple operating systems.</a:t>
            </a:r>
          </a:p>
        </p:txBody>
      </p:sp>
      <p:sp>
        <p:nvSpPr>
          <p:cNvPr id="4" name="Title 1"/>
          <p:cNvSpPr txBox="1">
            <a:spLocks/>
          </p:cNvSpPr>
          <p:nvPr/>
        </p:nvSpPr>
        <p:spPr>
          <a:xfrm>
            <a:off x="1043490" y="1027664"/>
            <a:ext cx="7024744" cy="45712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b="1" dirty="0"/>
              <a:t>Displaying Output</a:t>
            </a:r>
          </a:p>
        </p:txBody>
      </p:sp>
      <p:sp>
        <p:nvSpPr>
          <p:cNvPr id="2" name="Date Placeholder 1"/>
          <p:cNvSpPr>
            <a:spLocks noGrp="1"/>
          </p:cNvSpPr>
          <p:nvPr>
            <p:ph type="dt" sz="half" idx="10"/>
          </p:nvPr>
        </p:nvSpPr>
        <p:spPr/>
        <p:txBody>
          <a:bodyPr/>
          <a:lstStyle/>
          <a:p>
            <a:fld id="{113306F7-9AD1-4B17-A190-F801DEF9CB1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262</a:t>
            </a:fld>
            <a:endParaRPr lang="en-IN"/>
          </a:p>
        </p:txBody>
      </p:sp>
    </p:spTree>
    <p:extLst>
      <p:ext uri="{BB962C8B-B14F-4D97-AF65-F5344CB8AC3E}">
        <p14:creationId xmlns:p14="http://schemas.microsoft.com/office/powerpoint/2010/main" val="273688776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Echo command</a:t>
            </a:r>
          </a:p>
        </p:txBody>
      </p:sp>
      <p:sp>
        <p:nvSpPr>
          <p:cNvPr id="3" name="Content Placeholder 2"/>
          <p:cNvSpPr>
            <a:spLocks noGrp="1"/>
          </p:cNvSpPr>
          <p:nvPr>
            <p:ph idx="1"/>
          </p:nvPr>
        </p:nvSpPr>
        <p:spPr/>
        <p:txBody>
          <a:bodyPr/>
          <a:lstStyle/>
          <a:p>
            <a:r>
              <a:rPr lang="en-IN" sz="2400" b="1" dirty="0"/>
              <a:t>echo</a:t>
            </a:r>
            <a:r>
              <a:rPr lang="en-IN" sz="2400" dirty="0"/>
              <a:t> - display a line of text.</a:t>
            </a:r>
          </a:p>
          <a:p>
            <a:endParaRPr lang="en-IN" sz="2400" b="1" dirty="0"/>
          </a:p>
          <a:p>
            <a:pPr marL="0" indent="0">
              <a:buNone/>
            </a:pPr>
            <a:r>
              <a:rPr lang="en-IN" sz="2400" b="1" dirty="0"/>
              <a:t>Example-2:</a:t>
            </a:r>
            <a:endParaRPr lang="en-IN" sz="2400" dirty="0"/>
          </a:p>
          <a:p>
            <a:pPr marL="0" indent="0">
              <a:buNone/>
            </a:pPr>
            <a:r>
              <a:rPr lang="en-IN" sz="2400" dirty="0"/>
              <a:t>To print value of x, where x=10.</a:t>
            </a:r>
          </a:p>
          <a:p>
            <a:pPr marL="0" indent="0">
              <a:buNone/>
            </a:pPr>
            <a:endParaRPr lang="en-IN" sz="2400" b="1" dirty="0"/>
          </a:p>
          <a:p>
            <a:pPr marL="0" indent="0">
              <a:buNone/>
            </a:pPr>
            <a:r>
              <a:rPr lang="en-IN" sz="2400" b="1" dirty="0"/>
              <a:t>$ echo $x</a:t>
            </a:r>
          </a:p>
          <a:p>
            <a:pPr marL="0" indent="0">
              <a:buNone/>
            </a:pPr>
            <a:r>
              <a:rPr lang="en-IN" sz="2400" b="1" i="1" dirty="0"/>
              <a:t>output:</a:t>
            </a:r>
            <a:br>
              <a:rPr lang="en-IN" sz="2400" b="1" dirty="0"/>
            </a:br>
            <a:r>
              <a:rPr lang="en-IN" sz="2400" b="1" dirty="0"/>
              <a:t>10</a:t>
            </a:r>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263</a:t>
            </a:fld>
            <a:endParaRPr lang="en-IN"/>
          </a:p>
        </p:txBody>
      </p:sp>
    </p:spTree>
    <p:extLst>
      <p:ext uri="{BB962C8B-B14F-4D97-AF65-F5344CB8AC3E}">
        <p14:creationId xmlns:p14="http://schemas.microsoft.com/office/powerpoint/2010/main" val="40035388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Echo command</a:t>
            </a:r>
          </a:p>
        </p:txBody>
      </p:sp>
      <p:sp>
        <p:nvSpPr>
          <p:cNvPr id="3" name="Content Placeholder 2"/>
          <p:cNvSpPr>
            <a:spLocks noGrp="1"/>
          </p:cNvSpPr>
          <p:nvPr>
            <p:ph idx="1"/>
          </p:nvPr>
        </p:nvSpPr>
        <p:spPr/>
        <p:txBody>
          <a:bodyPr/>
          <a:lstStyle/>
          <a:p>
            <a:r>
              <a:rPr lang="en-IN" sz="2400" b="1" dirty="0"/>
              <a:t>To display a line of text</a:t>
            </a:r>
          </a:p>
          <a:p>
            <a:r>
              <a:rPr lang="en-IN" sz="2400" dirty="0"/>
              <a:t>test2.sh-</a:t>
            </a:r>
          </a:p>
          <a:p>
            <a:endParaRPr lang="en-IN" sz="2400" dirty="0"/>
          </a:p>
          <a:p>
            <a:endParaRPr lang="en-IN" sz="2400" dirty="0"/>
          </a:p>
          <a:p>
            <a:endParaRPr lang="en-IN" sz="2400" dirty="0"/>
          </a:p>
          <a:p>
            <a:endParaRPr lang="en-IN" sz="2400" dirty="0"/>
          </a:p>
          <a:p>
            <a:r>
              <a:rPr lang="en-IN" sz="2400" dirty="0"/>
              <a:t>Output-</a:t>
            </a:r>
          </a:p>
          <a:p>
            <a:endParaRPr lang="en-IN" sz="2400" b="1" dirty="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264</a:t>
            </a:fld>
            <a:endParaRPr lang="en-IN"/>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38478"/>
            <a:ext cx="5064199" cy="131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5" y="4643878"/>
            <a:ext cx="6737563" cy="155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58007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Echo command</a:t>
            </a:r>
          </a:p>
        </p:txBody>
      </p:sp>
      <p:sp>
        <p:nvSpPr>
          <p:cNvPr id="3" name="Content Placeholder 2"/>
          <p:cNvSpPr>
            <a:spLocks noGrp="1"/>
          </p:cNvSpPr>
          <p:nvPr>
            <p:ph idx="1"/>
          </p:nvPr>
        </p:nvSpPr>
        <p:spPr/>
        <p:txBody>
          <a:bodyPr/>
          <a:lstStyle/>
          <a:p>
            <a:r>
              <a:rPr lang="en-IN" sz="2400" b="1" dirty="0"/>
              <a:t>Using double quotes with echo</a:t>
            </a:r>
          </a:p>
          <a:p>
            <a:r>
              <a:rPr lang="en-IN" sz="2400" dirty="0"/>
              <a:t>test2.sh-</a:t>
            </a:r>
          </a:p>
          <a:p>
            <a:endParaRPr lang="en-IN" sz="2400" dirty="0"/>
          </a:p>
          <a:p>
            <a:endParaRPr lang="en-IN" sz="2400" dirty="0"/>
          </a:p>
          <a:p>
            <a:endParaRPr lang="en-IN" sz="2400" dirty="0"/>
          </a:p>
          <a:p>
            <a:endParaRPr lang="en-IN" sz="2400" dirty="0"/>
          </a:p>
          <a:p>
            <a:r>
              <a:rPr lang="en-IN" sz="2400" dirty="0"/>
              <a:t>Output-</a:t>
            </a:r>
          </a:p>
          <a:p>
            <a:endParaRPr lang="en-IN" sz="2400" b="1" dirty="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265</a:t>
            </a:fld>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422" y="2564904"/>
            <a:ext cx="4743599" cy="162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22" y="4797152"/>
            <a:ext cx="5885810" cy="81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17944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Echo command</a:t>
            </a:r>
          </a:p>
        </p:txBody>
      </p:sp>
      <p:sp>
        <p:nvSpPr>
          <p:cNvPr id="3" name="Content Placeholder 2"/>
          <p:cNvSpPr>
            <a:spLocks noGrp="1"/>
          </p:cNvSpPr>
          <p:nvPr>
            <p:ph idx="1"/>
          </p:nvPr>
        </p:nvSpPr>
        <p:spPr/>
        <p:txBody>
          <a:bodyPr/>
          <a:lstStyle/>
          <a:p>
            <a:r>
              <a:rPr lang="en-IN" sz="2400" b="1" dirty="0"/>
              <a:t>Using double quotes with echo</a:t>
            </a:r>
          </a:p>
          <a:p>
            <a:r>
              <a:rPr lang="en-IN" sz="2400" dirty="0"/>
              <a:t>That the use of double quotes (") characters affect how spaces and TAB characters are treated, for example:</a:t>
            </a:r>
            <a:endParaRPr lang="en-IN" sz="2400" b="1" dirty="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266</a:t>
            </a:fld>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4944"/>
            <a:ext cx="4824536" cy="1879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598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87"/>
            <a:ext cx="8229600" cy="346050"/>
          </a:xfrm>
        </p:spPr>
        <p:txBody>
          <a:bodyPr>
            <a:normAutofit fontScale="90000"/>
          </a:bodyPr>
          <a:lstStyle/>
          <a:p>
            <a:r>
              <a:rPr lang="en-IN" dirty="0"/>
              <a:t>Read command</a:t>
            </a:r>
          </a:p>
        </p:txBody>
      </p:sp>
      <p:sp>
        <p:nvSpPr>
          <p:cNvPr id="3" name="Content Placeholder 2"/>
          <p:cNvSpPr>
            <a:spLocks noGrp="1"/>
          </p:cNvSpPr>
          <p:nvPr>
            <p:ph idx="1"/>
          </p:nvPr>
        </p:nvSpPr>
        <p:spPr>
          <a:xfrm>
            <a:off x="457200" y="476672"/>
            <a:ext cx="8229600" cy="5649491"/>
          </a:xfrm>
        </p:spPr>
        <p:txBody>
          <a:bodyPr/>
          <a:lstStyle/>
          <a:p>
            <a:r>
              <a:rPr lang="en-IN" sz="2400" b="1" dirty="0"/>
              <a:t>To read input from the user</a:t>
            </a:r>
          </a:p>
          <a:p>
            <a:r>
              <a:rPr lang="en-IN" sz="2400" dirty="0"/>
              <a:t>test2.sh-</a:t>
            </a:r>
          </a:p>
          <a:p>
            <a:endParaRPr lang="en-IN" sz="2400" dirty="0"/>
          </a:p>
          <a:p>
            <a:endParaRPr lang="en-IN" sz="2400" dirty="0"/>
          </a:p>
          <a:p>
            <a:endParaRPr lang="en-IN" sz="2400" dirty="0"/>
          </a:p>
          <a:p>
            <a:endParaRPr lang="en-IN" sz="2400" dirty="0"/>
          </a:p>
          <a:p>
            <a:endParaRPr lang="en-IN" sz="2400" dirty="0"/>
          </a:p>
          <a:p>
            <a:endParaRPr lang="en-IN" sz="2400" b="1" dirty="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267</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200363"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5884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87"/>
            <a:ext cx="8229600" cy="346050"/>
          </a:xfrm>
        </p:spPr>
        <p:txBody>
          <a:bodyPr>
            <a:normAutofit fontScale="90000"/>
          </a:bodyPr>
          <a:lstStyle/>
          <a:p>
            <a:r>
              <a:rPr lang="en-IN" dirty="0"/>
              <a:t>Read command</a:t>
            </a:r>
          </a:p>
        </p:txBody>
      </p:sp>
      <p:sp>
        <p:nvSpPr>
          <p:cNvPr id="3" name="Content Placeholder 2"/>
          <p:cNvSpPr>
            <a:spLocks noGrp="1"/>
          </p:cNvSpPr>
          <p:nvPr>
            <p:ph idx="1"/>
          </p:nvPr>
        </p:nvSpPr>
        <p:spPr>
          <a:xfrm>
            <a:off x="457200" y="476672"/>
            <a:ext cx="8229600" cy="5649491"/>
          </a:xfrm>
        </p:spPr>
        <p:txBody>
          <a:bodyPr/>
          <a:lstStyle/>
          <a:p>
            <a:r>
              <a:rPr lang="en-IN" sz="2400" b="1" dirty="0"/>
              <a:t>To read input from the user</a:t>
            </a:r>
          </a:p>
          <a:p>
            <a:r>
              <a:rPr lang="en-IN" sz="2400" dirty="0"/>
              <a:t>test2.sh-</a:t>
            </a:r>
          </a:p>
          <a:p>
            <a:endParaRPr lang="en-IN" sz="2400" dirty="0"/>
          </a:p>
          <a:p>
            <a:endParaRPr lang="en-IN" sz="2400" dirty="0"/>
          </a:p>
          <a:p>
            <a:endParaRPr lang="en-IN" sz="2400" dirty="0"/>
          </a:p>
          <a:p>
            <a:endParaRPr lang="en-IN" sz="2400" dirty="0"/>
          </a:p>
          <a:p>
            <a:endParaRPr lang="en-IN" sz="2400" dirty="0"/>
          </a:p>
          <a:p>
            <a:r>
              <a:rPr lang="en-IN" sz="2400" dirty="0"/>
              <a:t>Output-</a:t>
            </a:r>
          </a:p>
          <a:p>
            <a:endParaRPr lang="en-IN" sz="2400" b="1" dirty="0"/>
          </a:p>
          <a:p>
            <a:endParaRPr lang="en-IN" dirty="0"/>
          </a:p>
        </p:txBody>
      </p:sp>
      <p:sp>
        <p:nvSpPr>
          <p:cNvPr id="4" name="Date Placeholder 3"/>
          <p:cNvSpPr>
            <a:spLocks noGrp="1"/>
          </p:cNvSpPr>
          <p:nvPr>
            <p:ph type="dt" sz="half" idx="10"/>
          </p:nvPr>
        </p:nvSpPr>
        <p:spPr/>
        <p:txBody>
          <a:bodyPr/>
          <a:lstStyle/>
          <a:p>
            <a:fld id="{12F83410-575D-442E-AD70-EA972159FE5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268</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052736"/>
            <a:ext cx="4227410" cy="215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71" t="28953"/>
          <a:stretch/>
        </p:blipFill>
        <p:spPr bwMode="auto">
          <a:xfrm>
            <a:off x="2123728" y="3356992"/>
            <a:ext cx="6575687" cy="327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4207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define variables</a:t>
            </a:r>
            <a:endParaRPr lang="en-IN" dirty="0"/>
          </a:p>
        </p:txBody>
      </p:sp>
      <p:sp>
        <p:nvSpPr>
          <p:cNvPr id="3" name="Content Placeholder 2"/>
          <p:cNvSpPr>
            <a:spLocks noGrp="1"/>
          </p:cNvSpPr>
          <p:nvPr>
            <p:ph idx="1"/>
          </p:nvPr>
        </p:nvSpPr>
        <p:spPr/>
        <p:txBody>
          <a:bodyPr>
            <a:normAutofit/>
          </a:bodyPr>
          <a:lstStyle/>
          <a:p>
            <a:r>
              <a:rPr lang="en-IN" sz="2400" dirty="0"/>
              <a:t>We can define a variable by using the syntax </a:t>
            </a:r>
            <a:r>
              <a:rPr lang="en-IN" sz="2400" dirty="0" err="1"/>
              <a:t>variable_name</a:t>
            </a:r>
            <a:r>
              <a:rPr lang="en-IN" sz="2400" dirty="0"/>
              <a:t>=value. </a:t>
            </a:r>
          </a:p>
          <a:p>
            <a:r>
              <a:rPr lang="en-IN" sz="2400" dirty="0"/>
              <a:t>To get the value of the variable, add $ before the variable.</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269</a:t>
            </a:fld>
            <a:endParaRPr lang="en-IN"/>
          </a:p>
        </p:txBody>
      </p:sp>
    </p:spTree>
    <p:extLst>
      <p:ext uri="{BB962C8B-B14F-4D97-AF65-F5344CB8AC3E}">
        <p14:creationId xmlns:p14="http://schemas.microsoft.com/office/powerpoint/2010/main" val="1079803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94" y="27856"/>
            <a:ext cx="8229600" cy="490066"/>
          </a:xfrm>
        </p:spPr>
        <p:txBody>
          <a:bodyPr>
            <a:normAutofit fontScale="90000"/>
          </a:bodyPr>
          <a:lstStyle/>
          <a:p>
            <a:r>
              <a:rPr lang="en-IN" dirty="0"/>
              <a:t>Assembler</a:t>
            </a:r>
          </a:p>
        </p:txBody>
      </p:sp>
      <p:sp>
        <p:nvSpPr>
          <p:cNvPr id="3" name="Content Placeholder 2"/>
          <p:cNvSpPr>
            <a:spLocks noGrp="1"/>
          </p:cNvSpPr>
          <p:nvPr>
            <p:ph idx="1"/>
          </p:nvPr>
        </p:nvSpPr>
        <p:spPr>
          <a:xfrm>
            <a:off x="431517" y="1067267"/>
            <a:ext cx="4186808" cy="4525963"/>
          </a:xfrm>
        </p:spPr>
        <p:txBody>
          <a:bodyPr>
            <a:normAutofit/>
          </a:bodyPr>
          <a:lstStyle/>
          <a:p>
            <a:r>
              <a:rPr lang="en-IN" sz="2400" dirty="0">
                <a:highlight>
                  <a:srgbClr val="FFFF00"/>
                </a:highlight>
              </a:rPr>
              <a:t>A program that converts assembly language programs into object files</a:t>
            </a:r>
          </a:p>
          <a:p>
            <a:pPr marL="457200" lvl="1" indent="0">
              <a:buNone/>
            </a:pPr>
            <a:endParaRPr lang="en-IN" sz="2000" dirty="0">
              <a:highlight>
                <a:srgbClr val="FFFF00"/>
              </a:highlight>
            </a:endParaRPr>
          </a:p>
        </p:txBody>
      </p:sp>
      <p:sp>
        <p:nvSpPr>
          <p:cNvPr id="4" name="Date Placeholder 3"/>
          <p:cNvSpPr>
            <a:spLocks noGrp="1"/>
          </p:cNvSpPr>
          <p:nvPr>
            <p:ph type="dt" sz="half" idx="10"/>
          </p:nvPr>
        </p:nvSpPr>
        <p:spPr/>
        <p:txBody>
          <a:bodyPr/>
          <a:lstStyle/>
          <a:p>
            <a:fld id="{4B0BF1E3-1A1C-4C62-ADA8-12E8342D59D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7456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437112"/>
            <a:ext cx="8195047" cy="15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863952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529128"/>
          </a:xfrm>
        </p:spPr>
        <p:txBody>
          <a:bodyPr>
            <a:normAutofit/>
          </a:bodyPr>
          <a:lstStyle/>
          <a:p>
            <a:r>
              <a:rPr lang="en-IN" sz="2800" b="1" dirty="0"/>
              <a:t>Arithmetic expression </a:t>
            </a:r>
          </a:p>
        </p:txBody>
      </p:sp>
      <p:sp>
        <p:nvSpPr>
          <p:cNvPr id="3" name="Content Placeholder 2"/>
          <p:cNvSpPr>
            <a:spLocks noGrp="1"/>
          </p:cNvSpPr>
          <p:nvPr>
            <p:ph idx="1"/>
          </p:nvPr>
        </p:nvSpPr>
        <p:spPr/>
        <p:txBody>
          <a:bodyPr>
            <a:noAutofit/>
          </a:bodyPr>
          <a:lstStyle/>
          <a:p>
            <a:r>
              <a:rPr lang="en-IN" sz="2400" dirty="0"/>
              <a:t>Arithmetic expansion allows the evaluation of an arithmetic expression and the substitution of the result. </a:t>
            </a:r>
          </a:p>
          <a:p>
            <a:r>
              <a:rPr lang="en-IN" sz="2400" dirty="0"/>
              <a:t>The format for arithmetic expansion is:</a:t>
            </a:r>
          </a:p>
          <a:p>
            <a:pPr marL="68580" indent="0">
              <a:buNone/>
            </a:pPr>
            <a:r>
              <a:rPr lang="en-IN" sz="2400" b="1" dirty="0"/>
              <a:t>		$((expression))</a:t>
            </a:r>
          </a:p>
          <a:p>
            <a:endParaRPr lang="en-IN" sz="2400" dirty="0"/>
          </a:p>
          <a:p>
            <a:r>
              <a:rPr lang="en-IN" sz="2400" dirty="0"/>
              <a:t>Reading man bash says that the old format:</a:t>
            </a:r>
          </a:p>
          <a:p>
            <a:pPr marL="68580" indent="0">
              <a:buNone/>
            </a:pPr>
            <a:r>
              <a:rPr lang="en-IN" sz="2400" b="1" dirty="0"/>
              <a:t>		$[expression] </a:t>
            </a:r>
          </a:p>
          <a:p>
            <a:pPr lvl="1"/>
            <a:r>
              <a:rPr lang="en-IN" sz="2400" dirty="0"/>
              <a:t>is deprecated and will be removed. </a:t>
            </a:r>
          </a:p>
          <a:p>
            <a:pPr lvl="1"/>
            <a:r>
              <a:rPr lang="en-IN" sz="2400" dirty="0"/>
              <a:t>Otherwise they should be equivalent.</a:t>
            </a:r>
          </a:p>
          <a:p>
            <a:endParaRPr lang="en-IN" sz="2400" b="1" dirty="0"/>
          </a:p>
        </p:txBody>
      </p:sp>
      <p:sp>
        <p:nvSpPr>
          <p:cNvPr id="4" name="Date Placeholder 3"/>
          <p:cNvSpPr>
            <a:spLocks noGrp="1"/>
          </p:cNvSpPr>
          <p:nvPr>
            <p:ph type="dt" sz="half" idx="10"/>
          </p:nvPr>
        </p:nvSpPr>
        <p:spPr/>
        <p:txBody>
          <a:bodyPr/>
          <a:lstStyle/>
          <a:p>
            <a:fld id="{FF2D7A5F-981C-49C4-924B-00C734FA9EB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270</a:t>
            </a:fld>
            <a:endParaRPr lang="en-IN"/>
          </a:p>
        </p:txBody>
      </p:sp>
    </p:spTree>
    <p:extLst>
      <p:ext uri="{BB962C8B-B14F-4D97-AF65-F5344CB8AC3E}">
        <p14:creationId xmlns:p14="http://schemas.microsoft.com/office/powerpoint/2010/main" val="373888800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 to Add Two Integers</a:t>
            </a:r>
            <a:endParaRPr lang="en-IN" dirty="0"/>
          </a:p>
        </p:txBody>
      </p:sp>
      <p:sp>
        <p:nvSpPr>
          <p:cNvPr id="3" name="Content Placeholder 2"/>
          <p:cNvSpPr>
            <a:spLocks noGrp="1"/>
          </p:cNvSpPr>
          <p:nvPr>
            <p:ph idx="1"/>
          </p:nvPr>
        </p:nvSpPr>
        <p:spPr>
          <a:xfrm>
            <a:off x="457200" y="1600200"/>
            <a:ext cx="8219256" cy="4525963"/>
          </a:xfrm>
        </p:spPr>
        <p:txBody>
          <a:bodyPr>
            <a:normAutofit/>
          </a:bodyPr>
          <a:lstStyle/>
          <a:p>
            <a:pPr marL="0" indent="0">
              <a:buNone/>
            </a:pPr>
            <a:r>
              <a:rPr lang="en-IN" sz="2400" dirty="0"/>
              <a:t>#!/bin/bash</a:t>
            </a:r>
          </a:p>
          <a:p>
            <a:pPr marL="0" indent="0">
              <a:buNone/>
            </a:pPr>
            <a:r>
              <a:rPr lang="en-IN" sz="2400" dirty="0"/>
              <a:t># Calculate the sum of two integers with pre initialize values</a:t>
            </a:r>
          </a:p>
          <a:p>
            <a:pPr marL="0" indent="0">
              <a:buNone/>
            </a:pPr>
            <a:r>
              <a:rPr lang="en-IN" sz="2400" dirty="0"/>
              <a:t># in a shell script</a:t>
            </a:r>
          </a:p>
          <a:p>
            <a:pPr marL="0" indent="0">
              <a:buNone/>
            </a:pPr>
            <a:r>
              <a:rPr lang="en-IN" sz="2400" dirty="0"/>
              <a:t> a=10</a:t>
            </a:r>
          </a:p>
          <a:p>
            <a:pPr marL="0" indent="0">
              <a:buNone/>
            </a:pPr>
            <a:r>
              <a:rPr lang="en-IN" sz="2400" dirty="0"/>
              <a:t>b=20</a:t>
            </a:r>
          </a:p>
          <a:p>
            <a:pPr marL="0" indent="0">
              <a:buNone/>
            </a:pPr>
            <a:r>
              <a:rPr lang="en-IN" sz="2400" dirty="0"/>
              <a:t> </a:t>
            </a:r>
          </a:p>
          <a:p>
            <a:pPr marL="0" indent="0">
              <a:buNone/>
            </a:pPr>
            <a:r>
              <a:rPr lang="en-IN" sz="2400" dirty="0"/>
              <a:t>sum=$(( $a + $b ))</a:t>
            </a:r>
          </a:p>
          <a:p>
            <a:pPr marL="0" indent="0">
              <a:buNone/>
            </a:pPr>
            <a:r>
              <a:rPr lang="en-IN" sz="2400" dirty="0"/>
              <a:t> </a:t>
            </a:r>
          </a:p>
          <a:p>
            <a:pPr marL="0" indent="0">
              <a:buNone/>
            </a:pPr>
            <a:r>
              <a:rPr lang="en-IN" sz="2400" dirty="0"/>
              <a:t>echo $sum</a:t>
            </a:r>
          </a:p>
          <a:p>
            <a:endParaRPr lang="en-IN" dirty="0"/>
          </a:p>
        </p:txBody>
      </p:sp>
      <p:sp>
        <p:nvSpPr>
          <p:cNvPr id="4" name="Date Placeholder 3"/>
          <p:cNvSpPr>
            <a:spLocks noGrp="1"/>
          </p:cNvSpPr>
          <p:nvPr>
            <p:ph type="dt" sz="half" idx="10"/>
          </p:nvPr>
        </p:nvSpPr>
        <p:spPr/>
        <p:txBody>
          <a:bodyPr/>
          <a:lstStyle/>
          <a:p>
            <a:fld id="{AA6E1596-D3B0-4A70-BD66-3887D7A416E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271</a:t>
            </a:fld>
            <a:endParaRPr lang="en-IN"/>
          </a:p>
        </p:txBody>
      </p:sp>
    </p:spTree>
    <p:extLst>
      <p:ext uri="{BB962C8B-B14F-4D97-AF65-F5344CB8AC3E}">
        <p14:creationId xmlns:p14="http://schemas.microsoft.com/office/powerpoint/2010/main" val="11296954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Shell Script to Add Two Integers</a:t>
            </a:r>
            <a:endParaRPr lang="en-IN" dirty="0"/>
          </a:p>
        </p:txBody>
      </p:sp>
      <p:sp>
        <p:nvSpPr>
          <p:cNvPr id="4" name="Date Placeholder 3"/>
          <p:cNvSpPr>
            <a:spLocks noGrp="1"/>
          </p:cNvSpPr>
          <p:nvPr>
            <p:ph type="dt" sz="half" idx="10"/>
          </p:nvPr>
        </p:nvSpPr>
        <p:spPr/>
        <p:txBody>
          <a:bodyPr/>
          <a:lstStyle/>
          <a:p>
            <a:fld id="{AA6E1596-D3B0-4A70-BD66-3887D7A416E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272</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40400"/>
            <a:ext cx="7946199" cy="4438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6873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Arithmetic Operators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273</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77686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7026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Relational Operators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274</a:t>
            </a:fld>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20254"/>
            <a:ext cx="8424936"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7246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Shell Script –Using Decision constructs</a:t>
            </a:r>
            <a:endParaRPr lang="en-IN" sz="2800" dirty="0"/>
          </a:p>
        </p:txBody>
      </p:sp>
      <p:sp>
        <p:nvSpPr>
          <p:cNvPr id="3" name="Content Placeholder 2"/>
          <p:cNvSpPr>
            <a:spLocks noGrp="1"/>
          </p:cNvSpPr>
          <p:nvPr>
            <p:ph idx="1"/>
          </p:nvPr>
        </p:nvSpPr>
        <p:spPr>
          <a:xfrm>
            <a:off x="457200" y="1600200"/>
            <a:ext cx="8219256" cy="4525963"/>
          </a:xfrm>
        </p:spPr>
        <p:txBody>
          <a:bodyPr>
            <a:normAutofit/>
          </a:bodyPr>
          <a:lstStyle/>
          <a:p>
            <a:pPr marL="0" indent="0">
              <a:buNone/>
            </a:pPr>
            <a:r>
              <a:rPr lang="en-IN" sz="2400" b="1" dirty="0"/>
              <a:t>Syntax</a:t>
            </a:r>
          </a:p>
          <a:p>
            <a:endParaRPr lang="en-IN" sz="2400" b="1" dirty="0"/>
          </a:p>
          <a:p>
            <a:pPr marL="0" indent="0">
              <a:buNone/>
            </a:pPr>
            <a:r>
              <a:rPr lang="en-IN" sz="2400" dirty="0">
                <a:solidFill>
                  <a:srgbClr val="FF0000"/>
                </a:solidFill>
              </a:rPr>
              <a:t>if [ expression ] </a:t>
            </a:r>
          </a:p>
          <a:p>
            <a:pPr marL="0" indent="0">
              <a:buNone/>
            </a:pPr>
            <a:r>
              <a:rPr lang="en-IN" sz="2400" dirty="0">
                <a:solidFill>
                  <a:srgbClr val="FF0000"/>
                </a:solidFill>
              </a:rPr>
              <a:t>then </a:t>
            </a:r>
          </a:p>
          <a:p>
            <a:pPr marL="457200" lvl="1" indent="0">
              <a:buNone/>
            </a:pPr>
            <a:r>
              <a:rPr lang="en-IN" sz="2400" dirty="0">
                <a:solidFill>
                  <a:srgbClr val="FF0000"/>
                </a:solidFill>
              </a:rPr>
              <a:t>Statement(s) to be executed if expression is true </a:t>
            </a:r>
          </a:p>
          <a:p>
            <a:pPr marL="0" indent="0">
              <a:buNone/>
            </a:pPr>
            <a:r>
              <a:rPr lang="en-IN" sz="2400" dirty="0">
                <a:solidFill>
                  <a:srgbClr val="FF0000"/>
                </a:solidFill>
              </a:rPr>
              <a:t>else </a:t>
            </a:r>
          </a:p>
          <a:p>
            <a:pPr marL="457200" lvl="1" indent="0">
              <a:buNone/>
            </a:pPr>
            <a:r>
              <a:rPr lang="en-IN" sz="2400" dirty="0">
                <a:solidFill>
                  <a:srgbClr val="FF0000"/>
                </a:solidFill>
              </a:rPr>
              <a:t>Statement(s) to be executed if expression is not true </a:t>
            </a:r>
          </a:p>
          <a:p>
            <a:pPr marL="0" indent="0">
              <a:buNone/>
            </a:pPr>
            <a:r>
              <a:rPr lang="en-IN" sz="2400" dirty="0">
                <a:solidFill>
                  <a:srgbClr val="FF0000"/>
                </a:solidFill>
              </a:rPr>
              <a:t>fi </a:t>
            </a:r>
          </a:p>
        </p:txBody>
      </p:sp>
      <p:sp>
        <p:nvSpPr>
          <p:cNvPr id="4" name="Date Placeholder 3"/>
          <p:cNvSpPr>
            <a:spLocks noGrp="1"/>
          </p:cNvSpPr>
          <p:nvPr>
            <p:ph type="dt" sz="half" idx="10"/>
          </p:nvPr>
        </p:nvSpPr>
        <p:spPr/>
        <p:txBody>
          <a:bodyPr/>
          <a:lstStyle/>
          <a:p>
            <a:fld id="{AA6E1596-D3B0-4A70-BD66-3887D7A416E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275</a:t>
            </a:fld>
            <a:endParaRPr lang="en-IN"/>
          </a:p>
        </p:txBody>
      </p:sp>
    </p:spTree>
    <p:extLst>
      <p:ext uri="{BB962C8B-B14F-4D97-AF65-F5344CB8AC3E}">
        <p14:creationId xmlns:p14="http://schemas.microsoft.com/office/powerpoint/2010/main" val="288064793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Expressions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276</a:t>
            </a:fld>
            <a:endParaRPr lang="en-IN"/>
          </a:p>
        </p:txBody>
      </p:sp>
      <p:sp>
        <p:nvSpPr>
          <p:cNvPr id="3" name="Content Placeholder 2"/>
          <p:cNvSpPr>
            <a:spLocks noGrp="1"/>
          </p:cNvSpPr>
          <p:nvPr>
            <p:ph idx="1"/>
          </p:nvPr>
        </p:nvSpPr>
        <p:spPr/>
        <p:txBody>
          <a:bodyPr/>
          <a:lstStyle/>
          <a:p>
            <a:r>
              <a:rPr lang="en-US" dirty="0"/>
              <a:t>It is very important to understand that all the conditional expressions should be inside square braces with spaces around them, </a:t>
            </a:r>
          </a:p>
          <a:p>
            <a:r>
              <a:rPr lang="en-US" dirty="0"/>
              <a:t>For example </a:t>
            </a:r>
          </a:p>
          <a:p>
            <a:r>
              <a:rPr lang="en-US" b="1" dirty="0"/>
              <a:t>[ $a == $b ]</a:t>
            </a:r>
            <a:r>
              <a:rPr lang="en-US" dirty="0"/>
              <a:t> is correct whereas, </a:t>
            </a:r>
          </a:p>
          <a:p>
            <a:r>
              <a:rPr lang="en-US" b="1" dirty="0"/>
              <a:t>[$a==$b]</a:t>
            </a:r>
            <a:r>
              <a:rPr lang="en-US" dirty="0"/>
              <a:t> is incorrect.</a:t>
            </a:r>
            <a:endParaRPr lang="en-IN" dirty="0"/>
          </a:p>
        </p:txBody>
      </p:sp>
    </p:spTree>
    <p:extLst>
      <p:ext uri="{BB962C8B-B14F-4D97-AF65-F5344CB8AC3E}">
        <p14:creationId xmlns:p14="http://schemas.microsoft.com/office/powerpoint/2010/main" val="25785630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Expressions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277</a:t>
            </a:fld>
            <a:endParaRPr lang="en-IN"/>
          </a:p>
        </p:txBody>
      </p:sp>
      <p:sp>
        <p:nvSpPr>
          <p:cNvPr id="3" name="Content Placeholder 2"/>
          <p:cNvSpPr>
            <a:spLocks noGrp="1"/>
          </p:cNvSpPr>
          <p:nvPr>
            <p:ph idx="1"/>
          </p:nvPr>
        </p:nvSpPr>
        <p:spPr/>
        <p:txBody>
          <a:bodyPr/>
          <a:lstStyle/>
          <a:p>
            <a:r>
              <a:rPr lang="en-US" dirty="0"/>
              <a:t>It is very important to understand that all the conditional expressions should be placed inside square braces with spaces around them. </a:t>
            </a:r>
          </a:p>
          <a:p>
            <a:r>
              <a:rPr lang="en-US" dirty="0"/>
              <a:t>For example, </a:t>
            </a:r>
          </a:p>
          <a:p>
            <a:r>
              <a:rPr lang="en-US" b="1" dirty="0"/>
              <a:t>[ $a &lt;= $b ]</a:t>
            </a:r>
            <a:r>
              <a:rPr lang="en-US" dirty="0"/>
              <a:t> is correct whereas, </a:t>
            </a:r>
          </a:p>
          <a:p>
            <a:r>
              <a:rPr lang="en-US" b="1" dirty="0"/>
              <a:t>[$a &lt;= $b]</a:t>
            </a:r>
            <a:r>
              <a:rPr lang="en-US" dirty="0"/>
              <a:t> is incorrect.</a:t>
            </a:r>
            <a:endParaRPr lang="en-IN" dirty="0"/>
          </a:p>
        </p:txBody>
      </p:sp>
    </p:spTree>
    <p:extLst>
      <p:ext uri="{BB962C8B-B14F-4D97-AF65-F5344CB8AC3E}">
        <p14:creationId xmlns:p14="http://schemas.microsoft.com/office/powerpoint/2010/main" val="6899961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Conditional Expressions</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278</a:t>
            </a:fld>
            <a:endParaRPr lang="en-IN"/>
          </a:p>
        </p:txBody>
      </p:sp>
      <p:sp>
        <p:nvSpPr>
          <p:cNvPr id="3" name="Content Placeholder 2"/>
          <p:cNvSpPr>
            <a:spLocks noGrp="1"/>
          </p:cNvSpPr>
          <p:nvPr>
            <p:ph idx="1"/>
          </p:nvPr>
        </p:nvSpPr>
        <p:spPr/>
        <p:txBody>
          <a:bodyPr>
            <a:normAutofit fontScale="85000" lnSpcReduction="10000"/>
          </a:bodyPr>
          <a:lstStyle/>
          <a:p>
            <a:pPr fontAlgn="base"/>
            <a:r>
              <a:rPr lang="en-US" dirty="0"/>
              <a:t>-</a:t>
            </a:r>
            <a:r>
              <a:rPr lang="en-US" dirty="0" err="1"/>
              <a:t>lt</a:t>
            </a:r>
            <a:r>
              <a:rPr lang="en-US" dirty="0"/>
              <a:t> is Less than which is used for condition checking</a:t>
            </a:r>
          </a:p>
          <a:p>
            <a:pPr fontAlgn="base"/>
            <a:r>
              <a:rPr lang="en-US" dirty="0"/>
              <a:t>&lt; is used for Reading input from the files.</a:t>
            </a:r>
          </a:p>
          <a:p>
            <a:pPr fontAlgn="base"/>
            <a:endParaRPr lang="en-US" dirty="0"/>
          </a:p>
          <a:p>
            <a:pPr fontAlgn="base"/>
            <a:r>
              <a:rPr lang="en-US" dirty="0"/>
              <a:t>The statement [ $</a:t>
            </a:r>
            <a:r>
              <a:rPr lang="en-US" dirty="0" err="1"/>
              <a:t>num</a:t>
            </a:r>
            <a:r>
              <a:rPr lang="en-US" dirty="0"/>
              <a:t> &lt; 10 ] is just syntactic sugar for the command test $</a:t>
            </a:r>
            <a:r>
              <a:rPr lang="en-US" dirty="0" err="1"/>
              <a:t>num</a:t>
            </a:r>
            <a:r>
              <a:rPr lang="en-US" dirty="0"/>
              <a:t> &lt; 10, which means: </a:t>
            </a:r>
          </a:p>
          <a:p>
            <a:pPr fontAlgn="base"/>
            <a:r>
              <a:rPr lang="en-US" dirty="0"/>
              <a:t>Run the command test with one parameter (the content of the shell variable </a:t>
            </a:r>
            <a:r>
              <a:rPr lang="en-US" dirty="0" err="1"/>
              <a:t>num</a:t>
            </a:r>
            <a:r>
              <a:rPr lang="en-US" dirty="0"/>
              <a:t>), and </a:t>
            </a:r>
          </a:p>
          <a:p>
            <a:pPr fontAlgn="base"/>
            <a:r>
              <a:rPr lang="en-US" dirty="0"/>
              <a:t>associate the standard input of this invocation with a file named 10</a:t>
            </a:r>
          </a:p>
        </p:txBody>
      </p:sp>
    </p:spTree>
    <p:extLst>
      <p:ext uri="{BB962C8B-B14F-4D97-AF65-F5344CB8AC3E}">
        <p14:creationId xmlns:p14="http://schemas.microsoft.com/office/powerpoint/2010/main" val="5123411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Shell Script –Using Decision constructs</a:t>
            </a:r>
            <a:endParaRPr lang="en-IN" sz="2800" dirty="0"/>
          </a:p>
        </p:txBody>
      </p:sp>
      <p:sp>
        <p:nvSpPr>
          <p:cNvPr id="3" name="Content Placeholder 2"/>
          <p:cNvSpPr>
            <a:spLocks noGrp="1"/>
          </p:cNvSpPr>
          <p:nvPr>
            <p:ph idx="1"/>
          </p:nvPr>
        </p:nvSpPr>
        <p:spPr>
          <a:xfrm>
            <a:off x="457200" y="980728"/>
            <a:ext cx="8219256" cy="5145435"/>
          </a:xfrm>
        </p:spPr>
        <p:txBody>
          <a:bodyPr>
            <a:normAutofit/>
          </a:bodyPr>
          <a:lstStyle/>
          <a:p>
            <a:pPr marL="0" indent="0">
              <a:buNone/>
            </a:pPr>
            <a:r>
              <a:rPr lang="en-IN" sz="2400" b="1" dirty="0"/>
              <a:t>Example-</a:t>
            </a:r>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endParaRPr lang="en-IN" sz="2400" b="1" dirty="0"/>
          </a:p>
          <a:p>
            <a:pPr marL="0" indent="0">
              <a:buNone/>
            </a:pPr>
            <a:r>
              <a:rPr lang="en-IN" sz="2400" b="1" dirty="0"/>
              <a:t>Output-</a:t>
            </a:r>
          </a:p>
          <a:p>
            <a:pPr marL="0" indent="0">
              <a:buNone/>
            </a:pPr>
            <a:endParaRPr lang="en-IN" sz="2400" b="1" dirty="0"/>
          </a:p>
        </p:txBody>
      </p:sp>
      <p:sp>
        <p:nvSpPr>
          <p:cNvPr id="4" name="Date Placeholder 3"/>
          <p:cNvSpPr>
            <a:spLocks noGrp="1"/>
          </p:cNvSpPr>
          <p:nvPr>
            <p:ph type="dt" sz="half" idx="10"/>
          </p:nvPr>
        </p:nvSpPr>
        <p:spPr/>
        <p:txBody>
          <a:bodyPr/>
          <a:lstStyle/>
          <a:p>
            <a:fld id="{AA6E1596-D3B0-4A70-BD66-3887D7A416E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D697688D-08EA-446C-9BF7-11E914784ACB}" type="slidenum">
              <a:rPr lang="en-IN" smtClean="0"/>
              <a:t>279</a:t>
            </a:fld>
            <a:endParaRPr lang="en-IN"/>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742" r="44510"/>
          <a:stretch/>
        </p:blipFill>
        <p:spPr bwMode="auto">
          <a:xfrm>
            <a:off x="1835696" y="908720"/>
            <a:ext cx="5184576" cy="341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5157192"/>
            <a:ext cx="5184576"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248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94" y="27856"/>
            <a:ext cx="8229600" cy="490066"/>
          </a:xfrm>
        </p:spPr>
        <p:txBody>
          <a:bodyPr>
            <a:normAutofit fontScale="90000"/>
          </a:bodyPr>
          <a:lstStyle/>
          <a:p>
            <a:r>
              <a:rPr lang="en-IN" dirty="0"/>
              <a:t>Assembler</a:t>
            </a:r>
          </a:p>
        </p:txBody>
      </p:sp>
      <p:sp>
        <p:nvSpPr>
          <p:cNvPr id="3" name="Content Placeholder 2"/>
          <p:cNvSpPr>
            <a:spLocks noGrp="1"/>
          </p:cNvSpPr>
          <p:nvPr>
            <p:ph idx="1"/>
          </p:nvPr>
        </p:nvSpPr>
        <p:spPr>
          <a:xfrm>
            <a:off x="431517" y="1067267"/>
            <a:ext cx="4186808" cy="4525963"/>
          </a:xfrm>
        </p:spPr>
        <p:txBody>
          <a:bodyPr>
            <a:normAutofit/>
          </a:bodyPr>
          <a:lstStyle/>
          <a:p>
            <a:r>
              <a:rPr lang="en-IN" sz="2400" dirty="0"/>
              <a:t>The </a:t>
            </a:r>
            <a:r>
              <a:rPr lang="en-IN" sz="2400" dirty="0">
                <a:highlight>
                  <a:srgbClr val="FFFF00"/>
                </a:highlight>
              </a:rPr>
              <a:t>output</a:t>
            </a:r>
            <a:r>
              <a:rPr lang="en-IN" sz="2400" dirty="0"/>
              <a:t> of an assembler is called an </a:t>
            </a:r>
            <a:r>
              <a:rPr lang="en-IN" sz="2400" dirty="0">
                <a:highlight>
                  <a:srgbClr val="FFFF00"/>
                </a:highlight>
              </a:rPr>
              <a:t>object file</a:t>
            </a:r>
          </a:p>
          <a:p>
            <a:r>
              <a:rPr lang="en-IN" sz="2400" dirty="0"/>
              <a:t>Object files contain a combination of </a:t>
            </a:r>
          </a:p>
          <a:p>
            <a:pPr lvl="1"/>
            <a:r>
              <a:rPr lang="en-IN" sz="2000" dirty="0">
                <a:highlight>
                  <a:srgbClr val="FFFF00"/>
                </a:highlight>
              </a:rPr>
              <a:t>machine instructions, </a:t>
            </a:r>
          </a:p>
          <a:p>
            <a:pPr lvl="1"/>
            <a:r>
              <a:rPr lang="en-IN" sz="2000" dirty="0">
                <a:highlight>
                  <a:srgbClr val="FFFF00"/>
                </a:highlight>
              </a:rPr>
              <a:t>data, and </a:t>
            </a:r>
          </a:p>
          <a:p>
            <a:pPr lvl="1"/>
            <a:r>
              <a:rPr lang="en-IN" sz="2000" dirty="0">
                <a:highlight>
                  <a:srgbClr val="FFFF00"/>
                </a:highlight>
              </a:rPr>
              <a:t>information needed to place instructions properly in memory.</a:t>
            </a:r>
          </a:p>
          <a:p>
            <a:pPr lvl="1"/>
            <a:endParaRPr lang="en-IN" sz="2000" dirty="0"/>
          </a:p>
        </p:txBody>
      </p:sp>
      <p:sp>
        <p:nvSpPr>
          <p:cNvPr id="4" name="Date Placeholder 3"/>
          <p:cNvSpPr>
            <a:spLocks noGrp="1"/>
          </p:cNvSpPr>
          <p:nvPr>
            <p:ph type="dt" sz="half" idx="10"/>
          </p:nvPr>
        </p:nvSpPr>
        <p:spPr/>
        <p:txBody>
          <a:bodyPr/>
          <a:lstStyle/>
          <a:p>
            <a:fld id="{F634E5C3-E8DE-4158-96B9-12A51551ED7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96752"/>
            <a:ext cx="3874567"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437112"/>
            <a:ext cx="8195047" cy="15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57609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pPr marL="0" indent="0">
              <a:buNone/>
            </a:pPr>
            <a:r>
              <a:rPr lang="en-IN" sz="2000" b="1" dirty="0"/>
              <a:t>Shell Script to check if a number is even or odd</a:t>
            </a:r>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280</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28" y="2060848"/>
            <a:ext cx="8009667"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7504" y="764704"/>
            <a:ext cx="8928992" cy="1015663"/>
          </a:xfrm>
          <a:prstGeom prst="rect">
            <a:avLst/>
          </a:prstGeom>
        </p:spPr>
        <p:txBody>
          <a:bodyPr wrap="square">
            <a:spAutoFit/>
          </a:bodyPr>
          <a:lstStyle/>
          <a:p>
            <a:pPr marL="285750" indent="-285750">
              <a:buFont typeface="Arial" panose="020B0604020202020204" pitchFamily="34" charset="0"/>
              <a:buChar char="•"/>
            </a:pPr>
            <a:r>
              <a:rPr lang="en-IN" sz="2000" i="1" dirty="0"/>
              <a:t>expr </a:t>
            </a:r>
            <a:r>
              <a:rPr lang="en-IN" sz="2000" dirty="0"/>
              <a:t>is an external program used by Bourne shell. </a:t>
            </a:r>
          </a:p>
          <a:p>
            <a:pPr marL="285750" indent="-285750">
              <a:buFont typeface="Arial" panose="020B0604020202020204" pitchFamily="34" charset="0"/>
              <a:buChar char="•"/>
            </a:pPr>
            <a:r>
              <a:rPr lang="en-IN" sz="2000" dirty="0"/>
              <a:t>It uses </a:t>
            </a:r>
            <a:r>
              <a:rPr lang="en-IN" sz="2000" i="1" dirty="0"/>
              <a:t>expr </a:t>
            </a:r>
            <a:r>
              <a:rPr lang="en-IN" sz="2000" dirty="0"/>
              <a:t>external program with the help of </a:t>
            </a:r>
            <a:r>
              <a:rPr lang="en-IN" sz="2000" dirty="0" err="1"/>
              <a:t>backtick</a:t>
            </a:r>
            <a:r>
              <a:rPr lang="en-IN" sz="2000" dirty="0"/>
              <a:t>. </a:t>
            </a:r>
          </a:p>
          <a:p>
            <a:pPr marL="285750" indent="-285750">
              <a:buFont typeface="Arial" panose="020B0604020202020204" pitchFamily="34" charset="0"/>
              <a:buChar char="•"/>
            </a:pPr>
            <a:r>
              <a:rPr lang="en-IN" sz="2000" dirty="0"/>
              <a:t>The </a:t>
            </a:r>
            <a:r>
              <a:rPr lang="en-IN" sz="2000" i="1" dirty="0" err="1"/>
              <a:t>backtick</a:t>
            </a:r>
            <a:r>
              <a:rPr lang="en-IN" sz="2000" i="1" dirty="0"/>
              <a:t>(`)</a:t>
            </a:r>
            <a:r>
              <a:rPr lang="en-IN" sz="2000" dirty="0"/>
              <a:t> is actually called command substitution.</a:t>
            </a:r>
          </a:p>
        </p:txBody>
      </p:sp>
    </p:spTree>
    <p:extLst>
      <p:ext uri="{BB962C8B-B14F-4D97-AF65-F5344CB8AC3E}">
        <p14:creationId xmlns:p14="http://schemas.microsoft.com/office/powerpoint/2010/main" val="428170399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a:t>Shell Script to check if a number is even or odd</a:t>
            </a:r>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r>
              <a:rPr lang="en-IN" sz="2000" b="1" dirty="0"/>
              <a:t>Output-</a:t>
            </a:r>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281</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64704"/>
            <a:ext cx="5187568" cy="2658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68" y="3673035"/>
            <a:ext cx="5181727" cy="253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724128" y="764704"/>
            <a:ext cx="3312368" cy="1754326"/>
          </a:xfrm>
          <a:prstGeom prst="rect">
            <a:avLst/>
          </a:prstGeom>
        </p:spPr>
        <p:txBody>
          <a:bodyPr wrap="square">
            <a:spAutoFit/>
          </a:bodyPr>
          <a:lstStyle/>
          <a:p>
            <a:pPr marL="285750" indent="-285750">
              <a:buFont typeface="Arial" panose="020B0604020202020204" pitchFamily="34" charset="0"/>
              <a:buChar char="•"/>
            </a:pPr>
            <a:r>
              <a:rPr lang="en-IN" i="1" dirty="0"/>
              <a:t>expr </a:t>
            </a:r>
            <a:r>
              <a:rPr lang="en-IN" dirty="0"/>
              <a:t>is an external program used by Bourne shell. </a:t>
            </a:r>
          </a:p>
          <a:p>
            <a:pPr marL="285750" indent="-285750">
              <a:buFont typeface="Arial" panose="020B0604020202020204" pitchFamily="34" charset="0"/>
              <a:buChar char="•"/>
            </a:pPr>
            <a:r>
              <a:rPr lang="en-IN" dirty="0"/>
              <a:t>It uses </a:t>
            </a:r>
            <a:r>
              <a:rPr lang="en-IN" i="1" dirty="0"/>
              <a:t>expr </a:t>
            </a:r>
            <a:r>
              <a:rPr lang="en-IN" dirty="0"/>
              <a:t>external program with the help of </a:t>
            </a:r>
            <a:r>
              <a:rPr lang="en-IN" dirty="0" err="1"/>
              <a:t>backtick</a:t>
            </a:r>
            <a:r>
              <a:rPr lang="en-IN" dirty="0"/>
              <a:t>. </a:t>
            </a:r>
          </a:p>
          <a:p>
            <a:pPr marL="285750" indent="-285750">
              <a:buFont typeface="Arial" panose="020B0604020202020204" pitchFamily="34" charset="0"/>
              <a:buChar char="•"/>
            </a:pPr>
            <a:r>
              <a:rPr lang="en-IN" dirty="0"/>
              <a:t>The </a:t>
            </a:r>
            <a:r>
              <a:rPr lang="en-IN" i="1" dirty="0" err="1"/>
              <a:t>backtick</a:t>
            </a:r>
            <a:r>
              <a:rPr lang="en-IN" i="1" dirty="0"/>
              <a:t>(`)</a:t>
            </a:r>
            <a:r>
              <a:rPr lang="en-IN" dirty="0"/>
              <a:t> is actually called command substitution.</a:t>
            </a:r>
          </a:p>
        </p:txBody>
      </p:sp>
    </p:spTree>
    <p:extLst>
      <p:ext uri="{BB962C8B-B14F-4D97-AF65-F5344CB8AC3E}">
        <p14:creationId xmlns:p14="http://schemas.microsoft.com/office/powerpoint/2010/main" val="13286473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a:t>Shell Script to check if a number is even or odd</a:t>
            </a:r>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282</a:t>
            </a:fld>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40362"/>
            <a:ext cx="8613983" cy="297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17032"/>
            <a:ext cx="8640959" cy="280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4487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229600" cy="792088"/>
          </a:xfrm>
        </p:spPr>
        <p:txBody>
          <a:bodyPr/>
          <a:lstStyle/>
          <a:p>
            <a:r>
              <a:rPr lang="en-IN" sz="2800" b="1" dirty="0"/>
              <a:t>Shell Script to calculate </a:t>
            </a:r>
            <a:r>
              <a:rPr lang="en-IN" sz="2800" b="1" dirty="0" err="1"/>
              <a:t>hra</a:t>
            </a:r>
            <a:r>
              <a:rPr lang="en-IN" sz="2800" b="1" dirty="0"/>
              <a:t> and ta</a:t>
            </a:r>
          </a:p>
          <a:p>
            <a:endParaRPr lang="en-IN" sz="28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283</a:t>
            </a:fld>
            <a:endParaRPr lang="en-IN"/>
          </a:p>
        </p:txBody>
      </p:sp>
    </p:spTree>
    <p:extLst>
      <p:ext uri="{BB962C8B-B14F-4D97-AF65-F5344CB8AC3E}">
        <p14:creationId xmlns:p14="http://schemas.microsoft.com/office/powerpoint/2010/main" val="36423452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a:t>Shell Script to calculate </a:t>
            </a:r>
            <a:r>
              <a:rPr lang="en-IN" sz="2000" b="1" dirty="0" err="1"/>
              <a:t>hra</a:t>
            </a:r>
            <a:r>
              <a:rPr lang="en-IN" sz="2000" b="1" dirty="0"/>
              <a:t> and ta</a:t>
            </a:r>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284</a:t>
            </a:fld>
            <a:endParaRPr lang="en-IN"/>
          </a:p>
        </p:txBody>
      </p:sp>
      <p:sp>
        <p:nvSpPr>
          <p:cNvPr id="7" name="Rectangle 6"/>
          <p:cNvSpPr/>
          <p:nvPr/>
        </p:nvSpPr>
        <p:spPr>
          <a:xfrm>
            <a:off x="125517" y="5445224"/>
            <a:ext cx="8625805" cy="923330"/>
          </a:xfrm>
          <a:prstGeom prst="rect">
            <a:avLst/>
          </a:prstGeom>
        </p:spPr>
        <p:txBody>
          <a:bodyPr wrap="square">
            <a:spAutoFit/>
          </a:bodyPr>
          <a:lstStyle/>
          <a:p>
            <a:pPr marL="285750" indent="-285750">
              <a:buFont typeface="Arial" panose="020B0604020202020204" pitchFamily="34" charset="0"/>
              <a:buChar char="•"/>
            </a:pPr>
            <a:r>
              <a:rPr lang="en-IN" i="1" dirty="0"/>
              <a:t>expr </a:t>
            </a:r>
            <a:r>
              <a:rPr lang="en-IN" dirty="0"/>
              <a:t>is an external program used by Bourne shell. </a:t>
            </a:r>
          </a:p>
          <a:p>
            <a:pPr marL="285750" indent="-285750">
              <a:buFont typeface="Arial" panose="020B0604020202020204" pitchFamily="34" charset="0"/>
              <a:buChar char="•"/>
            </a:pPr>
            <a:r>
              <a:rPr lang="en-IN" dirty="0"/>
              <a:t>It uses </a:t>
            </a:r>
            <a:r>
              <a:rPr lang="en-IN" i="1" dirty="0"/>
              <a:t>expr </a:t>
            </a:r>
            <a:r>
              <a:rPr lang="en-IN" dirty="0"/>
              <a:t>external program with the help of </a:t>
            </a:r>
            <a:r>
              <a:rPr lang="en-IN" dirty="0" err="1"/>
              <a:t>backtick</a:t>
            </a:r>
            <a:r>
              <a:rPr lang="en-IN" dirty="0"/>
              <a:t>. </a:t>
            </a:r>
          </a:p>
          <a:p>
            <a:pPr marL="285750" indent="-285750">
              <a:buFont typeface="Arial" panose="020B0604020202020204" pitchFamily="34" charset="0"/>
              <a:buChar char="•"/>
            </a:pPr>
            <a:r>
              <a:rPr lang="en-IN" dirty="0"/>
              <a:t>The </a:t>
            </a:r>
            <a:r>
              <a:rPr lang="en-IN" i="1" dirty="0" err="1"/>
              <a:t>backtick</a:t>
            </a:r>
            <a:r>
              <a:rPr lang="en-IN" i="1" dirty="0"/>
              <a:t>(`)</a:t>
            </a:r>
            <a:r>
              <a:rPr lang="en-IN" dirty="0"/>
              <a:t> is actually called command substitution.</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89"/>
          <a:stretch/>
        </p:blipFill>
        <p:spPr bwMode="auto">
          <a:xfrm>
            <a:off x="194667" y="764704"/>
            <a:ext cx="862580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88409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229600" cy="5721499"/>
          </a:xfrm>
        </p:spPr>
        <p:txBody>
          <a:bodyPr/>
          <a:lstStyle/>
          <a:p>
            <a:r>
              <a:rPr lang="en-IN" sz="2000" b="1" dirty="0"/>
              <a:t>Shell Script to calculate </a:t>
            </a:r>
            <a:r>
              <a:rPr lang="en-IN" sz="2000" b="1" dirty="0" err="1"/>
              <a:t>hra</a:t>
            </a:r>
            <a:r>
              <a:rPr lang="en-IN" sz="2000" b="1" dirty="0"/>
              <a:t> and ta</a:t>
            </a:r>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endParaRPr lang="en-IN" sz="2000" b="1" dirty="0"/>
          </a:p>
          <a:p>
            <a:r>
              <a:rPr lang="en-IN" sz="2000" b="1" dirty="0"/>
              <a:t>Output-</a:t>
            </a:r>
          </a:p>
          <a:p>
            <a:endParaRPr lang="en-IN" sz="2000" b="1" dirty="0"/>
          </a:p>
          <a:p>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285</a:t>
            </a:fld>
            <a:endParaRPr lang="en-IN"/>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89"/>
          <a:stretch/>
        </p:blipFill>
        <p:spPr bwMode="auto">
          <a:xfrm>
            <a:off x="482699" y="764704"/>
            <a:ext cx="7761709"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77" y="4077072"/>
            <a:ext cx="7936131" cy="226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20150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The backslash (\) character is used to mark these special characters so that they are not interpreted by the shell, but passed on to the command being run (for example, echo).</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286</a:t>
            </a:fld>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3092967"/>
            <a:ext cx="7776864" cy="876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351622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 Loop Syntax</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287</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6131231" cy="253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3568" y="4437112"/>
            <a:ext cx="7560840" cy="830997"/>
          </a:xfrm>
          <a:prstGeom prst="rect">
            <a:avLst/>
          </a:prstGeom>
        </p:spPr>
        <p:txBody>
          <a:bodyPr wrap="square">
            <a:spAutoFit/>
          </a:bodyPr>
          <a:lstStyle/>
          <a:p>
            <a:r>
              <a:rPr lang="en-IN" sz="2400" dirty="0"/>
              <a:t>condition1 indicates </a:t>
            </a:r>
            <a:r>
              <a:rPr lang="en-IN" sz="2400" b="1" dirty="0"/>
              <a:t>initialization</a:t>
            </a:r>
            <a:r>
              <a:rPr lang="en-IN" sz="2400" dirty="0"/>
              <a:t>, </a:t>
            </a:r>
          </a:p>
          <a:p>
            <a:r>
              <a:rPr lang="en-IN" sz="2400" dirty="0"/>
              <a:t>cond2 indicates </a:t>
            </a:r>
            <a:r>
              <a:rPr lang="en-IN" sz="2400" b="1" dirty="0"/>
              <a:t>condition</a:t>
            </a:r>
            <a:r>
              <a:rPr lang="en-IN" sz="2400" dirty="0"/>
              <a:t> and cond3 indicates </a:t>
            </a:r>
            <a:r>
              <a:rPr lang="en-IN" sz="2400" b="1" dirty="0" err="1"/>
              <a:t>updation</a:t>
            </a:r>
            <a:r>
              <a:rPr lang="en-IN" sz="2400" b="1" dirty="0"/>
              <a:t>.</a:t>
            </a:r>
            <a:endParaRPr lang="en-IN" sz="2400" dirty="0"/>
          </a:p>
        </p:txBody>
      </p:sp>
    </p:spTree>
    <p:extLst>
      <p:ext uri="{BB962C8B-B14F-4D97-AF65-F5344CB8AC3E}">
        <p14:creationId xmlns:p14="http://schemas.microsoft.com/office/powerpoint/2010/main" val="7108219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For Loop </a:t>
            </a:r>
            <a:r>
              <a:rPr lang="en-IN" dirty="0" err="1"/>
              <a:t>Eg</a:t>
            </a: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288</a:t>
            </a:fld>
            <a:endParaRPr lang="en-IN"/>
          </a:p>
        </p:txBody>
      </p:sp>
      <p:sp>
        <p:nvSpPr>
          <p:cNvPr id="7" name="Rectangle 6"/>
          <p:cNvSpPr/>
          <p:nvPr/>
        </p:nvSpPr>
        <p:spPr>
          <a:xfrm>
            <a:off x="467544" y="3356992"/>
            <a:ext cx="7560840" cy="830997"/>
          </a:xfrm>
          <a:prstGeom prst="rect">
            <a:avLst/>
          </a:prstGeom>
        </p:spPr>
        <p:txBody>
          <a:bodyPr wrap="square">
            <a:spAutoFit/>
          </a:bodyPr>
          <a:lstStyle/>
          <a:p>
            <a:r>
              <a:rPr lang="en-IN" sz="2400" dirty="0"/>
              <a:t>O/P-</a:t>
            </a:r>
          </a:p>
          <a:p>
            <a:endParaRPr lang="en-IN" sz="2400" dirty="0"/>
          </a:p>
        </p:txBody>
      </p:sp>
      <p:sp>
        <p:nvSpPr>
          <p:cNvPr id="3" name="Content Placeholder 2"/>
          <p:cNvSpPr>
            <a:spLocks noGrp="1"/>
          </p:cNvSpPr>
          <p:nvPr>
            <p:ph idx="1"/>
          </p:nvPr>
        </p:nvSpPr>
        <p:spPr>
          <a:xfrm>
            <a:off x="457200" y="1600200"/>
            <a:ext cx="8229600" cy="2218631"/>
          </a:xfrm>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08720"/>
            <a:ext cx="7295872" cy="22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861048"/>
            <a:ext cx="7056784"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6036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System Boot</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B5AAA1AE-1FC0-464F-99AB-5CBF54C6F69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289</a:t>
            </a:fld>
            <a:endParaRPr lang="en-IN"/>
          </a:p>
        </p:txBody>
      </p:sp>
    </p:spTree>
    <p:extLst>
      <p:ext uri="{BB962C8B-B14F-4D97-AF65-F5344CB8AC3E}">
        <p14:creationId xmlns:p14="http://schemas.microsoft.com/office/powerpoint/2010/main" val="287597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 y="116632"/>
            <a:ext cx="8229600" cy="274042"/>
          </a:xfrm>
        </p:spPr>
        <p:txBody>
          <a:bodyPr>
            <a:normAutofit fontScale="90000"/>
          </a:bodyPr>
          <a:lstStyle/>
          <a:p>
            <a:r>
              <a:rPr lang="en-IN" dirty="0"/>
              <a:t>Object file format</a:t>
            </a:r>
          </a:p>
        </p:txBody>
      </p:sp>
      <p:sp>
        <p:nvSpPr>
          <p:cNvPr id="3" name="Content Placeholder 2"/>
          <p:cNvSpPr>
            <a:spLocks noGrp="1"/>
          </p:cNvSpPr>
          <p:nvPr>
            <p:ph idx="1"/>
          </p:nvPr>
        </p:nvSpPr>
        <p:spPr/>
        <p:txBody>
          <a:bodyPr>
            <a:normAutofit/>
          </a:bodyPr>
          <a:lstStyle/>
          <a:p>
            <a:r>
              <a:rPr lang="en-IN" sz="2400" dirty="0">
                <a:highlight>
                  <a:srgbClr val="FFFF00"/>
                </a:highlight>
              </a:rPr>
              <a:t>Object file header describes the size and position of the other pieces of the file</a:t>
            </a:r>
          </a:p>
          <a:p>
            <a:r>
              <a:rPr lang="en-IN" sz="2400" dirty="0">
                <a:highlight>
                  <a:srgbClr val="FFFF00"/>
                </a:highlight>
              </a:rPr>
              <a:t>Text segment contains the machine instructions</a:t>
            </a:r>
          </a:p>
          <a:p>
            <a:r>
              <a:rPr lang="en-IN" sz="2400" dirty="0">
                <a:highlight>
                  <a:srgbClr val="FFFF00"/>
                </a:highlight>
              </a:rPr>
              <a:t>Data segment contains binary representation of data in assembly file</a:t>
            </a:r>
          </a:p>
          <a:p>
            <a:r>
              <a:rPr lang="en-IN" sz="2400" dirty="0">
                <a:highlight>
                  <a:srgbClr val="FFFF00"/>
                </a:highlight>
              </a:rPr>
              <a:t>Relocation info identifies instructions and data that depend on absolute addresses</a:t>
            </a:r>
          </a:p>
          <a:p>
            <a:r>
              <a:rPr lang="en-IN" sz="2400" dirty="0">
                <a:highlight>
                  <a:srgbClr val="FFFF00"/>
                </a:highlight>
              </a:rPr>
              <a:t>Symbol table associates addresses with external labels and lists unresolved references</a:t>
            </a:r>
          </a:p>
          <a:p>
            <a:r>
              <a:rPr lang="en-IN" sz="2400" dirty="0">
                <a:highlight>
                  <a:srgbClr val="FFFF00"/>
                </a:highlight>
              </a:rPr>
              <a:t>Debugging info</a:t>
            </a:r>
          </a:p>
        </p:txBody>
      </p:sp>
      <p:sp>
        <p:nvSpPr>
          <p:cNvPr id="4" name="Date Placeholder 3"/>
          <p:cNvSpPr>
            <a:spLocks noGrp="1"/>
          </p:cNvSpPr>
          <p:nvPr>
            <p:ph type="dt" sz="half" idx="10"/>
          </p:nvPr>
        </p:nvSpPr>
        <p:spPr/>
        <p:txBody>
          <a:bodyPr/>
          <a:lstStyle/>
          <a:p>
            <a:fld id="{5EC9B958-493E-4BA0-93B3-40899DA0EE0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a:t>
            </a:fld>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80728"/>
            <a:ext cx="7416824"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256064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a:t>System Boot</a:t>
            </a:r>
          </a:p>
        </p:txBody>
      </p:sp>
      <p:sp>
        <p:nvSpPr>
          <p:cNvPr id="57347" name="Rectangle 3"/>
          <p:cNvSpPr>
            <a:spLocks noGrp="1" noChangeArrowheads="1"/>
          </p:cNvSpPr>
          <p:nvPr>
            <p:ph type="body" idx="1"/>
          </p:nvPr>
        </p:nvSpPr>
        <p:spPr>
          <a:xfrm>
            <a:off x="885825" y="1154113"/>
            <a:ext cx="7407275" cy="4530725"/>
          </a:xfrm>
        </p:spPr>
        <p:txBody>
          <a:bodyPr>
            <a:normAutofit/>
          </a:bodyPr>
          <a:lstStyle/>
          <a:p>
            <a:r>
              <a:rPr lang="en-IN" sz="2400" dirty="0"/>
              <a:t>The boot process is something that </a:t>
            </a:r>
          </a:p>
          <a:p>
            <a:pPr lvl="1"/>
            <a:r>
              <a:rPr lang="en-IN" sz="2400" dirty="0"/>
              <a:t>happens every time </a:t>
            </a:r>
          </a:p>
          <a:p>
            <a:pPr lvl="1"/>
            <a:r>
              <a:rPr lang="en-IN" sz="2400" dirty="0"/>
              <a:t>you turn your computer on. </a:t>
            </a:r>
          </a:p>
          <a:p>
            <a:pPr lvl="1"/>
            <a:r>
              <a:rPr lang="en-IN" sz="2400" dirty="0"/>
              <a:t>You don’t really see it, </a:t>
            </a:r>
          </a:p>
          <a:p>
            <a:pPr lvl="1"/>
            <a:r>
              <a:rPr lang="en-IN" sz="2400" dirty="0"/>
              <a:t>because it happens so fast. </a:t>
            </a:r>
          </a:p>
          <a:p>
            <a:r>
              <a:rPr lang="en-IN" sz="2400" dirty="0"/>
              <a:t>You press the power button, </a:t>
            </a:r>
          </a:p>
          <a:p>
            <a:pPr lvl="1"/>
            <a:r>
              <a:rPr lang="en-IN" sz="2400" dirty="0"/>
              <a:t>come back a few minutes later and </a:t>
            </a:r>
          </a:p>
          <a:p>
            <a:pPr lvl="1"/>
            <a:r>
              <a:rPr lang="en-IN" sz="2400" dirty="0"/>
              <a:t>Windows XP, or Windows 10, or whatever Operating System you use </a:t>
            </a:r>
          </a:p>
          <a:p>
            <a:pPr lvl="1"/>
            <a:r>
              <a:rPr lang="en-IN" sz="2400" dirty="0"/>
              <a:t>is all loaded.</a:t>
            </a:r>
            <a:endParaRPr lang="en-US" altLang="en-US" sz="2400" b="1" dirty="0">
              <a:solidFill>
                <a:srgbClr val="3366FF"/>
              </a:solidFill>
            </a:endParaRPr>
          </a:p>
        </p:txBody>
      </p:sp>
      <p:sp>
        <p:nvSpPr>
          <p:cNvPr id="2" name="Date Placeholder 1"/>
          <p:cNvSpPr>
            <a:spLocks noGrp="1"/>
          </p:cNvSpPr>
          <p:nvPr>
            <p:ph type="dt" sz="half" idx="10"/>
          </p:nvPr>
        </p:nvSpPr>
        <p:spPr/>
        <p:txBody>
          <a:bodyPr/>
          <a:lstStyle/>
          <a:p>
            <a:fld id="{682306DD-FC51-40D3-B682-18CCD13A860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290</a:t>
            </a:fld>
            <a:endParaRPr lang="en-IN"/>
          </a:p>
        </p:txBody>
      </p:sp>
    </p:spTree>
    <p:extLst>
      <p:ext uri="{BB962C8B-B14F-4D97-AF65-F5344CB8AC3E}">
        <p14:creationId xmlns:p14="http://schemas.microsoft.com/office/powerpoint/2010/main" val="50972052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a:t>
            </a:r>
            <a:endParaRPr lang="en-IN" dirty="0"/>
          </a:p>
        </p:txBody>
      </p:sp>
      <p:sp>
        <p:nvSpPr>
          <p:cNvPr id="4" name="Date Placeholder 3"/>
          <p:cNvSpPr>
            <a:spLocks noGrp="1"/>
          </p:cNvSpPr>
          <p:nvPr>
            <p:ph type="dt" sz="half" idx="10"/>
          </p:nvPr>
        </p:nvSpPr>
        <p:spPr/>
        <p:txBody>
          <a:bodyPr/>
          <a:lstStyle/>
          <a:p>
            <a:fld id="{E7FBA7E2-E945-4C72-B2C3-00EF08E62AE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291</a:t>
            </a:fld>
            <a:endParaRPr lang="en-IN"/>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403"/>
          <a:stretch/>
        </p:blipFill>
        <p:spPr bwMode="auto">
          <a:xfrm>
            <a:off x="1619672" y="1628800"/>
            <a:ext cx="5810250" cy="4334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35758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p:txBody>
          <a:bodyPr>
            <a:normAutofit/>
          </a:bodyPr>
          <a:lstStyle/>
          <a:p>
            <a:r>
              <a:rPr lang="en-IN" sz="2400" dirty="0">
                <a:highlight>
                  <a:srgbClr val="FFFF00"/>
                </a:highlight>
              </a:rPr>
              <a:t>The CPU initializes itself </a:t>
            </a:r>
          </a:p>
          <a:p>
            <a:pPr lvl="1"/>
            <a:r>
              <a:rPr lang="en-IN" sz="2400" dirty="0">
                <a:highlight>
                  <a:srgbClr val="FFFF00"/>
                </a:highlight>
              </a:rPr>
              <a:t>after the power in the computer is first turned on. </a:t>
            </a:r>
          </a:p>
          <a:p>
            <a:pPr lvl="1"/>
            <a:r>
              <a:rPr lang="en-IN" sz="2400" dirty="0">
                <a:highlight>
                  <a:srgbClr val="FFFF00"/>
                </a:highlight>
              </a:rPr>
              <a:t>This is done by triggering a series of clock ticks </a:t>
            </a:r>
          </a:p>
          <a:p>
            <a:pPr lvl="1"/>
            <a:r>
              <a:rPr lang="en-IN" sz="2400" dirty="0">
                <a:highlight>
                  <a:srgbClr val="FFFF00"/>
                </a:highlight>
              </a:rPr>
              <a:t>that are generated by the system clock.</a:t>
            </a:r>
          </a:p>
        </p:txBody>
      </p:sp>
      <p:sp>
        <p:nvSpPr>
          <p:cNvPr id="4" name="Date Placeholder 3"/>
          <p:cNvSpPr>
            <a:spLocks noGrp="1"/>
          </p:cNvSpPr>
          <p:nvPr>
            <p:ph type="dt" sz="half" idx="10"/>
          </p:nvPr>
        </p:nvSpPr>
        <p:spPr/>
        <p:txBody>
          <a:bodyPr/>
          <a:lstStyle/>
          <a:p>
            <a:fld id="{882C5067-1D69-4DB5-A07C-50DAED938F1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292</a:t>
            </a:fld>
            <a:endParaRPr lang="en-IN"/>
          </a:p>
        </p:txBody>
      </p:sp>
    </p:spTree>
    <p:extLst>
      <p:ext uri="{BB962C8B-B14F-4D97-AF65-F5344CB8AC3E}">
        <p14:creationId xmlns:p14="http://schemas.microsoft.com/office/powerpoint/2010/main" val="12285154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p:txBody>
          <a:bodyPr>
            <a:normAutofit/>
          </a:bodyPr>
          <a:lstStyle/>
          <a:p>
            <a:r>
              <a:rPr lang="en-IN" sz="2400" dirty="0">
                <a:highlight>
                  <a:srgbClr val="FFFF00"/>
                </a:highlight>
              </a:rPr>
              <a:t>After this, the CPU looks for the system’s ROM BIOS </a:t>
            </a:r>
          </a:p>
          <a:p>
            <a:pPr lvl="1"/>
            <a:r>
              <a:rPr lang="en-IN" sz="2400" dirty="0">
                <a:highlight>
                  <a:srgbClr val="FFFF00"/>
                </a:highlight>
              </a:rPr>
              <a:t>This first instruction is stored in the ROM BIOS and </a:t>
            </a:r>
          </a:p>
          <a:p>
            <a:pPr lvl="1"/>
            <a:r>
              <a:rPr lang="en-IN" sz="2400" dirty="0">
                <a:highlight>
                  <a:srgbClr val="FFFF00"/>
                </a:highlight>
              </a:rPr>
              <a:t>it instructs the system to </a:t>
            </a:r>
          </a:p>
          <a:p>
            <a:pPr lvl="2"/>
            <a:r>
              <a:rPr lang="en-IN" dirty="0">
                <a:highlight>
                  <a:srgbClr val="FFFF00"/>
                </a:highlight>
              </a:rPr>
              <a:t>run POST (Power On Self Test) </a:t>
            </a:r>
          </a:p>
          <a:p>
            <a:pPr lvl="2"/>
            <a:r>
              <a:rPr lang="en-IN" dirty="0">
                <a:highlight>
                  <a:srgbClr val="FFFF00"/>
                </a:highlight>
              </a:rPr>
              <a:t>in a memory address that is predetermined.</a:t>
            </a:r>
          </a:p>
          <a:p>
            <a:endParaRPr lang="en-IN" sz="2400" dirty="0">
              <a:highlight>
                <a:srgbClr val="FFFF00"/>
              </a:highlight>
            </a:endParaRPr>
          </a:p>
          <a:p>
            <a:r>
              <a:rPr lang="en-IN" sz="2400" dirty="0">
                <a:highlight>
                  <a:srgbClr val="FFFF00"/>
                </a:highlight>
              </a:rPr>
              <a:t>Since ROM is read only, </a:t>
            </a:r>
          </a:p>
          <a:p>
            <a:pPr lvl="1"/>
            <a:r>
              <a:rPr lang="en-IN" sz="2400" dirty="0">
                <a:highlight>
                  <a:srgbClr val="FFFF00"/>
                </a:highlight>
              </a:rPr>
              <a:t>it cannot be infected by a computer virus.</a:t>
            </a:r>
          </a:p>
        </p:txBody>
      </p:sp>
      <p:sp>
        <p:nvSpPr>
          <p:cNvPr id="4" name="Date Placeholder 3"/>
          <p:cNvSpPr>
            <a:spLocks noGrp="1"/>
          </p:cNvSpPr>
          <p:nvPr>
            <p:ph type="dt" sz="half" idx="10"/>
          </p:nvPr>
        </p:nvSpPr>
        <p:spPr/>
        <p:txBody>
          <a:bodyPr/>
          <a:lstStyle/>
          <a:p>
            <a:fld id="{94B6C9CA-9D63-4FA2-A007-8400008FFB4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293</a:t>
            </a:fld>
            <a:endParaRPr lang="en-IN"/>
          </a:p>
        </p:txBody>
      </p:sp>
    </p:spTree>
    <p:extLst>
      <p:ext uri="{BB962C8B-B14F-4D97-AF65-F5344CB8AC3E}">
        <p14:creationId xmlns:p14="http://schemas.microsoft.com/office/powerpoint/2010/main" val="375336264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sz="half" idx="1"/>
          </p:nvPr>
        </p:nvSpPr>
        <p:spPr/>
        <p:txBody>
          <a:bodyPr>
            <a:noAutofit/>
          </a:bodyPr>
          <a:lstStyle/>
          <a:p>
            <a:r>
              <a:rPr lang="en-IN" sz="2200" dirty="0"/>
              <a:t>POST first checks </a:t>
            </a:r>
          </a:p>
          <a:p>
            <a:pPr lvl="1"/>
            <a:r>
              <a:rPr lang="en-IN" sz="2200" dirty="0"/>
              <a:t>the BIOS chip and </a:t>
            </a:r>
          </a:p>
          <a:p>
            <a:pPr lvl="1"/>
            <a:r>
              <a:rPr lang="en-IN" sz="2200" dirty="0"/>
              <a:t>then the CMOS RAM. </a:t>
            </a:r>
          </a:p>
          <a:p>
            <a:pPr lvl="1"/>
            <a:r>
              <a:rPr lang="en-IN" sz="2200" dirty="0"/>
              <a:t>If no battery failure is detected by POST, </a:t>
            </a:r>
          </a:p>
          <a:p>
            <a:pPr lvl="1"/>
            <a:r>
              <a:rPr lang="en-IN" sz="2200" dirty="0"/>
              <a:t>then it continues to initialize the CPU.</a:t>
            </a:r>
          </a:p>
          <a:p>
            <a:endParaRPr lang="en-IN" sz="2200" dirty="0"/>
          </a:p>
        </p:txBody>
      </p:sp>
      <p:sp>
        <p:nvSpPr>
          <p:cNvPr id="7" name="Content Placeholder 6"/>
          <p:cNvSpPr>
            <a:spLocks noGrp="1"/>
          </p:cNvSpPr>
          <p:nvPr>
            <p:ph sz="half" idx="2"/>
          </p:nvPr>
        </p:nvSpPr>
        <p:spPr>
          <a:xfrm>
            <a:off x="4648200" y="1600201"/>
            <a:ext cx="4038600" cy="3845024"/>
          </a:xfrm>
        </p:spPr>
        <p:txBody>
          <a:bodyPr/>
          <a:lstStyle/>
          <a:p>
            <a:r>
              <a:rPr lang="en-IN" sz="2200" dirty="0"/>
              <a:t>POST also checks </a:t>
            </a:r>
          </a:p>
          <a:p>
            <a:pPr lvl="1"/>
            <a:r>
              <a:rPr lang="en-IN" sz="2200" dirty="0"/>
              <a:t>the hardware devices, </a:t>
            </a:r>
          </a:p>
          <a:p>
            <a:pPr lvl="1"/>
            <a:r>
              <a:rPr lang="en-IN" sz="2200" dirty="0"/>
              <a:t>secondary storage devices such as hard drives, ports etc. </a:t>
            </a:r>
          </a:p>
          <a:p>
            <a:pPr lvl="1"/>
            <a:r>
              <a:rPr lang="en-IN" sz="2200" dirty="0"/>
              <a:t>And other hardware devices such as the mouse and keyboard. </a:t>
            </a:r>
          </a:p>
          <a:p>
            <a:pPr lvl="1"/>
            <a:r>
              <a:rPr lang="en-IN" sz="2200" dirty="0"/>
              <a:t>This is done to make sure they are working properly.</a:t>
            </a:r>
          </a:p>
          <a:p>
            <a:pPr lvl="1"/>
            <a:endParaRPr lang="en-IN" sz="2000" dirty="0"/>
          </a:p>
          <a:p>
            <a:endParaRPr lang="en-IN" dirty="0"/>
          </a:p>
        </p:txBody>
      </p:sp>
      <p:sp>
        <p:nvSpPr>
          <p:cNvPr id="4" name="Date Placeholder 3"/>
          <p:cNvSpPr>
            <a:spLocks noGrp="1"/>
          </p:cNvSpPr>
          <p:nvPr>
            <p:ph type="dt" sz="half" idx="10"/>
          </p:nvPr>
        </p:nvSpPr>
        <p:spPr/>
        <p:txBody>
          <a:bodyPr/>
          <a:lstStyle/>
          <a:p>
            <a:fld id="{AE9DDB4F-1B5A-4F24-9158-AFA6AE30ABC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294</a:t>
            </a:fld>
            <a:endParaRPr lang="en-IN"/>
          </a:p>
        </p:txBody>
      </p:sp>
      <p:sp>
        <p:nvSpPr>
          <p:cNvPr id="8" name="Rectangle 7"/>
          <p:cNvSpPr/>
          <p:nvPr/>
        </p:nvSpPr>
        <p:spPr>
          <a:xfrm>
            <a:off x="683568" y="5517232"/>
            <a:ext cx="7632848" cy="769441"/>
          </a:xfrm>
          <a:prstGeom prst="rect">
            <a:avLst/>
          </a:prstGeom>
        </p:spPr>
        <p:txBody>
          <a:bodyPr wrap="square">
            <a:spAutoFit/>
          </a:bodyPr>
          <a:lstStyle/>
          <a:p>
            <a:r>
              <a:rPr lang="en-IN" sz="2200" dirty="0"/>
              <a:t>After POST makes sure that all the components are working properly, then the BIOS start Boot Strap program. </a:t>
            </a:r>
          </a:p>
        </p:txBody>
      </p:sp>
      <p:sp>
        <p:nvSpPr>
          <p:cNvPr id="10" name="Right Arrow 9"/>
          <p:cNvSpPr/>
          <p:nvPr/>
        </p:nvSpPr>
        <p:spPr>
          <a:xfrm>
            <a:off x="3563888" y="2132856"/>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rot="7892018">
            <a:off x="3781082" y="4798419"/>
            <a:ext cx="151216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875009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Post method</a:t>
            </a:r>
          </a:p>
        </p:txBody>
      </p:sp>
      <p:sp>
        <p:nvSpPr>
          <p:cNvPr id="5" name="Date Placeholder 4"/>
          <p:cNvSpPr>
            <a:spLocks noGrp="1"/>
          </p:cNvSpPr>
          <p:nvPr>
            <p:ph type="dt" sz="half" idx="10"/>
          </p:nvPr>
        </p:nvSpPr>
        <p:spPr/>
        <p:txBody>
          <a:bodyPr/>
          <a:lstStyle/>
          <a:p>
            <a:fld id="{CBC28CC9-BE9E-4C99-8C7F-B962D778A243}" type="datetime1">
              <a:rPr lang="en-IN" smtClean="0"/>
              <a:t>28-02-2025</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295</a:t>
            </a:fld>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41682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25292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IN"/>
          </a:p>
        </p:txBody>
      </p:sp>
      <p:sp>
        <p:nvSpPr>
          <p:cNvPr id="5" name="Date Placeholder 4"/>
          <p:cNvSpPr>
            <a:spLocks noGrp="1"/>
          </p:cNvSpPr>
          <p:nvPr>
            <p:ph type="dt" sz="half" idx="10"/>
          </p:nvPr>
        </p:nvSpPr>
        <p:spPr/>
        <p:txBody>
          <a:bodyPr/>
          <a:lstStyle/>
          <a:p>
            <a:fld id="{08B8AA8A-C13F-4537-8A25-51F6F4022617}" type="datetime1">
              <a:rPr lang="en-IN" smtClean="0"/>
              <a:t>28-02-2025</a:t>
            </a:fld>
            <a:endParaRPr lang="en-IN"/>
          </a:p>
        </p:txBody>
      </p:sp>
      <p:sp>
        <p:nvSpPr>
          <p:cNvPr id="6" name="Footer Placeholder 5"/>
          <p:cNvSpPr>
            <a:spLocks noGrp="1"/>
          </p:cNvSpPr>
          <p:nvPr>
            <p:ph type="ftr" sz="quarter" idx="11"/>
          </p:nvPr>
        </p:nvSpPr>
        <p:spPr/>
        <p:txBody>
          <a:bodyPr/>
          <a:lstStyle/>
          <a:p>
            <a:r>
              <a:rPr lang="en-IN"/>
              <a:t>Prof. Shweta Dhawan Chachra</a:t>
            </a:r>
          </a:p>
        </p:txBody>
      </p:sp>
      <p:sp>
        <p:nvSpPr>
          <p:cNvPr id="7" name="Slide Number Placeholder 6"/>
          <p:cNvSpPr>
            <a:spLocks noGrp="1"/>
          </p:cNvSpPr>
          <p:nvPr>
            <p:ph type="sldNum" sz="quarter" idx="12"/>
          </p:nvPr>
        </p:nvSpPr>
        <p:spPr/>
        <p:txBody>
          <a:bodyPr/>
          <a:lstStyle/>
          <a:p>
            <a:fld id="{A5669369-968C-4B3A-94C3-E2A4E5B88044}" type="slidenum">
              <a:rPr lang="en-IN" smtClean="0"/>
              <a:t>296</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2937" y="3001169"/>
            <a:ext cx="78581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935088" y="5877272"/>
            <a:ext cx="8208912" cy="369332"/>
          </a:xfrm>
          <a:prstGeom prst="rect">
            <a:avLst/>
          </a:prstGeom>
        </p:spPr>
        <p:txBody>
          <a:bodyPr wrap="square">
            <a:spAutoFit/>
          </a:bodyPr>
          <a:lstStyle/>
          <a:p>
            <a:r>
              <a:rPr lang="en-IN" dirty="0"/>
              <a:t>Courtesy : http://www.c-jump.com/CIS24/Slides/Booting/Booting.html</a:t>
            </a:r>
          </a:p>
        </p:txBody>
      </p:sp>
    </p:spTree>
    <p:extLst>
      <p:ext uri="{BB962C8B-B14F-4D97-AF65-F5344CB8AC3E}">
        <p14:creationId xmlns:p14="http://schemas.microsoft.com/office/powerpoint/2010/main" val="26336269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418058"/>
          </a:xfrm>
        </p:spPr>
        <p:txBody>
          <a:bodyPr>
            <a:normAutofit fontScale="90000"/>
          </a:bodyPr>
          <a:lstStyle/>
          <a:p>
            <a:r>
              <a:rPr lang="en-US" altLang="en-US" sz="3200" dirty="0"/>
              <a:t>System Boot- The working</a:t>
            </a:r>
            <a:endParaRPr lang="en-IN" sz="3200" dirty="0"/>
          </a:p>
        </p:txBody>
      </p:sp>
      <p:sp>
        <p:nvSpPr>
          <p:cNvPr id="3" name="Content Placeholder 2"/>
          <p:cNvSpPr>
            <a:spLocks noGrp="1"/>
          </p:cNvSpPr>
          <p:nvPr>
            <p:ph idx="1"/>
          </p:nvPr>
        </p:nvSpPr>
        <p:spPr>
          <a:xfrm>
            <a:off x="251520" y="764704"/>
            <a:ext cx="4114800" cy="4525963"/>
          </a:xfrm>
        </p:spPr>
        <p:txBody>
          <a:bodyPr>
            <a:noAutofit/>
          </a:bodyPr>
          <a:lstStyle/>
          <a:p>
            <a:r>
              <a:rPr lang="en-IN" sz="2400" dirty="0"/>
              <a:t>For most computers, Boot Strap is stored in BIOS ROM.</a:t>
            </a:r>
          </a:p>
          <a:p>
            <a:pPr lvl="1"/>
            <a:r>
              <a:rPr lang="en-IN" sz="2000" dirty="0"/>
              <a:t>Changing the Bootstrap code requires changing the ROM hardware chips.</a:t>
            </a:r>
          </a:p>
          <a:p>
            <a:pPr marL="0" indent="0">
              <a:buNone/>
            </a:pPr>
            <a:endParaRPr lang="en-IN" sz="2400" dirty="0"/>
          </a:p>
          <a:p>
            <a:pPr marL="0" indent="0">
              <a:buNone/>
            </a:pPr>
            <a:r>
              <a:rPr lang="en-IN" sz="2400" dirty="0"/>
              <a:t>Alternative:</a:t>
            </a:r>
          </a:p>
          <a:p>
            <a:r>
              <a:rPr lang="en-IN" sz="2400" dirty="0"/>
              <a:t>A tiny Bootstrap loader program is stored in the ROM, </a:t>
            </a:r>
          </a:p>
          <a:p>
            <a:pPr lvl="1"/>
            <a:r>
              <a:rPr lang="en-IN" sz="2000" dirty="0"/>
              <a:t>whose only job is to bring in a full bootstrap program from the disk.</a:t>
            </a:r>
          </a:p>
          <a:p>
            <a:pPr lvl="1"/>
            <a:r>
              <a:rPr lang="en-IN" sz="2000" dirty="0"/>
              <a:t>The full bootstrap </a:t>
            </a:r>
            <a:r>
              <a:rPr lang="en-IN" sz="2000" dirty="0" err="1"/>
              <a:t>pgm</a:t>
            </a:r>
            <a:r>
              <a:rPr lang="en-IN" sz="2000" dirty="0"/>
              <a:t> can be changed easily.</a:t>
            </a:r>
          </a:p>
        </p:txBody>
      </p:sp>
      <p:sp>
        <p:nvSpPr>
          <p:cNvPr id="4" name="Date Placeholder 3"/>
          <p:cNvSpPr>
            <a:spLocks noGrp="1"/>
          </p:cNvSpPr>
          <p:nvPr>
            <p:ph type="dt" sz="half" idx="10"/>
          </p:nvPr>
        </p:nvSpPr>
        <p:spPr/>
        <p:txBody>
          <a:bodyPr/>
          <a:lstStyle/>
          <a:p>
            <a:fld id="{F4688F46-CDED-4C0D-9174-90057878FD7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297</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340768"/>
            <a:ext cx="4129261" cy="430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70043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a:xfrm>
            <a:off x="29636" y="1585159"/>
            <a:ext cx="3898776" cy="4525963"/>
          </a:xfrm>
        </p:spPr>
        <p:txBody>
          <a:bodyPr>
            <a:noAutofit/>
          </a:bodyPr>
          <a:lstStyle/>
          <a:p>
            <a:r>
              <a:rPr lang="en-IN" sz="2400" dirty="0"/>
              <a:t>The Bootstrap </a:t>
            </a:r>
            <a:r>
              <a:rPr lang="en-IN" sz="2400" dirty="0" err="1"/>
              <a:t>pgm</a:t>
            </a:r>
            <a:r>
              <a:rPr lang="en-IN" sz="2400" dirty="0"/>
              <a:t> </a:t>
            </a:r>
          </a:p>
          <a:p>
            <a:pPr lvl="1"/>
            <a:r>
              <a:rPr lang="en-IN" sz="2000" dirty="0"/>
              <a:t>is stored in a partition called the boot blocks , </a:t>
            </a:r>
          </a:p>
          <a:p>
            <a:pPr lvl="1"/>
            <a:r>
              <a:rPr lang="en-IN" sz="2000" dirty="0"/>
              <a:t>at a fixed location on the disk. </a:t>
            </a:r>
          </a:p>
          <a:p>
            <a:endParaRPr lang="en-IN" sz="2400" dirty="0"/>
          </a:p>
          <a:p>
            <a:r>
              <a:rPr lang="en-IN" sz="2400" dirty="0"/>
              <a:t>A disk that has a boot partition </a:t>
            </a:r>
          </a:p>
          <a:p>
            <a:pPr lvl="1"/>
            <a:r>
              <a:rPr lang="en-IN" sz="2000" dirty="0"/>
              <a:t>is called a Boot Disk or System Disk.</a:t>
            </a:r>
          </a:p>
        </p:txBody>
      </p:sp>
      <p:sp>
        <p:nvSpPr>
          <p:cNvPr id="4" name="Date Placeholder 3"/>
          <p:cNvSpPr>
            <a:spLocks noGrp="1"/>
          </p:cNvSpPr>
          <p:nvPr>
            <p:ph type="dt" sz="half" idx="10"/>
          </p:nvPr>
        </p:nvSpPr>
        <p:spPr/>
        <p:txBody>
          <a:bodyPr/>
          <a:lstStyle/>
          <a:p>
            <a:fld id="{D248A1BB-8D82-435E-B431-97A495F5343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298</a:t>
            </a:fld>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556792"/>
            <a:ext cx="5112568"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83763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Boot- The working</a:t>
            </a:r>
            <a:endParaRPr lang="en-IN" dirty="0"/>
          </a:p>
        </p:txBody>
      </p:sp>
      <p:sp>
        <p:nvSpPr>
          <p:cNvPr id="3" name="Content Placeholder 2"/>
          <p:cNvSpPr>
            <a:spLocks noGrp="1"/>
          </p:cNvSpPr>
          <p:nvPr>
            <p:ph idx="1"/>
          </p:nvPr>
        </p:nvSpPr>
        <p:spPr/>
        <p:txBody>
          <a:bodyPr>
            <a:noAutofit/>
          </a:bodyPr>
          <a:lstStyle/>
          <a:p>
            <a:r>
              <a:rPr lang="en-IN" sz="2400" dirty="0"/>
              <a:t>The Bootstrap program is loaded into memory and </a:t>
            </a:r>
          </a:p>
          <a:p>
            <a:pPr lvl="1"/>
            <a:r>
              <a:rPr lang="en-IN" sz="2000" dirty="0"/>
              <a:t>starts its execution.</a:t>
            </a:r>
          </a:p>
          <a:p>
            <a:endParaRPr lang="en-IN" sz="2400" dirty="0"/>
          </a:p>
          <a:p>
            <a:r>
              <a:rPr lang="en-IN" sz="2400" dirty="0"/>
              <a:t>The bootstrap program </a:t>
            </a:r>
          </a:p>
          <a:p>
            <a:pPr lvl="1"/>
            <a:r>
              <a:rPr lang="en-IN" sz="2000" dirty="0"/>
              <a:t>finds the OS kernel on disk, </a:t>
            </a:r>
          </a:p>
          <a:p>
            <a:pPr lvl="1"/>
            <a:r>
              <a:rPr lang="en-IN" sz="2000" dirty="0"/>
              <a:t>loads that Kernel into memory and </a:t>
            </a:r>
          </a:p>
          <a:p>
            <a:pPr lvl="1"/>
            <a:r>
              <a:rPr lang="en-IN" sz="2000" dirty="0"/>
              <a:t>jumps to an initial address </a:t>
            </a:r>
          </a:p>
          <a:p>
            <a:pPr lvl="1"/>
            <a:r>
              <a:rPr lang="en-IN" sz="2000" dirty="0"/>
              <a:t>to begin the OS execution.</a:t>
            </a:r>
          </a:p>
        </p:txBody>
      </p:sp>
      <p:sp>
        <p:nvSpPr>
          <p:cNvPr id="4" name="Date Placeholder 3"/>
          <p:cNvSpPr>
            <a:spLocks noGrp="1"/>
          </p:cNvSpPr>
          <p:nvPr>
            <p:ph type="dt" sz="half" idx="10"/>
          </p:nvPr>
        </p:nvSpPr>
        <p:spPr/>
        <p:txBody>
          <a:bodyPr/>
          <a:lstStyle/>
          <a:p>
            <a:fld id="{41398545-C48F-42B7-BB6B-163C2007D70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299</a:t>
            </a:fld>
            <a:endParaRPr lang="en-IN"/>
          </a:p>
        </p:txBody>
      </p:sp>
    </p:spTree>
    <p:extLst>
      <p:ext uri="{BB962C8B-B14F-4D97-AF65-F5344CB8AC3E}">
        <p14:creationId xmlns:p14="http://schemas.microsoft.com/office/powerpoint/2010/main" val="350948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90066"/>
          </a:xfrm>
        </p:spPr>
        <p:txBody>
          <a:bodyPr>
            <a:noAutofit/>
          </a:bodyPr>
          <a:lstStyle/>
          <a:p>
            <a:r>
              <a:rPr lang="en-IN" sz="3600" dirty="0"/>
              <a:t>System programming</a:t>
            </a:r>
          </a:p>
        </p:txBody>
      </p:sp>
      <p:sp>
        <p:nvSpPr>
          <p:cNvPr id="3" name="Content Placeholder 2"/>
          <p:cNvSpPr>
            <a:spLocks noGrp="1"/>
          </p:cNvSpPr>
          <p:nvPr>
            <p:ph idx="1"/>
          </p:nvPr>
        </p:nvSpPr>
        <p:spPr>
          <a:xfrm>
            <a:off x="467544" y="764704"/>
            <a:ext cx="8229600" cy="4525963"/>
          </a:xfrm>
        </p:spPr>
        <p:txBody>
          <a:bodyPr>
            <a:normAutofit/>
          </a:bodyPr>
          <a:lstStyle/>
          <a:p>
            <a:r>
              <a:rPr lang="en-IN" sz="2000" dirty="0"/>
              <a:t>According to Computer Hierarchy, one which comes at last is Hardware. Then it is System Programs, and finally Application Programs. </a:t>
            </a:r>
          </a:p>
          <a:p>
            <a:endParaRPr lang="en-IN" sz="2000" dirty="0"/>
          </a:p>
          <a:p>
            <a:r>
              <a:rPr lang="en-IN" sz="2000" dirty="0">
                <a:highlight>
                  <a:srgbClr val="FFFF00"/>
                </a:highlight>
              </a:rPr>
              <a:t>System software serves as the </a:t>
            </a:r>
            <a:r>
              <a:rPr lang="en-IN" sz="2000" b="1" dirty="0">
                <a:highlight>
                  <a:srgbClr val="FFFF00"/>
                </a:highlight>
              </a:rPr>
              <a:t>interface between the hardware and the end users.</a:t>
            </a:r>
            <a:endParaRPr lang="en-IN" sz="2000" dirty="0">
              <a:highlight>
                <a:srgbClr val="FFFF00"/>
              </a:highlight>
            </a:endParaRPr>
          </a:p>
          <a:p>
            <a:endParaRPr lang="en-IN" sz="2000" dirty="0"/>
          </a:p>
        </p:txBody>
      </p:sp>
      <p:sp>
        <p:nvSpPr>
          <p:cNvPr id="4" name="Date Placeholder 3"/>
          <p:cNvSpPr>
            <a:spLocks noGrp="1"/>
          </p:cNvSpPr>
          <p:nvPr>
            <p:ph type="dt" sz="half" idx="10"/>
          </p:nvPr>
        </p:nvSpPr>
        <p:spPr/>
        <p:txBody>
          <a:bodyPr/>
          <a:lstStyle/>
          <a:p>
            <a:fld id="{BE8F5927-92B7-4A31-8D7B-74F64A8214D4}"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a:t>
            </a:fld>
            <a:endParaRPr lang="en-IN"/>
          </a:p>
        </p:txBody>
      </p:sp>
      <p:pic>
        <p:nvPicPr>
          <p:cNvPr id="1026" name="Picture 2" descr="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r="1918" b="3627"/>
          <a:stretch/>
        </p:blipFill>
        <p:spPr bwMode="auto">
          <a:xfrm>
            <a:off x="2915816" y="3789040"/>
            <a:ext cx="5502627" cy="261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304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Interpreter</a:t>
            </a:r>
            <a:endParaRPr lang="en-IN" dirty="0"/>
          </a:p>
        </p:txBody>
      </p:sp>
      <p:sp>
        <p:nvSpPr>
          <p:cNvPr id="3" name="Content Placeholder 2"/>
          <p:cNvSpPr>
            <a:spLocks noGrp="1"/>
          </p:cNvSpPr>
          <p:nvPr>
            <p:ph idx="1"/>
          </p:nvPr>
        </p:nvSpPr>
        <p:spPr/>
        <p:txBody>
          <a:bodyPr>
            <a:normAutofit/>
          </a:bodyPr>
          <a:lstStyle/>
          <a:p>
            <a:r>
              <a:rPr lang="en-IN" sz="2400" dirty="0"/>
              <a:t>An interpreter, like a compiler, </a:t>
            </a:r>
            <a:r>
              <a:rPr lang="en-IN" sz="2400" b="1" u="sng" dirty="0"/>
              <a:t>translates high-level language into low-level machine language. </a:t>
            </a:r>
          </a:p>
          <a:p>
            <a:endParaRPr lang="en-IN" sz="2400" dirty="0"/>
          </a:p>
        </p:txBody>
      </p:sp>
      <p:sp>
        <p:nvSpPr>
          <p:cNvPr id="4" name="Date Placeholder 3"/>
          <p:cNvSpPr>
            <a:spLocks noGrp="1"/>
          </p:cNvSpPr>
          <p:nvPr>
            <p:ph type="dt" sz="half" idx="10"/>
          </p:nvPr>
        </p:nvSpPr>
        <p:spPr/>
        <p:txBody>
          <a:bodyPr/>
          <a:lstStyle/>
          <a:p>
            <a:fld id="{2F68F2A5-D38F-4227-B68D-3A54277C5B0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a:t>
            </a:fld>
            <a:endParaRPr lang="en-IN"/>
          </a:p>
        </p:txBody>
      </p:sp>
    </p:spTree>
    <p:extLst>
      <p:ext uri="{BB962C8B-B14F-4D97-AF65-F5344CB8AC3E}">
        <p14:creationId xmlns:p14="http://schemas.microsoft.com/office/powerpoint/2010/main" val="94931739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72CFD602-0040-44CA-B623-83BB1ADAF3A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300</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5810250"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55576" y="4365104"/>
            <a:ext cx="6552728" cy="1477328"/>
          </a:xfrm>
          <a:prstGeom prst="rect">
            <a:avLst/>
          </a:prstGeom>
        </p:spPr>
        <p:txBody>
          <a:bodyPr wrap="square">
            <a:spAutoFit/>
          </a:bodyPr>
          <a:lstStyle/>
          <a:p>
            <a:r>
              <a:rPr lang="en-IN" b="1" dirty="0"/>
              <a:t>Master Boot Record</a:t>
            </a:r>
          </a:p>
          <a:p>
            <a:r>
              <a:rPr lang="en-IN" dirty="0"/>
              <a:t>The Master Boot Record (MBR) is the information which is in the first sector of any hard disk.</a:t>
            </a:r>
          </a:p>
          <a:p>
            <a:r>
              <a:rPr lang="en-IN" dirty="0"/>
              <a:t>It holds information about GRUB (or LILO in old systems).</a:t>
            </a:r>
          </a:p>
          <a:p>
            <a:endParaRPr lang="en-IN" dirty="0"/>
          </a:p>
        </p:txBody>
      </p:sp>
    </p:spTree>
    <p:extLst>
      <p:ext uri="{BB962C8B-B14F-4D97-AF65-F5344CB8AC3E}">
        <p14:creationId xmlns:p14="http://schemas.microsoft.com/office/powerpoint/2010/main" val="28991567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F26B6-5277-4764-9F6C-98AEF4C7069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301</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6096" y="1612379"/>
            <a:ext cx="326516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5536" y="333149"/>
            <a:ext cx="4860032" cy="2677656"/>
          </a:xfrm>
          <a:prstGeom prst="rect">
            <a:avLst/>
          </a:prstGeom>
        </p:spPr>
        <p:txBody>
          <a:bodyPr wrap="square">
            <a:spAutoFit/>
          </a:bodyPr>
          <a:lstStyle/>
          <a:p>
            <a:r>
              <a:rPr lang="en-IN" sz="2400" b="1" dirty="0" err="1"/>
              <a:t>init</a:t>
            </a:r>
            <a:endParaRPr lang="en-IN" sz="2400" b="1" dirty="0"/>
          </a:p>
          <a:p>
            <a:pPr marL="342900" indent="-342900">
              <a:buFont typeface="Arial" panose="020B0604020202020204" pitchFamily="34" charset="0"/>
              <a:buChar char="•"/>
            </a:pPr>
            <a:r>
              <a:rPr lang="en-IN" sz="2400" dirty="0"/>
              <a:t>This is the last step of the </a:t>
            </a:r>
            <a:r>
              <a:rPr lang="en-IN" sz="2400" b="1" dirty="0"/>
              <a:t>booting process</a:t>
            </a:r>
            <a:r>
              <a:rPr lang="en-IN" sz="2400" dirty="0"/>
              <a:t>. </a:t>
            </a:r>
          </a:p>
          <a:p>
            <a:pPr marL="342900" indent="-342900">
              <a:buFont typeface="Arial" panose="020B0604020202020204" pitchFamily="34" charset="0"/>
              <a:buChar char="•"/>
            </a:pPr>
            <a:r>
              <a:rPr lang="en-IN" sz="2400" dirty="0"/>
              <a:t>It decides the run level by looking at the / </a:t>
            </a:r>
            <a:r>
              <a:rPr lang="en-IN" sz="2400" dirty="0" err="1"/>
              <a:t>etc</a:t>
            </a:r>
            <a:r>
              <a:rPr lang="en-IN" sz="2400" dirty="0"/>
              <a:t> / </a:t>
            </a:r>
            <a:r>
              <a:rPr lang="en-IN" sz="2400" dirty="0" err="1"/>
              <a:t>inittab</a:t>
            </a:r>
            <a:r>
              <a:rPr lang="en-IN" sz="2400" dirty="0"/>
              <a:t> file.</a:t>
            </a:r>
          </a:p>
          <a:p>
            <a:pPr marL="342900" indent="-342900">
              <a:buFont typeface="Arial" panose="020B0604020202020204" pitchFamily="34" charset="0"/>
              <a:buChar char="•"/>
            </a:pPr>
            <a:r>
              <a:rPr lang="en-IN" sz="2400" dirty="0"/>
              <a:t>The initial state of the operating system is decided by the run level.</a:t>
            </a:r>
          </a:p>
        </p:txBody>
      </p:sp>
    </p:spTree>
    <p:extLst>
      <p:ext uri="{BB962C8B-B14F-4D97-AF65-F5344CB8AC3E}">
        <p14:creationId xmlns:p14="http://schemas.microsoft.com/office/powerpoint/2010/main" val="246785846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AF26B6-5277-4764-9F6C-98AEF4C7069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302</a:t>
            </a:fld>
            <a:endParaRPr lang="en-IN"/>
          </a:p>
        </p:txBody>
      </p:sp>
      <p:sp>
        <p:nvSpPr>
          <p:cNvPr id="3" name="Rectangle 2"/>
          <p:cNvSpPr/>
          <p:nvPr/>
        </p:nvSpPr>
        <p:spPr>
          <a:xfrm>
            <a:off x="209272" y="908720"/>
            <a:ext cx="8395176" cy="4524315"/>
          </a:xfrm>
          <a:prstGeom prst="rect">
            <a:avLst/>
          </a:prstGeom>
        </p:spPr>
        <p:txBody>
          <a:bodyPr wrap="square">
            <a:spAutoFit/>
          </a:bodyPr>
          <a:lstStyle/>
          <a:p>
            <a:r>
              <a:rPr lang="en-IN" sz="2400" dirty="0"/>
              <a:t>Following are the run levels of Operating System:</a:t>
            </a:r>
            <a:br>
              <a:rPr lang="en-IN" sz="2400" dirty="0"/>
            </a:br>
            <a:endParaRPr lang="en-IN" sz="2400" dirty="0"/>
          </a:p>
          <a:p>
            <a:r>
              <a:rPr lang="en-IN" sz="2400" dirty="0"/>
              <a:t>Level</a:t>
            </a:r>
            <a:br>
              <a:rPr lang="en-IN" sz="2400" dirty="0"/>
            </a:br>
            <a:r>
              <a:rPr lang="en-IN" sz="2400" dirty="0"/>
              <a:t>0 - System Halt</a:t>
            </a:r>
            <a:br>
              <a:rPr lang="en-IN" sz="2400" dirty="0"/>
            </a:br>
            <a:r>
              <a:rPr lang="en-IN" sz="2400" dirty="0"/>
              <a:t>1 - Single user mode</a:t>
            </a:r>
            <a:br>
              <a:rPr lang="en-IN" sz="2400" dirty="0"/>
            </a:br>
            <a:r>
              <a:rPr lang="en-IN" sz="2400" dirty="0"/>
              <a:t>2 - Multiuser, without NFS(Network File System)</a:t>
            </a:r>
            <a:br>
              <a:rPr lang="en-IN" sz="2400" dirty="0"/>
            </a:br>
            <a:r>
              <a:rPr lang="en-IN" sz="2400" dirty="0"/>
              <a:t>3 - full multiuser mode </a:t>
            </a:r>
            <a:br>
              <a:rPr lang="en-IN" sz="2400" dirty="0"/>
            </a:br>
            <a:r>
              <a:rPr lang="en-IN" sz="2400" dirty="0"/>
              <a:t>4 - unused</a:t>
            </a:r>
            <a:br>
              <a:rPr lang="en-IN" sz="2400" dirty="0"/>
            </a:br>
            <a:r>
              <a:rPr lang="en-IN" sz="2400" dirty="0"/>
              <a:t>5 - Full multiuser mode with network and X display manager(X11)</a:t>
            </a:r>
            <a:br>
              <a:rPr lang="en-IN" sz="2400" dirty="0"/>
            </a:br>
            <a:r>
              <a:rPr lang="en-IN" sz="2400" dirty="0"/>
              <a:t>6 - Reboot </a:t>
            </a:r>
          </a:p>
          <a:p>
            <a:endParaRPr lang="en-IN" sz="2400" dirty="0"/>
          </a:p>
          <a:p>
            <a:r>
              <a:rPr lang="en-IN" sz="2400" dirty="0"/>
              <a:t>We would set the default run level to either 3 or 5.</a:t>
            </a:r>
          </a:p>
        </p:txBody>
      </p:sp>
      <p:sp>
        <p:nvSpPr>
          <p:cNvPr id="2" name="Rectangle 1"/>
          <p:cNvSpPr/>
          <p:nvPr/>
        </p:nvSpPr>
        <p:spPr>
          <a:xfrm>
            <a:off x="4071542" y="0"/>
            <a:ext cx="1004514" cy="461665"/>
          </a:xfrm>
          <a:prstGeom prst="rect">
            <a:avLst/>
          </a:prstGeom>
        </p:spPr>
        <p:txBody>
          <a:bodyPr wrap="square">
            <a:spAutoFit/>
          </a:bodyPr>
          <a:lstStyle/>
          <a:p>
            <a:r>
              <a:rPr lang="en-IN" sz="2400" b="1" dirty="0" err="1"/>
              <a:t>init</a:t>
            </a:r>
            <a:endParaRPr lang="en-IN" sz="2400" b="1" dirty="0"/>
          </a:p>
        </p:txBody>
      </p:sp>
    </p:spTree>
    <p:extLst>
      <p:ext uri="{BB962C8B-B14F-4D97-AF65-F5344CB8AC3E}">
        <p14:creationId xmlns:p14="http://schemas.microsoft.com/office/powerpoint/2010/main" val="482920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The step after it is to </a:t>
            </a:r>
          </a:p>
          <a:p>
            <a:pPr marL="457200" indent="-457200">
              <a:buFont typeface="+mj-lt"/>
              <a:buAutoNum type="arabicParenR"/>
            </a:pPr>
            <a:r>
              <a:rPr lang="en-IN" sz="2400" dirty="0"/>
              <a:t>Start up various daemons that support networking and other services. </a:t>
            </a:r>
          </a:p>
          <a:p>
            <a:pPr marL="457200" indent="-457200">
              <a:buFont typeface="+mj-lt"/>
              <a:buAutoNum type="arabicParenR"/>
            </a:pPr>
            <a:r>
              <a:rPr lang="en-IN" sz="2400" dirty="0"/>
              <a:t>X server daemon manages display, keyboard, and mouse. </a:t>
            </a:r>
          </a:p>
          <a:p>
            <a:pPr marL="457200" indent="-457200">
              <a:buFont typeface="+mj-lt"/>
              <a:buAutoNum type="arabicParenR"/>
            </a:pPr>
            <a:r>
              <a:rPr lang="en-IN" sz="2400" dirty="0"/>
              <a:t>You can see a Graphical Interface and </a:t>
            </a:r>
          </a:p>
          <a:p>
            <a:pPr marL="457200" indent="-457200">
              <a:buFont typeface="+mj-lt"/>
              <a:buAutoNum type="arabicParenR"/>
            </a:pPr>
            <a:r>
              <a:rPr lang="en-IN" sz="2400" dirty="0"/>
              <a:t>A login screen is displayed during X server daemon is started.</a:t>
            </a:r>
          </a:p>
          <a:p>
            <a:endParaRPr lang="en-IN" sz="2400" dirty="0"/>
          </a:p>
          <a:p>
            <a:endParaRPr lang="en-IN" sz="2400" dirty="0"/>
          </a:p>
        </p:txBody>
      </p:sp>
      <p:sp>
        <p:nvSpPr>
          <p:cNvPr id="4" name="Date Placeholder 3"/>
          <p:cNvSpPr>
            <a:spLocks noGrp="1"/>
          </p:cNvSpPr>
          <p:nvPr>
            <p:ph type="dt" sz="half" idx="10"/>
          </p:nvPr>
        </p:nvSpPr>
        <p:spPr/>
        <p:txBody>
          <a:bodyPr/>
          <a:lstStyle/>
          <a:p>
            <a:fld id="{A010C2C9-AD12-4A89-AED2-1933C56F3F3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303</a:t>
            </a:fld>
            <a:endParaRPr lang="en-IN"/>
          </a:p>
        </p:txBody>
      </p:sp>
    </p:spTree>
    <p:extLst>
      <p:ext uri="{BB962C8B-B14F-4D97-AF65-F5344CB8AC3E}">
        <p14:creationId xmlns:p14="http://schemas.microsoft.com/office/powerpoint/2010/main" val="33472885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400" dirty="0"/>
              <a:t>Daemons are </a:t>
            </a:r>
            <a:r>
              <a:rPr lang="en-IN" sz="2400" b="1" dirty="0"/>
              <a:t>processes that run unattended</a:t>
            </a:r>
            <a:r>
              <a:rPr lang="en-IN" sz="2400" dirty="0"/>
              <a:t>. </a:t>
            </a:r>
          </a:p>
          <a:p>
            <a:r>
              <a:rPr lang="en-IN" sz="2400" dirty="0"/>
              <a:t>They are constantly in the background and are available at all times. </a:t>
            </a:r>
          </a:p>
          <a:p>
            <a:r>
              <a:rPr lang="en-IN" sz="2400" dirty="0"/>
              <a:t>Daemons are usually started when the system starts, and they run until the system stops.</a:t>
            </a:r>
          </a:p>
        </p:txBody>
      </p:sp>
      <p:sp>
        <p:nvSpPr>
          <p:cNvPr id="4" name="Date Placeholder 3"/>
          <p:cNvSpPr>
            <a:spLocks noGrp="1"/>
          </p:cNvSpPr>
          <p:nvPr>
            <p:ph type="dt" sz="half" idx="10"/>
          </p:nvPr>
        </p:nvSpPr>
        <p:spPr/>
        <p:txBody>
          <a:bodyPr/>
          <a:lstStyle/>
          <a:p>
            <a:fld id="{A010C2C9-AD12-4A89-AED2-1933C56F3F3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304</a:t>
            </a:fld>
            <a:endParaRPr lang="en-IN"/>
          </a:p>
        </p:txBody>
      </p:sp>
    </p:spTree>
    <p:extLst>
      <p:ext uri="{BB962C8B-B14F-4D97-AF65-F5344CB8AC3E}">
        <p14:creationId xmlns:p14="http://schemas.microsoft.com/office/powerpoint/2010/main" val="33856464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a:t>System Boot</a:t>
            </a:r>
          </a:p>
        </p:txBody>
      </p:sp>
      <p:sp>
        <p:nvSpPr>
          <p:cNvPr id="57347" name="Rectangle 3"/>
          <p:cNvSpPr>
            <a:spLocks noGrp="1" noChangeArrowheads="1"/>
          </p:cNvSpPr>
          <p:nvPr>
            <p:ph type="body" idx="1"/>
          </p:nvPr>
        </p:nvSpPr>
        <p:spPr>
          <a:xfrm>
            <a:off x="885825" y="1154113"/>
            <a:ext cx="7407275" cy="4530725"/>
          </a:xfrm>
        </p:spPr>
        <p:txBody>
          <a:bodyPr>
            <a:noAutofit/>
          </a:bodyPr>
          <a:lstStyle/>
          <a:p>
            <a:r>
              <a:rPr lang="en-US" altLang="en-US" sz="2400" dirty="0"/>
              <a:t>When power is initialized on system, </a:t>
            </a:r>
          </a:p>
          <a:p>
            <a:pPr lvl="1"/>
            <a:r>
              <a:rPr lang="en-US" altLang="en-US" sz="2400" dirty="0"/>
              <a:t>execution starts at a fixed memory location,</a:t>
            </a:r>
          </a:p>
          <a:p>
            <a:pPr lvl="1"/>
            <a:r>
              <a:rPr lang="en-US" altLang="en-US" sz="2400" b="1" dirty="0"/>
              <a:t>Firmware ROM used to hold initial boot code</a:t>
            </a:r>
          </a:p>
          <a:p>
            <a:endParaRPr lang="en-US" altLang="en-US" sz="2400" dirty="0"/>
          </a:p>
          <a:p>
            <a:r>
              <a:rPr lang="en-US" altLang="en-US" sz="2400" dirty="0"/>
              <a:t>Operating system must be </a:t>
            </a:r>
          </a:p>
          <a:p>
            <a:pPr lvl="1"/>
            <a:r>
              <a:rPr lang="en-US" altLang="en-US" sz="2400" dirty="0"/>
              <a:t>made available to hardware </a:t>
            </a:r>
          </a:p>
          <a:p>
            <a:pPr lvl="1"/>
            <a:r>
              <a:rPr lang="en-US" altLang="en-US" sz="2400" dirty="0"/>
              <a:t>so hardware can start it</a:t>
            </a:r>
          </a:p>
        </p:txBody>
      </p:sp>
      <p:sp>
        <p:nvSpPr>
          <p:cNvPr id="2" name="Date Placeholder 1"/>
          <p:cNvSpPr>
            <a:spLocks noGrp="1"/>
          </p:cNvSpPr>
          <p:nvPr>
            <p:ph type="dt" sz="half" idx="10"/>
          </p:nvPr>
        </p:nvSpPr>
        <p:spPr/>
        <p:txBody>
          <a:bodyPr/>
          <a:lstStyle/>
          <a:p>
            <a:fld id="{A6E48F2F-EBC7-4368-A25F-CBDE5FC52A9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305</a:t>
            </a:fld>
            <a:endParaRPr lang="en-IN"/>
          </a:p>
        </p:txBody>
      </p:sp>
    </p:spTree>
    <p:extLst>
      <p:ext uri="{BB962C8B-B14F-4D97-AF65-F5344CB8AC3E}">
        <p14:creationId xmlns:p14="http://schemas.microsoft.com/office/powerpoint/2010/main" val="3926745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dirty="0"/>
              <a:t>System Boot</a:t>
            </a:r>
          </a:p>
        </p:txBody>
      </p:sp>
      <p:sp>
        <p:nvSpPr>
          <p:cNvPr id="5" name="Content Placeholder 4"/>
          <p:cNvSpPr>
            <a:spLocks noGrp="1"/>
          </p:cNvSpPr>
          <p:nvPr>
            <p:ph sz="half" idx="2"/>
          </p:nvPr>
        </p:nvSpPr>
        <p:spPr>
          <a:xfrm>
            <a:off x="323528" y="1412776"/>
            <a:ext cx="4038600" cy="4525963"/>
          </a:xfrm>
        </p:spPr>
        <p:txBody>
          <a:bodyPr/>
          <a:lstStyle/>
          <a:p>
            <a:pPr marL="342900" lvl="1" indent="-342900">
              <a:buFont typeface="Arial" panose="020B0604020202020204" pitchFamily="34" charset="0"/>
              <a:buChar char="•"/>
            </a:pPr>
            <a:r>
              <a:rPr lang="en-US" altLang="en-US" dirty="0"/>
              <a:t>Sometimes two-step process where </a:t>
            </a:r>
          </a:p>
          <a:p>
            <a:pPr marL="742950" lvl="2" indent="-342900"/>
            <a:r>
              <a:rPr lang="en-US" altLang="en-US" sz="2400" b="1" dirty="0">
                <a:solidFill>
                  <a:srgbClr val="3366FF"/>
                </a:solidFill>
              </a:rPr>
              <a:t>Boot block </a:t>
            </a:r>
            <a:r>
              <a:rPr lang="en-US" altLang="en-US" sz="2400" dirty="0"/>
              <a:t>at fixed location loaded by ROM code, </a:t>
            </a:r>
          </a:p>
          <a:p>
            <a:pPr marL="742950" lvl="2" indent="-342900"/>
            <a:r>
              <a:rPr lang="en-US" altLang="en-US" sz="2400" dirty="0"/>
              <a:t>which loads bootstrap program from disk</a:t>
            </a:r>
          </a:p>
          <a:p>
            <a:pPr marL="742950" lvl="2" indent="-342900"/>
            <a:r>
              <a:rPr lang="en-US" altLang="en-US" sz="2400" dirty="0"/>
              <a:t>Then loader continues with its job</a:t>
            </a:r>
          </a:p>
          <a:p>
            <a:endParaRPr lang="en-IN" dirty="0"/>
          </a:p>
        </p:txBody>
      </p:sp>
      <p:sp>
        <p:nvSpPr>
          <p:cNvPr id="2" name="Date Placeholder 1"/>
          <p:cNvSpPr>
            <a:spLocks noGrp="1"/>
          </p:cNvSpPr>
          <p:nvPr>
            <p:ph type="dt" sz="half" idx="10"/>
          </p:nvPr>
        </p:nvSpPr>
        <p:spPr/>
        <p:txBody>
          <a:bodyPr/>
          <a:lstStyle/>
          <a:p>
            <a:fld id="{1530AF69-A255-4C82-B782-0E223CA8DF5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306</a:t>
            </a:fld>
            <a:endParaRPr lang="en-IN"/>
          </a:p>
        </p:txBody>
      </p:sp>
      <p:pic>
        <p:nvPicPr>
          <p:cNvPr id="10" name="Picture 2" descr="https://wiki.tizen.org/images/thumb/b/b6/Boot-1.png/500px-Boo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47625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02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dirty="0"/>
              <a:t>System Boot</a:t>
            </a:r>
          </a:p>
        </p:txBody>
      </p:sp>
      <p:sp>
        <p:nvSpPr>
          <p:cNvPr id="57347" name="Rectangle 3"/>
          <p:cNvSpPr>
            <a:spLocks noGrp="1" noChangeArrowheads="1"/>
          </p:cNvSpPr>
          <p:nvPr>
            <p:ph sz="half" idx="1"/>
          </p:nvPr>
        </p:nvSpPr>
        <p:spPr>
          <a:xfrm>
            <a:off x="457200" y="1600200"/>
            <a:ext cx="7571184" cy="4525963"/>
          </a:xfrm>
        </p:spPr>
        <p:txBody>
          <a:bodyPr>
            <a:noAutofit/>
          </a:bodyPr>
          <a:lstStyle/>
          <a:p>
            <a:r>
              <a:rPr lang="en-US" altLang="en-US" b="1" dirty="0">
                <a:solidFill>
                  <a:srgbClr val="3366FF"/>
                </a:solidFill>
              </a:rPr>
              <a:t>Bootstrap loader </a:t>
            </a:r>
          </a:p>
          <a:p>
            <a:pPr lvl="1"/>
            <a:r>
              <a:rPr lang="en-US" altLang="en-US" sz="2400" dirty="0"/>
              <a:t>Small piece of code, </a:t>
            </a:r>
          </a:p>
          <a:p>
            <a:pPr lvl="1"/>
            <a:r>
              <a:rPr lang="en-US" altLang="en-US" sz="2400" dirty="0"/>
              <a:t>stored in </a:t>
            </a:r>
            <a:r>
              <a:rPr lang="en-US" altLang="en-US" sz="2400" b="1" dirty="0">
                <a:solidFill>
                  <a:srgbClr val="3366FF"/>
                </a:solidFill>
              </a:rPr>
              <a:t>ROM</a:t>
            </a:r>
            <a:r>
              <a:rPr lang="en-US" altLang="en-US" sz="2400" dirty="0"/>
              <a:t> or </a:t>
            </a:r>
            <a:r>
              <a:rPr lang="en-US" altLang="en-US" sz="2400" b="1" dirty="0">
                <a:solidFill>
                  <a:srgbClr val="3366FF"/>
                </a:solidFill>
              </a:rPr>
              <a:t>EEPROM</a:t>
            </a:r>
            <a:r>
              <a:rPr lang="en-US" altLang="en-US" sz="2400" dirty="0"/>
              <a:t> (</a:t>
            </a:r>
            <a:r>
              <a:rPr lang="en-IN" altLang="en-US" dirty="0"/>
              <a:t>electrically erasable programmable read-only memory)</a:t>
            </a:r>
            <a:endParaRPr lang="en-US" altLang="en-US" sz="2400" dirty="0"/>
          </a:p>
          <a:p>
            <a:pPr lvl="1"/>
            <a:r>
              <a:rPr lang="en-US" altLang="en-US" sz="2400" dirty="0"/>
              <a:t>locates the kernel, </a:t>
            </a:r>
          </a:p>
          <a:p>
            <a:pPr lvl="1"/>
            <a:r>
              <a:rPr lang="en-US" altLang="en-US" sz="2400" dirty="0"/>
              <a:t>loads it into memory, and </a:t>
            </a:r>
          </a:p>
          <a:p>
            <a:pPr lvl="1"/>
            <a:r>
              <a:rPr lang="en-US" altLang="en-US" sz="2400" dirty="0"/>
              <a:t>starts it</a:t>
            </a:r>
          </a:p>
        </p:txBody>
      </p:sp>
      <p:sp>
        <p:nvSpPr>
          <p:cNvPr id="2" name="Date Placeholder 1"/>
          <p:cNvSpPr>
            <a:spLocks noGrp="1"/>
          </p:cNvSpPr>
          <p:nvPr>
            <p:ph type="dt" sz="half" idx="10"/>
          </p:nvPr>
        </p:nvSpPr>
        <p:spPr/>
        <p:txBody>
          <a:bodyPr/>
          <a:lstStyle/>
          <a:p>
            <a:fld id="{78CC3793-CA62-4CF4-B1B7-5AE8B8DA2169}"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307</a:t>
            </a:fld>
            <a:endParaRPr lang="en-IN"/>
          </a:p>
        </p:txBody>
      </p:sp>
    </p:spTree>
    <p:extLst>
      <p:ext uri="{BB962C8B-B14F-4D97-AF65-F5344CB8AC3E}">
        <p14:creationId xmlns:p14="http://schemas.microsoft.com/office/powerpoint/2010/main" val="12708541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dirty="0"/>
              <a:t>System Boot</a:t>
            </a:r>
          </a:p>
        </p:txBody>
      </p:sp>
      <p:sp>
        <p:nvSpPr>
          <p:cNvPr id="57347" name="Rectangle 3"/>
          <p:cNvSpPr>
            <a:spLocks noGrp="1" noChangeArrowheads="1"/>
          </p:cNvSpPr>
          <p:nvPr>
            <p:ph type="body" idx="1"/>
          </p:nvPr>
        </p:nvSpPr>
        <p:spPr>
          <a:xfrm>
            <a:off x="885825" y="1154113"/>
            <a:ext cx="7407275" cy="4530725"/>
          </a:xfrm>
        </p:spPr>
        <p:txBody>
          <a:bodyPr>
            <a:normAutofit/>
          </a:bodyPr>
          <a:lstStyle/>
          <a:p>
            <a:r>
              <a:rPr lang="en-US" altLang="en-US" sz="2400" dirty="0"/>
              <a:t>Common bootstrap loader, </a:t>
            </a:r>
          </a:p>
          <a:p>
            <a:pPr lvl="1"/>
            <a:r>
              <a:rPr lang="en-US" altLang="en-US" sz="2400" b="1" dirty="0">
                <a:solidFill>
                  <a:srgbClr val="3366FF"/>
                </a:solidFill>
              </a:rPr>
              <a:t>GRUB</a:t>
            </a:r>
            <a:r>
              <a:rPr lang="en-US" altLang="en-US" sz="2400" dirty="0"/>
              <a:t>, (</a:t>
            </a:r>
            <a:r>
              <a:rPr lang="en-IN" sz="2400" dirty="0"/>
              <a:t>the </a:t>
            </a:r>
            <a:r>
              <a:rPr lang="en-IN" sz="2400" b="1" dirty="0" err="1"/>
              <a:t>GRand</a:t>
            </a:r>
            <a:r>
              <a:rPr lang="en-IN" sz="2400" b="1" dirty="0"/>
              <a:t> Unified Bootloader)</a:t>
            </a:r>
            <a:endParaRPr lang="en-US" altLang="en-US" sz="2400" dirty="0"/>
          </a:p>
          <a:p>
            <a:pPr lvl="1"/>
            <a:r>
              <a:rPr lang="en-US" altLang="en-US" sz="2400" dirty="0"/>
              <a:t>allows selection of kernel from </a:t>
            </a:r>
          </a:p>
          <a:p>
            <a:pPr lvl="2"/>
            <a:r>
              <a:rPr lang="en-US" altLang="en-US" dirty="0"/>
              <a:t>multiple disks, </a:t>
            </a:r>
          </a:p>
          <a:p>
            <a:pPr lvl="2"/>
            <a:r>
              <a:rPr lang="en-US" altLang="en-US" dirty="0"/>
              <a:t>versions, </a:t>
            </a:r>
          </a:p>
          <a:p>
            <a:pPr lvl="2"/>
            <a:r>
              <a:rPr lang="en-US" altLang="en-US" dirty="0"/>
              <a:t>kernel options</a:t>
            </a:r>
          </a:p>
          <a:p>
            <a:endParaRPr lang="en-US" altLang="en-US" sz="2400" dirty="0"/>
          </a:p>
          <a:p>
            <a:r>
              <a:rPr lang="en-US" altLang="en-US" sz="2400" dirty="0"/>
              <a:t>Kernel loads and </a:t>
            </a:r>
          </a:p>
          <a:p>
            <a:pPr lvl="1"/>
            <a:r>
              <a:rPr lang="en-US" altLang="en-US" sz="2400" dirty="0"/>
              <a:t>system is then </a:t>
            </a:r>
            <a:r>
              <a:rPr lang="en-US" altLang="en-US" sz="2400" b="1" dirty="0">
                <a:solidFill>
                  <a:srgbClr val="3366FF"/>
                </a:solidFill>
              </a:rPr>
              <a:t>running</a:t>
            </a:r>
          </a:p>
        </p:txBody>
      </p:sp>
      <p:sp>
        <p:nvSpPr>
          <p:cNvPr id="2" name="Date Placeholder 1"/>
          <p:cNvSpPr>
            <a:spLocks noGrp="1"/>
          </p:cNvSpPr>
          <p:nvPr>
            <p:ph type="dt" sz="half" idx="10"/>
          </p:nvPr>
        </p:nvSpPr>
        <p:spPr/>
        <p:txBody>
          <a:bodyPr/>
          <a:lstStyle/>
          <a:p>
            <a:fld id="{70AA7544-2A7F-42F4-B102-4F9B1073793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308</a:t>
            </a:fld>
            <a:endParaRPr lang="en-IN"/>
          </a:p>
        </p:txBody>
      </p:sp>
    </p:spTree>
    <p:extLst>
      <p:ext uri="{BB962C8B-B14F-4D97-AF65-F5344CB8AC3E}">
        <p14:creationId xmlns:p14="http://schemas.microsoft.com/office/powerpoint/2010/main" val="284741271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Failure during boot</a:t>
            </a:r>
            <a:endParaRPr lang="en-IN" dirty="0"/>
          </a:p>
        </p:txBody>
      </p:sp>
      <p:sp>
        <p:nvSpPr>
          <p:cNvPr id="3" name="Content Placeholder 2"/>
          <p:cNvSpPr>
            <a:spLocks noGrp="1"/>
          </p:cNvSpPr>
          <p:nvPr>
            <p:ph idx="1"/>
          </p:nvPr>
        </p:nvSpPr>
        <p:spPr/>
        <p:txBody>
          <a:bodyPr>
            <a:normAutofit/>
          </a:bodyPr>
          <a:lstStyle/>
          <a:p>
            <a:r>
              <a:rPr lang="en-IN" sz="2600" dirty="0"/>
              <a:t>If the computer cannot boot, we will get a boot failure error. </a:t>
            </a:r>
          </a:p>
          <a:p>
            <a:pPr lvl="1"/>
            <a:r>
              <a:rPr lang="en-IN" sz="2200" dirty="0"/>
              <a:t>This error indicates that the computer is not passing POST or </a:t>
            </a:r>
          </a:p>
          <a:p>
            <a:pPr lvl="1"/>
            <a:r>
              <a:rPr lang="en-IN" sz="2200" b="1" dirty="0"/>
              <a:t>a device in the computer, such as the hard drive or memory, has failed.</a:t>
            </a:r>
          </a:p>
          <a:p>
            <a:pPr lvl="1"/>
            <a:r>
              <a:rPr lang="en-IN" sz="2200" b="1" dirty="0"/>
              <a:t>You may also hear a beep code to identify which hardware is failing during the POST.</a:t>
            </a:r>
          </a:p>
          <a:p>
            <a:pPr lvl="1"/>
            <a:r>
              <a:rPr lang="en-IN" sz="2200" dirty="0"/>
              <a:t>An error message or blue screen may show on the screen as operating system files cannot be loaded, due to not being found or being corrupt.</a:t>
            </a:r>
          </a:p>
          <a:p>
            <a:endParaRPr lang="en-IN" dirty="0"/>
          </a:p>
        </p:txBody>
      </p:sp>
      <p:sp>
        <p:nvSpPr>
          <p:cNvPr id="4" name="Date Placeholder 3"/>
          <p:cNvSpPr>
            <a:spLocks noGrp="1"/>
          </p:cNvSpPr>
          <p:nvPr>
            <p:ph type="dt" sz="half" idx="10"/>
          </p:nvPr>
        </p:nvSpPr>
        <p:spPr/>
        <p:txBody>
          <a:bodyPr/>
          <a:lstStyle/>
          <a:p>
            <a:fld id="{B674FE09-8EFF-4DEB-92ED-4ECCD5BD5E7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309</a:t>
            </a:fld>
            <a:endParaRPr lang="en-IN"/>
          </a:p>
        </p:txBody>
      </p:sp>
    </p:spTree>
    <p:extLst>
      <p:ext uri="{BB962C8B-B14F-4D97-AF65-F5344CB8AC3E}">
        <p14:creationId xmlns:p14="http://schemas.microsoft.com/office/powerpoint/2010/main" val="2125735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Interpreter</a:t>
            </a:r>
            <a:endParaRPr lang="en-IN" dirty="0"/>
          </a:p>
        </p:txBody>
      </p:sp>
      <p:sp>
        <p:nvSpPr>
          <p:cNvPr id="3" name="Content Placeholder 2"/>
          <p:cNvSpPr>
            <a:spLocks noGrp="1"/>
          </p:cNvSpPr>
          <p:nvPr>
            <p:ph idx="1"/>
          </p:nvPr>
        </p:nvSpPr>
        <p:spPr/>
        <p:txBody>
          <a:bodyPr>
            <a:normAutofit/>
          </a:bodyPr>
          <a:lstStyle/>
          <a:p>
            <a:r>
              <a:rPr lang="en-IN" sz="2400" dirty="0">
                <a:highlight>
                  <a:srgbClr val="FFFF00"/>
                </a:highlight>
              </a:rPr>
              <a:t>The difference lies in the way they read the source code or input. </a:t>
            </a:r>
          </a:p>
          <a:p>
            <a:pPr lvl="1"/>
            <a:r>
              <a:rPr lang="en-IN" sz="2400" dirty="0">
                <a:highlight>
                  <a:srgbClr val="FFFF00"/>
                </a:highlight>
              </a:rPr>
              <a:t>A compiler reads the </a:t>
            </a:r>
            <a:r>
              <a:rPr lang="en-IN" sz="2400" b="1" u="sng" dirty="0">
                <a:highlight>
                  <a:srgbClr val="FFFF00"/>
                </a:highlight>
              </a:rPr>
              <a:t>whole source code at once, creates tokens, checks semantics, generates intermediate code, executes the whole program and may involve many passes. </a:t>
            </a:r>
          </a:p>
          <a:p>
            <a:pPr marL="457200" lvl="1" indent="0">
              <a:buNone/>
            </a:pPr>
            <a:endParaRPr lang="en-IN" sz="2400" dirty="0">
              <a:highlight>
                <a:srgbClr val="FFFF00"/>
              </a:highlight>
            </a:endParaRPr>
          </a:p>
          <a:p>
            <a:pPr lvl="1"/>
            <a:r>
              <a:rPr lang="en-IN" sz="2400" dirty="0">
                <a:highlight>
                  <a:srgbClr val="FFFF00"/>
                </a:highlight>
              </a:rPr>
              <a:t>An interpreter reads </a:t>
            </a:r>
            <a:r>
              <a:rPr lang="en-IN" sz="2400" b="1" u="sng" dirty="0">
                <a:highlight>
                  <a:srgbClr val="FFFF00"/>
                </a:highlight>
              </a:rPr>
              <a:t>a statement from the input, executes it, then takes the next statement in sequence</a:t>
            </a:r>
            <a:r>
              <a:rPr lang="en-IN" sz="2400" dirty="0">
                <a:highlight>
                  <a:srgbClr val="FFFF00"/>
                </a:highlight>
              </a:rPr>
              <a:t>. </a:t>
            </a:r>
          </a:p>
          <a:p>
            <a:pPr lvl="1"/>
            <a:endParaRPr lang="en-IN" sz="2400" dirty="0">
              <a:highlight>
                <a:srgbClr val="FFFF00"/>
              </a:highlight>
            </a:endParaRPr>
          </a:p>
          <a:p>
            <a:endParaRPr lang="en-IN" sz="2400" dirty="0"/>
          </a:p>
        </p:txBody>
      </p:sp>
      <p:sp>
        <p:nvSpPr>
          <p:cNvPr id="4" name="Date Placeholder 3"/>
          <p:cNvSpPr>
            <a:spLocks noGrp="1"/>
          </p:cNvSpPr>
          <p:nvPr>
            <p:ph type="dt" sz="half" idx="10"/>
          </p:nvPr>
        </p:nvSpPr>
        <p:spPr/>
        <p:txBody>
          <a:bodyPr/>
          <a:lstStyle/>
          <a:p>
            <a:fld id="{B7030170-891A-4486-8DCC-24C46BFFCB84}"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a:t>
            </a:fld>
            <a:endParaRPr lang="en-IN"/>
          </a:p>
        </p:txBody>
      </p:sp>
    </p:spTree>
    <p:extLst>
      <p:ext uri="{BB962C8B-B14F-4D97-AF65-F5344CB8AC3E}">
        <p14:creationId xmlns:p14="http://schemas.microsoft.com/office/powerpoint/2010/main" val="107936044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2400" dirty="0"/>
              <a:t>What is the name given to the process of initializing a microcomputer with its operating system?</a:t>
            </a:r>
          </a:p>
          <a:p>
            <a:pPr marL="0" indent="0">
              <a:buNone/>
            </a:pPr>
            <a:r>
              <a:rPr lang="en-IN" sz="2400" dirty="0"/>
              <a:t>(a) Cold booting</a:t>
            </a:r>
          </a:p>
          <a:p>
            <a:pPr marL="0" indent="0">
              <a:buNone/>
            </a:pPr>
            <a:r>
              <a:rPr lang="en-IN" sz="2400" dirty="0"/>
              <a:t>(b) Booting  </a:t>
            </a:r>
          </a:p>
          <a:p>
            <a:pPr marL="0" indent="0">
              <a:buNone/>
            </a:pPr>
            <a:r>
              <a:rPr lang="en-IN" sz="2400" dirty="0"/>
              <a:t>(c) Warm booting</a:t>
            </a:r>
          </a:p>
          <a:p>
            <a:pPr marL="0" indent="0">
              <a:buNone/>
            </a:pPr>
            <a:r>
              <a:rPr lang="en-IN" sz="2400" dirty="0"/>
              <a:t>(d) Boot recording</a:t>
            </a:r>
          </a:p>
          <a:p>
            <a:pPr marL="0" indent="0">
              <a:buNone/>
            </a:pPr>
            <a:r>
              <a:rPr lang="en-IN" sz="2400" dirty="0"/>
              <a:t>(e) None of the above</a:t>
            </a:r>
          </a:p>
          <a:p>
            <a:pPr marL="0" indent="0">
              <a:buNone/>
            </a:pPr>
            <a:r>
              <a:rPr lang="en-IN" sz="2400" dirty="0"/>
              <a:t> </a:t>
            </a:r>
          </a:p>
          <a:p>
            <a:endParaRPr lang="en-IN" dirty="0"/>
          </a:p>
        </p:txBody>
      </p:sp>
      <p:sp>
        <p:nvSpPr>
          <p:cNvPr id="4" name="Date Placeholder 3"/>
          <p:cNvSpPr>
            <a:spLocks noGrp="1"/>
          </p:cNvSpPr>
          <p:nvPr>
            <p:ph type="dt" sz="half" idx="10"/>
          </p:nvPr>
        </p:nvSpPr>
        <p:spPr/>
        <p:txBody>
          <a:bodyPr/>
          <a:lstStyle/>
          <a:p>
            <a:fld id="{BD3F4C93-4EDF-4D12-B2CC-2C972C7A78D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310</a:t>
            </a:fld>
            <a:endParaRPr lang="en-IN"/>
          </a:p>
        </p:txBody>
      </p:sp>
    </p:spTree>
    <p:extLst>
      <p:ext uri="{BB962C8B-B14F-4D97-AF65-F5344CB8AC3E}">
        <p14:creationId xmlns:p14="http://schemas.microsoft.com/office/powerpoint/2010/main" val="40592237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2400" dirty="0"/>
              <a:t>What is the name given to the process of initializing a microcomputer with its operating system?</a:t>
            </a:r>
          </a:p>
          <a:p>
            <a:pPr marL="0" indent="0">
              <a:buNone/>
            </a:pPr>
            <a:r>
              <a:rPr lang="en-IN" sz="2400" dirty="0"/>
              <a:t>(a) Cold booting</a:t>
            </a:r>
          </a:p>
          <a:p>
            <a:pPr marL="0" indent="0">
              <a:buNone/>
            </a:pPr>
            <a:r>
              <a:rPr lang="en-IN" sz="2400" dirty="0"/>
              <a:t>(b) Booting  </a:t>
            </a:r>
            <a:r>
              <a:rPr lang="en-IN" sz="2400" b="1" dirty="0"/>
              <a:t> (</a:t>
            </a:r>
            <a:r>
              <a:rPr lang="en-IN" sz="2400" b="1" dirty="0" err="1"/>
              <a:t>Ans</a:t>
            </a:r>
            <a:r>
              <a:rPr lang="en-IN" sz="2400" b="1" dirty="0"/>
              <a:t>)</a:t>
            </a:r>
            <a:endParaRPr lang="en-IN" sz="2400" dirty="0"/>
          </a:p>
          <a:p>
            <a:pPr marL="0" indent="0">
              <a:buNone/>
            </a:pPr>
            <a:r>
              <a:rPr lang="en-IN" sz="2400" dirty="0"/>
              <a:t>(c) Warm booting</a:t>
            </a:r>
          </a:p>
          <a:p>
            <a:pPr marL="0" indent="0">
              <a:buNone/>
            </a:pPr>
            <a:r>
              <a:rPr lang="en-IN" sz="2400" dirty="0"/>
              <a:t>(d) Boot recording</a:t>
            </a:r>
          </a:p>
          <a:p>
            <a:pPr marL="0" indent="0">
              <a:buNone/>
            </a:pPr>
            <a:r>
              <a:rPr lang="en-IN" sz="2400" dirty="0"/>
              <a:t>(e) None of the above</a:t>
            </a:r>
          </a:p>
          <a:p>
            <a:pPr marL="0" indent="0">
              <a:buNone/>
            </a:pPr>
            <a:r>
              <a:rPr lang="en-IN" sz="2400" dirty="0"/>
              <a:t> </a:t>
            </a:r>
          </a:p>
          <a:p>
            <a:endParaRPr lang="en-IN" dirty="0"/>
          </a:p>
        </p:txBody>
      </p:sp>
      <p:sp>
        <p:nvSpPr>
          <p:cNvPr id="4" name="Date Placeholder 3"/>
          <p:cNvSpPr>
            <a:spLocks noGrp="1"/>
          </p:cNvSpPr>
          <p:nvPr>
            <p:ph type="dt" sz="half" idx="10"/>
          </p:nvPr>
        </p:nvSpPr>
        <p:spPr/>
        <p:txBody>
          <a:bodyPr/>
          <a:lstStyle/>
          <a:p>
            <a:fld id="{3EC3A271-379D-4FB3-BA0E-A9B807B5CA1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311</a:t>
            </a:fld>
            <a:endParaRPr lang="en-IN"/>
          </a:p>
        </p:txBody>
      </p:sp>
    </p:spTree>
    <p:extLst>
      <p:ext uri="{BB962C8B-B14F-4D97-AF65-F5344CB8AC3E}">
        <p14:creationId xmlns:p14="http://schemas.microsoft.com/office/powerpoint/2010/main" val="41289018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a:t>Cold Boot-</a:t>
            </a:r>
          </a:p>
          <a:p>
            <a:pPr lvl="1"/>
            <a:r>
              <a:rPr lang="en-IN" sz="2400" dirty="0"/>
              <a:t>To perform a cold boot (also called a "hard boot") means to start up a computer that is turned off. </a:t>
            </a:r>
          </a:p>
          <a:p>
            <a:r>
              <a:rPr lang="en-IN" sz="2800" dirty="0"/>
              <a:t>Warm Boot-</a:t>
            </a:r>
          </a:p>
          <a:p>
            <a:pPr lvl="1"/>
            <a:r>
              <a:rPr lang="en-IN" sz="2400" dirty="0"/>
              <a:t>It is often used in contrast to a cold boot, which refers to restarting a computer once it has been turned on.</a:t>
            </a:r>
          </a:p>
          <a:p>
            <a:r>
              <a:rPr lang="en-IN" sz="2800" dirty="0"/>
              <a:t>While a warm boot and cold boot are similar, </a:t>
            </a:r>
          </a:p>
          <a:p>
            <a:pPr lvl="1"/>
            <a:r>
              <a:rPr lang="en-IN" sz="2400" dirty="0"/>
              <a:t>a cold boot performs a more complete reset of the system than a warm boot. </a:t>
            </a:r>
          </a:p>
          <a:p>
            <a:endParaRPr lang="en-IN" dirty="0"/>
          </a:p>
        </p:txBody>
      </p:sp>
      <p:sp>
        <p:nvSpPr>
          <p:cNvPr id="4" name="Date Placeholder 3"/>
          <p:cNvSpPr>
            <a:spLocks noGrp="1"/>
          </p:cNvSpPr>
          <p:nvPr>
            <p:ph type="dt" sz="half" idx="10"/>
          </p:nvPr>
        </p:nvSpPr>
        <p:spPr/>
        <p:txBody>
          <a:bodyPr/>
          <a:lstStyle/>
          <a:p>
            <a:fld id="{106603BE-6B9D-4E2E-A2F0-F856DF419AA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312</a:t>
            </a:fld>
            <a:endParaRPr lang="en-IN"/>
          </a:p>
        </p:txBody>
      </p:sp>
    </p:spTree>
    <p:extLst>
      <p:ext uri="{BB962C8B-B14F-4D97-AF65-F5344CB8AC3E}">
        <p14:creationId xmlns:p14="http://schemas.microsoft.com/office/powerpoint/2010/main" val="32454380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a:t>Warm Boot-</a:t>
            </a:r>
          </a:p>
          <a:p>
            <a:pPr lvl="1"/>
            <a:r>
              <a:rPr lang="en-IN" sz="2400" dirty="0"/>
              <a:t>If the computer hangs because of some reason while working, and demands to be restarted to make it working. </a:t>
            </a:r>
          </a:p>
          <a:p>
            <a:pPr lvl="1"/>
            <a:r>
              <a:rPr lang="en-IN" sz="2400" dirty="0"/>
              <a:t>The process of reset/restart of the computer system is called as warm booting. </a:t>
            </a:r>
          </a:p>
          <a:p>
            <a:pPr lvl="1"/>
            <a:r>
              <a:rPr lang="en-IN" sz="2400" dirty="0"/>
              <a:t>It is done with the help of reset button or keys (</a:t>
            </a:r>
            <a:r>
              <a:rPr lang="en-IN" sz="2400" dirty="0" err="1"/>
              <a:t>Ctrl+Alt+Del</a:t>
            </a:r>
            <a:r>
              <a:rPr lang="en-IN" sz="2400" dirty="0"/>
              <a:t>). </a:t>
            </a:r>
          </a:p>
        </p:txBody>
      </p:sp>
      <p:sp>
        <p:nvSpPr>
          <p:cNvPr id="4" name="Date Placeholder 3"/>
          <p:cNvSpPr>
            <a:spLocks noGrp="1"/>
          </p:cNvSpPr>
          <p:nvPr>
            <p:ph type="dt" sz="half" idx="10"/>
          </p:nvPr>
        </p:nvSpPr>
        <p:spPr/>
        <p:txBody>
          <a:bodyPr/>
          <a:lstStyle/>
          <a:p>
            <a:fld id="{CCD6416E-9D72-4390-9C41-27921507708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313</a:t>
            </a:fld>
            <a:endParaRPr lang="en-IN"/>
          </a:p>
        </p:txBody>
      </p:sp>
    </p:spTree>
    <p:extLst>
      <p:ext uri="{BB962C8B-B14F-4D97-AF65-F5344CB8AC3E}">
        <p14:creationId xmlns:p14="http://schemas.microsoft.com/office/powerpoint/2010/main" val="688240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4C7660-499F-472A-95DD-60EDB198B30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314</a:t>
            </a:fld>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8208912" cy="5616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3394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70000" lnSpcReduction="20000"/>
          </a:bodyPr>
          <a:lstStyle/>
          <a:p>
            <a:pPr marL="0" indent="0">
              <a:buNone/>
            </a:pPr>
            <a:r>
              <a:rPr lang="en-IN" dirty="0"/>
              <a:t>Consider the following statements :</a:t>
            </a:r>
          </a:p>
          <a:p>
            <a:pPr marL="0" indent="0">
              <a:buNone/>
            </a:pPr>
            <a:r>
              <a:rPr lang="en-IN" b="1" dirty="0"/>
              <a:t>UGC-NET | UGC-NET CS 2017 Nov – III | Question 73</a:t>
            </a:r>
          </a:p>
          <a:p>
            <a:pPr marL="0" indent="0">
              <a:buNone/>
            </a:pPr>
            <a:br>
              <a:rPr lang="en-IN" dirty="0"/>
            </a:br>
            <a:r>
              <a:rPr lang="en-IN" dirty="0"/>
              <a:t>(a) UNIX provides three types of permissions</a:t>
            </a:r>
            <a:br>
              <a:rPr lang="en-IN" dirty="0"/>
            </a:br>
            <a:r>
              <a:rPr lang="en-IN" dirty="0"/>
              <a:t>* Read</a:t>
            </a:r>
            <a:br>
              <a:rPr lang="en-IN" dirty="0"/>
            </a:br>
            <a:r>
              <a:rPr lang="en-IN" dirty="0"/>
              <a:t>* Write</a:t>
            </a:r>
            <a:br>
              <a:rPr lang="en-IN" dirty="0"/>
            </a:br>
            <a:r>
              <a:rPr lang="en-IN" dirty="0"/>
              <a:t>* Execute</a:t>
            </a:r>
            <a:br>
              <a:rPr lang="en-IN" dirty="0"/>
            </a:br>
            <a:r>
              <a:rPr lang="en-IN" dirty="0"/>
              <a:t>(b) UNIX provides three sets of permissions</a:t>
            </a:r>
            <a:br>
              <a:rPr lang="en-IN" dirty="0"/>
            </a:br>
            <a:r>
              <a:rPr lang="en-IN" dirty="0"/>
              <a:t>* permission for owner</a:t>
            </a:r>
            <a:br>
              <a:rPr lang="en-IN" dirty="0"/>
            </a:br>
            <a:r>
              <a:rPr lang="en-IN" dirty="0"/>
              <a:t>* permission for group</a:t>
            </a:r>
            <a:br>
              <a:rPr lang="en-IN" dirty="0"/>
            </a:br>
            <a:r>
              <a:rPr lang="en-IN" dirty="0"/>
              <a:t>* permission for others</a:t>
            </a:r>
            <a:br>
              <a:rPr lang="en-IN" dirty="0"/>
            </a:br>
            <a:endParaRPr lang="en-IN" dirty="0"/>
          </a:p>
          <a:p>
            <a:pPr marL="0" indent="0">
              <a:buNone/>
            </a:pPr>
            <a:r>
              <a:rPr lang="en-IN" dirty="0"/>
              <a:t>Which of the above statement/s is/are true ?</a:t>
            </a:r>
          </a:p>
          <a:p>
            <a:pPr marL="0" indent="0">
              <a:buNone/>
            </a:pPr>
            <a:r>
              <a:rPr lang="en-IN" b="1" dirty="0"/>
              <a:t>(A)</a:t>
            </a:r>
            <a:r>
              <a:rPr lang="en-IN" dirty="0"/>
              <a:t> only (a)</a:t>
            </a:r>
            <a:br>
              <a:rPr lang="en-IN" dirty="0"/>
            </a:br>
            <a:r>
              <a:rPr lang="en-IN" b="1" dirty="0"/>
              <a:t>(B)</a:t>
            </a:r>
            <a:r>
              <a:rPr lang="en-IN" dirty="0"/>
              <a:t> only (b)</a:t>
            </a:r>
            <a:br>
              <a:rPr lang="en-IN" dirty="0"/>
            </a:br>
            <a:r>
              <a:rPr lang="en-IN" b="1" dirty="0"/>
              <a:t>(C)</a:t>
            </a:r>
            <a:r>
              <a:rPr lang="en-IN" dirty="0"/>
              <a:t> Both (a) and (b)</a:t>
            </a:r>
            <a:br>
              <a:rPr lang="en-IN" dirty="0"/>
            </a:br>
            <a:r>
              <a:rPr lang="en-IN" b="1" dirty="0"/>
              <a:t>(D)</a:t>
            </a:r>
            <a:r>
              <a:rPr lang="en-IN" dirty="0"/>
              <a:t> Neither (a) nor (b)</a:t>
            </a:r>
            <a:br>
              <a:rPr lang="en-IN" dirty="0"/>
            </a:br>
            <a:br>
              <a:rPr lang="en-IN" dirty="0"/>
            </a:br>
            <a:endParaRPr lang="en-IN" dirty="0"/>
          </a:p>
        </p:txBody>
      </p:sp>
      <p:sp>
        <p:nvSpPr>
          <p:cNvPr id="4" name="Date Placeholder 3"/>
          <p:cNvSpPr>
            <a:spLocks noGrp="1"/>
          </p:cNvSpPr>
          <p:nvPr>
            <p:ph type="dt" sz="half" idx="10"/>
          </p:nvPr>
        </p:nvSpPr>
        <p:spPr/>
        <p:txBody>
          <a:bodyPr/>
          <a:lstStyle/>
          <a:p>
            <a:fld id="{295B7E4E-C110-4EB9-80F6-3BB45C31DEE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315</a:t>
            </a:fld>
            <a:endParaRPr lang="en-IN"/>
          </a:p>
        </p:txBody>
      </p:sp>
    </p:spTree>
    <p:extLst>
      <p:ext uri="{BB962C8B-B14F-4D97-AF65-F5344CB8AC3E}">
        <p14:creationId xmlns:p14="http://schemas.microsoft.com/office/powerpoint/2010/main" val="41897699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6632"/>
            <a:ext cx="8229600" cy="5649491"/>
          </a:xfrm>
        </p:spPr>
        <p:txBody>
          <a:bodyPr>
            <a:noAutofit/>
          </a:bodyPr>
          <a:lstStyle/>
          <a:p>
            <a:pPr marL="0" indent="0">
              <a:buNone/>
            </a:pPr>
            <a:r>
              <a:rPr lang="en-IN" sz="1600" dirty="0"/>
              <a:t>Consider the following statements :		</a:t>
            </a:r>
          </a:p>
          <a:p>
            <a:pPr marL="0" indent="0">
              <a:buNone/>
            </a:pPr>
            <a:r>
              <a:rPr lang="en-IN" sz="1600" b="1" dirty="0"/>
              <a:t>UGC-NET | UGC-NET CS 2017 Nov – III | Question 73</a:t>
            </a:r>
          </a:p>
          <a:p>
            <a:pPr marL="0" indent="0">
              <a:buNone/>
            </a:pPr>
            <a:br>
              <a:rPr lang="en-IN" sz="1600" dirty="0"/>
            </a:br>
            <a:r>
              <a:rPr lang="en-IN" sz="1600" dirty="0"/>
              <a:t>(a) UNIX provides three types of permissions</a:t>
            </a:r>
            <a:br>
              <a:rPr lang="en-IN" sz="1600" dirty="0"/>
            </a:br>
            <a:r>
              <a:rPr lang="en-IN" sz="1600" dirty="0"/>
              <a:t>* Read</a:t>
            </a:r>
            <a:br>
              <a:rPr lang="en-IN" sz="1600" dirty="0"/>
            </a:br>
            <a:r>
              <a:rPr lang="en-IN" sz="1600" dirty="0"/>
              <a:t>* Write</a:t>
            </a:r>
            <a:br>
              <a:rPr lang="en-IN" sz="1600" dirty="0"/>
            </a:br>
            <a:r>
              <a:rPr lang="en-IN" sz="1600" dirty="0"/>
              <a:t>* Execute</a:t>
            </a:r>
            <a:br>
              <a:rPr lang="en-IN" sz="1600" dirty="0"/>
            </a:br>
            <a:r>
              <a:rPr lang="en-IN" sz="1600" dirty="0"/>
              <a:t>(b) UNIX provides three sets of permissions</a:t>
            </a:r>
            <a:br>
              <a:rPr lang="en-IN" sz="1600" dirty="0"/>
            </a:br>
            <a:r>
              <a:rPr lang="en-IN" sz="1600" dirty="0"/>
              <a:t>* permission for owner</a:t>
            </a:r>
            <a:br>
              <a:rPr lang="en-IN" sz="1600" dirty="0"/>
            </a:br>
            <a:r>
              <a:rPr lang="en-IN" sz="1600" dirty="0"/>
              <a:t>* permission for group</a:t>
            </a:r>
            <a:br>
              <a:rPr lang="en-IN" sz="1600" dirty="0"/>
            </a:br>
            <a:r>
              <a:rPr lang="en-IN" sz="1600" dirty="0"/>
              <a:t>* permission for others</a:t>
            </a:r>
            <a:br>
              <a:rPr lang="en-IN" sz="1600" dirty="0"/>
            </a:br>
            <a:r>
              <a:rPr lang="en-IN" sz="1600" dirty="0"/>
              <a:t>Which of the above statement/s is/are true ?</a:t>
            </a:r>
          </a:p>
          <a:p>
            <a:pPr marL="0" indent="0">
              <a:buNone/>
            </a:pPr>
            <a:r>
              <a:rPr lang="en-IN" sz="1600" b="1" dirty="0"/>
              <a:t>(A)</a:t>
            </a:r>
            <a:r>
              <a:rPr lang="en-IN" sz="1600" dirty="0"/>
              <a:t> only (a)</a:t>
            </a:r>
            <a:br>
              <a:rPr lang="en-IN" sz="1600" dirty="0"/>
            </a:br>
            <a:r>
              <a:rPr lang="en-IN" sz="1600" b="1" dirty="0"/>
              <a:t>(B)</a:t>
            </a:r>
            <a:r>
              <a:rPr lang="en-IN" sz="1600" dirty="0"/>
              <a:t> only (b)</a:t>
            </a:r>
            <a:br>
              <a:rPr lang="en-IN" sz="1600" dirty="0"/>
            </a:br>
            <a:r>
              <a:rPr lang="en-IN" sz="1600" b="1" dirty="0"/>
              <a:t>(C)</a:t>
            </a:r>
            <a:r>
              <a:rPr lang="en-IN" sz="1600" dirty="0"/>
              <a:t> Both (a) and (b)</a:t>
            </a:r>
            <a:br>
              <a:rPr lang="en-IN" sz="1600" dirty="0"/>
            </a:br>
            <a:r>
              <a:rPr lang="en-IN" sz="1600" b="1" dirty="0"/>
              <a:t>(D)</a:t>
            </a:r>
            <a:r>
              <a:rPr lang="en-IN" sz="1600" dirty="0"/>
              <a:t> Neither (a) nor (b)</a:t>
            </a:r>
            <a:br>
              <a:rPr lang="en-IN" sz="1600" dirty="0"/>
            </a:br>
            <a:br>
              <a:rPr lang="en-IN" sz="1600" dirty="0"/>
            </a:br>
            <a:br>
              <a:rPr lang="en-IN" sz="1600" dirty="0"/>
            </a:br>
            <a:r>
              <a:rPr lang="en-IN" sz="1600" b="1" dirty="0"/>
              <a:t>Answer:</a:t>
            </a:r>
            <a:r>
              <a:rPr lang="en-IN" sz="1600" dirty="0"/>
              <a:t> </a:t>
            </a:r>
            <a:r>
              <a:rPr lang="en-IN" sz="1600" b="1" dirty="0"/>
              <a:t>(C)</a:t>
            </a:r>
            <a:r>
              <a:rPr lang="en-IN" sz="1600" dirty="0"/>
              <a:t> </a:t>
            </a:r>
            <a:br>
              <a:rPr lang="en-IN" sz="1600" dirty="0"/>
            </a:br>
            <a:r>
              <a:rPr lang="en-IN" sz="1600" b="1" dirty="0"/>
              <a:t>Explanation:</a:t>
            </a:r>
            <a:r>
              <a:rPr lang="en-IN" sz="1600" dirty="0"/>
              <a:t> UNIX provides Read, Write and Execute </a:t>
            </a:r>
            <a:r>
              <a:rPr lang="en-IN" sz="1600" dirty="0" err="1"/>
              <a:t>permisision</a:t>
            </a:r>
            <a:r>
              <a:rPr lang="en-IN" sz="1600" dirty="0"/>
              <a:t> on files</a:t>
            </a:r>
            <a:br>
              <a:rPr lang="en-IN" sz="1600" dirty="0"/>
            </a:br>
            <a:r>
              <a:rPr lang="en-IN" sz="1600" dirty="0"/>
              <a:t>UNIX provides three sets of permissions</a:t>
            </a:r>
          </a:p>
          <a:p>
            <a:pPr marL="0" indent="0">
              <a:buNone/>
            </a:pPr>
            <a:r>
              <a:rPr lang="en-IN" sz="1600" dirty="0"/>
              <a:t>permission for owner</a:t>
            </a:r>
          </a:p>
          <a:p>
            <a:pPr marL="0" indent="0">
              <a:buNone/>
            </a:pPr>
            <a:r>
              <a:rPr lang="en-IN" sz="1600" dirty="0"/>
              <a:t>permission for group</a:t>
            </a:r>
          </a:p>
          <a:p>
            <a:pPr marL="0" indent="0">
              <a:buNone/>
            </a:pPr>
            <a:r>
              <a:rPr lang="en-IN" sz="1600" dirty="0"/>
              <a:t>permission for others</a:t>
            </a:r>
          </a:p>
          <a:p>
            <a:pPr marL="0" indent="0">
              <a:buNone/>
            </a:pPr>
            <a:endParaRPr lang="en-IN" sz="1600" dirty="0"/>
          </a:p>
        </p:txBody>
      </p:sp>
      <p:sp>
        <p:nvSpPr>
          <p:cNvPr id="4" name="Date Placeholder 3"/>
          <p:cNvSpPr>
            <a:spLocks noGrp="1"/>
          </p:cNvSpPr>
          <p:nvPr>
            <p:ph type="dt" sz="half" idx="10"/>
          </p:nvPr>
        </p:nvSpPr>
        <p:spPr/>
        <p:txBody>
          <a:bodyPr/>
          <a:lstStyle/>
          <a:p>
            <a:fld id="{0F6A8BD0-4FD3-4DE4-8416-4FE213FCFF4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316</a:t>
            </a:fld>
            <a:endParaRPr lang="en-IN"/>
          </a:p>
        </p:txBody>
      </p:sp>
    </p:spTree>
    <p:extLst>
      <p:ext uri="{BB962C8B-B14F-4D97-AF65-F5344CB8AC3E}">
        <p14:creationId xmlns:p14="http://schemas.microsoft.com/office/powerpoint/2010/main" val="3398557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lnSpcReduction="10000"/>
          </a:bodyPr>
          <a:lstStyle/>
          <a:p>
            <a:pPr marL="0" indent="0">
              <a:buNone/>
            </a:pPr>
            <a:r>
              <a:rPr lang="en-IN" b="1" dirty="0"/>
              <a:t>UGC-NET | UGC NET CS 2015 Dec – III | Question 56</a:t>
            </a:r>
          </a:p>
          <a:p>
            <a:pPr marL="0" indent="0">
              <a:buNone/>
            </a:pPr>
            <a:r>
              <a:rPr lang="en-IN" dirty="0"/>
              <a:t>In Unix, the command to enable execution permission for file “</a:t>
            </a:r>
            <a:r>
              <a:rPr lang="en-IN" dirty="0" err="1"/>
              <a:t>mylife</a:t>
            </a:r>
            <a:r>
              <a:rPr lang="en-IN" dirty="0"/>
              <a:t>” by all is ____________.</a:t>
            </a:r>
            <a:br>
              <a:rPr lang="en-IN" dirty="0"/>
            </a:br>
            <a:r>
              <a:rPr lang="en-IN" b="1" dirty="0"/>
              <a:t>(A)</a:t>
            </a:r>
            <a:r>
              <a:rPr lang="en-IN" dirty="0"/>
              <a:t> </a:t>
            </a:r>
            <a:r>
              <a:rPr lang="en-IN" dirty="0" err="1"/>
              <a:t>Chmod</a:t>
            </a:r>
            <a:r>
              <a:rPr lang="en-IN" dirty="0"/>
              <a:t> </a:t>
            </a:r>
            <a:r>
              <a:rPr lang="en-IN" dirty="0" err="1"/>
              <a:t>ugo</a:t>
            </a:r>
            <a:r>
              <a:rPr lang="en-IN" dirty="0"/>
              <a:t> + X </a:t>
            </a:r>
            <a:r>
              <a:rPr lang="en-IN" dirty="0" err="1"/>
              <a:t>myfile</a:t>
            </a:r>
            <a:br>
              <a:rPr lang="en-IN" dirty="0"/>
            </a:br>
            <a:r>
              <a:rPr lang="en-IN" b="1" dirty="0"/>
              <a:t>(B)</a:t>
            </a:r>
            <a:r>
              <a:rPr lang="en-IN" dirty="0"/>
              <a:t> </a:t>
            </a:r>
            <a:r>
              <a:rPr lang="en-IN" dirty="0" err="1"/>
              <a:t>Chmod</a:t>
            </a:r>
            <a:r>
              <a:rPr lang="en-IN" dirty="0"/>
              <a:t> a + X </a:t>
            </a:r>
            <a:r>
              <a:rPr lang="en-IN" dirty="0" err="1"/>
              <a:t>myfile</a:t>
            </a:r>
            <a:br>
              <a:rPr lang="en-IN" dirty="0"/>
            </a:br>
            <a:r>
              <a:rPr lang="en-IN" b="1" dirty="0"/>
              <a:t>(C)</a:t>
            </a:r>
            <a:r>
              <a:rPr lang="en-IN" dirty="0"/>
              <a:t> </a:t>
            </a:r>
            <a:r>
              <a:rPr lang="en-IN" dirty="0" err="1"/>
              <a:t>Chmod</a:t>
            </a:r>
            <a:r>
              <a:rPr lang="en-IN" dirty="0"/>
              <a:t> + X </a:t>
            </a:r>
            <a:r>
              <a:rPr lang="en-IN" dirty="0" err="1"/>
              <a:t>myfile</a:t>
            </a:r>
            <a:br>
              <a:rPr lang="en-IN" dirty="0"/>
            </a:br>
            <a:r>
              <a:rPr lang="en-IN" b="1" dirty="0"/>
              <a:t>(D)</a:t>
            </a:r>
            <a:r>
              <a:rPr lang="en-IN" dirty="0"/>
              <a:t> All of the above</a:t>
            </a:r>
            <a:br>
              <a:rPr lang="en-IN" dirty="0"/>
            </a:br>
            <a:br>
              <a:rPr lang="en-IN" dirty="0"/>
            </a:br>
            <a:br>
              <a:rPr lang="en-IN" dirty="0"/>
            </a:br>
            <a:endParaRPr lang="en-IN" dirty="0"/>
          </a:p>
        </p:txBody>
      </p:sp>
      <p:sp>
        <p:nvSpPr>
          <p:cNvPr id="4" name="Date Placeholder 3"/>
          <p:cNvSpPr>
            <a:spLocks noGrp="1"/>
          </p:cNvSpPr>
          <p:nvPr>
            <p:ph type="dt" sz="half" idx="10"/>
          </p:nvPr>
        </p:nvSpPr>
        <p:spPr/>
        <p:txBody>
          <a:bodyPr/>
          <a:lstStyle/>
          <a:p>
            <a:fld id="{64E26EB4-EE4C-4F02-A6FB-24B7FC87878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317</a:t>
            </a:fld>
            <a:endParaRPr lang="en-IN"/>
          </a:p>
        </p:txBody>
      </p:sp>
    </p:spTree>
    <p:extLst>
      <p:ext uri="{BB962C8B-B14F-4D97-AF65-F5344CB8AC3E}">
        <p14:creationId xmlns:p14="http://schemas.microsoft.com/office/powerpoint/2010/main" val="18224392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77500" lnSpcReduction="20000"/>
          </a:bodyPr>
          <a:lstStyle/>
          <a:p>
            <a:pPr marL="0" indent="0">
              <a:buNone/>
            </a:pPr>
            <a:r>
              <a:rPr lang="en-IN" b="1" dirty="0"/>
              <a:t>UGC-NET | UGC NET CS 2015 Dec – III | Question 56</a:t>
            </a:r>
          </a:p>
          <a:p>
            <a:pPr marL="0" indent="0">
              <a:buNone/>
            </a:pPr>
            <a:r>
              <a:rPr lang="en-IN" dirty="0"/>
              <a:t>In Unix, the command to enable execution permission for file “</a:t>
            </a:r>
            <a:r>
              <a:rPr lang="en-IN" dirty="0" err="1"/>
              <a:t>mylife</a:t>
            </a:r>
            <a:r>
              <a:rPr lang="en-IN" dirty="0"/>
              <a:t>” by all is ____________.</a:t>
            </a:r>
            <a:br>
              <a:rPr lang="en-IN" dirty="0"/>
            </a:br>
            <a:r>
              <a:rPr lang="en-IN" b="1" dirty="0"/>
              <a:t>(A)</a:t>
            </a:r>
            <a:r>
              <a:rPr lang="en-IN" dirty="0"/>
              <a:t> </a:t>
            </a:r>
            <a:r>
              <a:rPr lang="en-IN" dirty="0" err="1"/>
              <a:t>Chmod</a:t>
            </a:r>
            <a:r>
              <a:rPr lang="en-IN" dirty="0"/>
              <a:t> </a:t>
            </a:r>
            <a:r>
              <a:rPr lang="en-IN" dirty="0" err="1"/>
              <a:t>ugo</a:t>
            </a:r>
            <a:r>
              <a:rPr lang="en-IN" dirty="0"/>
              <a:t> + X </a:t>
            </a:r>
            <a:r>
              <a:rPr lang="en-IN" dirty="0" err="1"/>
              <a:t>myfile</a:t>
            </a:r>
            <a:br>
              <a:rPr lang="en-IN" dirty="0"/>
            </a:br>
            <a:r>
              <a:rPr lang="en-IN" b="1" dirty="0"/>
              <a:t>(B)</a:t>
            </a:r>
            <a:r>
              <a:rPr lang="en-IN" dirty="0"/>
              <a:t> </a:t>
            </a:r>
            <a:r>
              <a:rPr lang="en-IN" dirty="0" err="1"/>
              <a:t>Chmod</a:t>
            </a:r>
            <a:r>
              <a:rPr lang="en-IN" dirty="0"/>
              <a:t> a + X </a:t>
            </a:r>
            <a:r>
              <a:rPr lang="en-IN" dirty="0" err="1"/>
              <a:t>myfile</a:t>
            </a:r>
            <a:br>
              <a:rPr lang="en-IN" dirty="0"/>
            </a:br>
            <a:r>
              <a:rPr lang="en-IN" b="1" dirty="0"/>
              <a:t>(C)</a:t>
            </a:r>
            <a:r>
              <a:rPr lang="en-IN" dirty="0"/>
              <a:t> </a:t>
            </a:r>
            <a:r>
              <a:rPr lang="en-IN" dirty="0" err="1"/>
              <a:t>Chmod</a:t>
            </a:r>
            <a:r>
              <a:rPr lang="en-IN" dirty="0"/>
              <a:t> + X </a:t>
            </a:r>
            <a:r>
              <a:rPr lang="en-IN" dirty="0" err="1"/>
              <a:t>myfile</a:t>
            </a:r>
            <a:br>
              <a:rPr lang="en-IN" dirty="0"/>
            </a:br>
            <a:r>
              <a:rPr lang="en-IN" b="1" dirty="0"/>
              <a:t>(D)</a:t>
            </a:r>
            <a:r>
              <a:rPr lang="en-IN" dirty="0"/>
              <a:t> All of the above</a:t>
            </a:r>
            <a:br>
              <a:rPr lang="en-IN" dirty="0"/>
            </a:br>
            <a:br>
              <a:rPr lang="en-IN" dirty="0"/>
            </a:br>
            <a:br>
              <a:rPr lang="en-IN" dirty="0"/>
            </a:br>
            <a:r>
              <a:rPr lang="en-IN" b="1" dirty="0"/>
              <a:t>Answer:</a:t>
            </a:r>
            <a:r>
              <a:rPr lang="en-IN" dirty="0"/>
              <a:t> </a:t>
            </a:r>
            <a:r>
              <a:rPr lang="en-IN" b="1" dirty="0"/>
              <a:t>(D)</a:t>
            </a:r>
            <a:r>
              <a:rPr lang="en-IN" dirty="0"/>
              <a:t> </a:t>
            </a:r>
            <a:br>
              <a:rPr lang="en-IN" dirty="0"/>
            </a:br>
            <a:br>
              <a:rPr lang="en-IN" dirty="0"/>
            </a:br>
            <a:r>
              <a:rPr lang="en-IN" b="1" dirty="0"/>
              <a:t>Explanation:</a:t>
            </a:r>
            <a:r>
              <a:rPr lang="en-IN" dirty="0"/>
              <a:t> In Unix, the command to enable execution permission for file “</a:t>
            </a:r>
            <a:r>
              <a:rPr lang="en-IN" dirty="0" err="1"/>
              <a:t>mylife</a:t>
            </a:r>
            <a:r>
              <a:rPr lang="en-IN" dirty="0"/>
              <a:t>” by all are:</a:t>
            </a:r>
            <a:br>
              <a:rPr lang="en-IN" dirty="0"/>
            </a:br>
            <a:r>
              <a:rPr lang="en-IN" dirty="0" err="1"/>
              <a:t>Chmod</a:t>
            </a:r>
            <a:r>
              <a:rPr lang="en-IN" dirty="0"/>
              <a:t> + X </a:t>
            </a:r>
            <a:r>
              <a:rPr lang="en-IN" dirty="0" err="1"/>
              <a:t>myfile</a:t>
            </a:r>
            <a:br>
              <a:rPr lang="en-IN" dirty="0"/>
            </a:br>
            <a:r>
              <a:rPr lang="en-IN" dirty="0" err="1"/>
              <a:t>Chmod</a:t>
            </a:r>
            <a:r>
              <a:rPr lang="en-IN" dirty="0"/>
              <a:t> a + X </a:t>
            </a:r>
            <a:r>
              <a:rPr lang="en-IN" dirty="0" err="1"/>
              <a:t>myfile</a:t>
            </a:r>
            <a:br>
              <a:rPr lang="en-IN" dirty="0"/>
            </a:br>
            <a:r>
              <a:rPr lang="en-IN" dirty="0" err="1"/>
              <a:t>Chmod</a:t>
            </a:r>
            <a:r>
              <a:rPr lang="en-IN" dirty="0"/>
              <a:t> </a:t>
            </a:r>
            <a:r>
              <a:rPr lang="en-IN" dirty="0" err="1"/>
              <a:t>ugo</a:t>
            </a:r>
            <a:r>
              <a:rPr lang="en-IN" dirty="0"/>
              <a:t> + X </a:t>
            </a:r>
            <a:r>
              <a:rPr lang="en-IN" dirty="0" err="1"/>
              <a:t>myfile</a:t>
            </a:r>
            <a:br>
              <a:rPr lang="en-IN" dirty="0"/>
            </a:br>
            <a:r>
              <a:rPr lang="en-IN" dirty="0"/>
              <a:t>So, option (D) is correct.</a:t>
            </a:r>
          </a:p>
          <a:p>
            <a:endParaRPr lang="en-IN" dirty="0"/>
          </a:p>
        </p:txBody>
      </p:sp>
      <p:sp>
        <p:nvSpPr>
          <p:cNvPr id="4" name="Date Placeholder 3"/>
          <p:cNvSpPr>
            <a:spLocks noGrp="1"/>
          </p:cNvSpPr>
          <p:nvPr>
            <p:ph type="dt" sz="half" idx="10"/>
          </p:nvPr>
        </p:nvSpPr>
        <p:spPr/>
        <p:txBody>
          <a:bodyPr/>
          <a:lstStyle/>
          <a:p>
            <a:fld id="{C27E71A1-8ED5-4F22-B104-A01437CE2F8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318</a:t>
            </a:fld>
            <a:endParaRPr lang="en-IN"/>
          </a:p>
        </p:txBody>
      </p:sp>
    </p:spTree>
    <p:extLst>
      <p:ext uri="{BB962C8B-B14F-4D97-AF65-F5344CB8AC3E}">
        <p14:creationId xmlns:p14="http://schemas.microsoft.com/office/powerpoint/2010/main" val="12182506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t>System Calls</a:t>
            </a:r>
          </a:p>
        </p:txBody>
      </p:sp>
      <p:sp>
        <p:nvSpPr>
          <p:cNvPr id="6" name="Subtitle 5"/>
          <p:cNvSpPr>
            <a:spLocks noGrp="1"/>
          </p:cNvSpPr>
          <p:nvPr>
            <p:ph type="subTitle" idx="1"/>
          </p:nvPr>
        </p:nvSpPr>
        <p:spPr/>
        <p:txBody>
          <a:bodyPr/>
          <a:lstStyle/>
          <a:p>
            <a:endParaRPr lang="en-IN"/>
          </a:p>
        </p:txBody>
      </p:sp>
      <p:sp>
        <p:nvSpPr>
          <p:cNvPr id="2" name="Date Placeholder 1"/>
          <p:cNvSpPr>
            <a:spLocks noGrp="1"/>
          </p:cNvSpPr>
          <p:nvPr>
            <p:ph type="dt" sz="half" idx="10"/>
          </p:nvPr>
        </p:nvSpPr>
        <p:spPr/>
        <p:txBody>
          <a:bodyPr/>
          <a:lstStyle/>
          <a:p>
            <a:fld id="{9D663433-F4A7-421D-B3E5-2837BA25E75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319</a:t>
            </a:fld>
            <a:endParaRPr lang="en-IN"/>
          </a:p>
        </p:txBody>
      </p:sp>
    </p:spTree>
    <p:extLst>
      <p:ext uri="{BB962C8B-B14F-4D97-AF65-F5344CB8AC3E}">
        <p14:creationId xmlns:p14="http://schemas.microsoft.com/office/powerpoint/2010/main" val="316377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Interpreter</a:t>
            </a:r>
            <a:endParaRPr lang="en-IN" dirty="0"/>
          </a:p>
        </p:txBody>
      </p:sp>
      <p:sp>
        <p:nvSpPr>
          <p:cNvPr id="3" name="Content Placeholder 2"/>
          <p:cNvSpPr>
            <a:spLocks noGrp="1"/>
          </p:cNvSpPr>
          <p:nvPr>
            <p:ph idx="1"/>
          </p:nvPr>
        </p:nvSpPr>
        <p:spPr/>
        <p:txBody>
          <a:bodyPr>
            <a:normAutofit/>
          </a:bodyPr>
          <a:lstStyle/>
          <a:p>
            <a:pPr lvl="1"/>
            <a:r>
              <a:rPr lang="en-IN" sz="2400" dirty="0">
                <a:highlight>
                  <a:srgbClr val="FFFF00"/>
                </a:highlight>
              </a:rPr>
              <a:t>If an error occurs, </a:t>
            </a:r>
          </a:p>
          <a:p>
            <a:pPr lvl="2"/>
            <a:r>
              <a:rPr lang="en-IN" b="1" u="sng" dirty="0">
                <a:highlight>
                  <a:srgbClr val="FFFF00"/>
                </a:highlight>
              </a:rPr>
              <a:t>an interpreter stops execution and reports it. The interpreter moves on to the next line for execution only after removal of the error.</a:t>
            </a:r>
          </a:p>
          <a:p>
            <a:pPr lvl="2"/>
            <a:r>
              <a:rPr lang="en-IN" dirty="0">
                <a:highlight>
                  <a:srgbClr val="FFFF00"/>
                </a:highlight>
              </a:rPr>
              <a:t>whereas a compiler </a:t>
            </a:r>
            <a:r>
              <a:rPr lang="en-IN" b="1" u="sng" dirty="0">
                <a:highlight>
                  <a:srgbClr val="FFFF00"/>
                </a:highlight>
              </a:rPr>
              <a:t>reads the whole program even if it encounters several errors.</a:t>
            </a:r>
          </a:p>
          <a:p>
            <a:pPr lvl="1"/>
            <a:endParaRPr lang="en-IN" sz="2400" b="1" dirty="0"/>
          </a:p>
          <a:p>
            <a:pPr lvl="1"/>
            <a:r>
              <a:rPr lang="en-IN" sz="2400" b="1" dirty="0"/>
              <a:t>Example:</a:t>
            </a:r>
            <a:r>
              <a:rPr lang="en-IN" sz="2400" dirty="0"/>
              <a:t> Perl, Python and </a:t>
            </a:r>
            <a:r>
              <a:rPr lang="en-IN" sz="2400" dirty="0" err="1"/>
              <a:t>Matlab</a:t>
            </a:r>
            <a:r>
              <a:rPr lang="en-IN" sz="2400" dirty="0"/>
              <a:t>.</a:t>
            </a:r>
          </a:p>
          <a:p>
            <a:endParaRPr lang="en-IN" dirty="0"/>
          </a:p>
        </p:txBody>
      </p:sp>
      <p:sp>
        <p:nvSpPr>
          <p:cNvPr id="4" name="Date Placeholder 3"/>
          <p:cNvSpPr>
            <a:spLocks noGrp="1"/>
          </p:cNvSpPr>
          <p:nvPr>
            <p:ph type="dt" sz="half" idx="10"/>
          </p:nvPr>
        </p:nvSpPr>
        <p:spPr/>
        <p:txBody>
          <a:bodyPr/>
          <a:lstStyle/>
          <a:p>
            <a:fld id="{5F6D5CFB-66B2-4807-AD2C-D5EFD139011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32</a:t>
            </a:fld>
            <a:endParaRPr lang="en-IN"/>
          </a:p>
        </p:txBody>
      </p:sp>
    </p:spTree>
    <p:extLst>
      <p:ext uri="{BB962C8B-B14F-4D97-AF65-F5344CB8AC3E}">
        <p14:creationId xmlns:p14="http://schemas.microsoft.com/office/powerpoint/2010/main" val="219476206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6429375" cy="4554760"/>
          </a:xfrm>
        </p:spPr>
        <p:txBody>
          <a:bodyPr>
            <a:noAutofit/>
          </a:bodyPr>
          <a:lstStyle/>
          <a:p>
            <a:pPr>
              <a:lnSpc>
                <a:spcPct val="90000"/>
              </a:lnSpc>
            </a:pPr>
            <a:r>
              <a:rPr lang="en-US" altLang="en-US" sz="2400" dirty="0"/>
              <a:t>Provide the Interface between a process and the OS</a:t>
            </a:r>
          </a:p>
          <a:p>
            <a:pPr>
              <a:lnSpc>
                <a:spcPct val="90000"/>
              </a:lnSpc>
            </a:pPr>
            <a:endParaRPr lang="en-US" altLang="en-US" sz="2400" dirty="0"/>
          </a:p>
        </p:txBody>
      </p:sp>
      <p:sp>
        <p:nvSpPr>
          <p:cNvPr id="2" name="Date Placeholder 1"/>
          <p:cNvSpPr>
            <a:spLocks noGrp="1"/>
          </p:cNvSpPr>
          <p:nvPr>
            <p:ph type="dt" sz="half" idx="10"/>
          </p:nvPr>
        </p:nvSpPr>
        <p:spPr/>
        <p:txBody>
          <a:bodyPr/>
          <a:lstStyle/>
          <a:p>
            <a:fld id="{2EC66155-7364-4A96-B7BC-57617ED87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320</a:t>
            </a:fld>
            <a:endParaRPr lang="en-IN"/>
          </a:p>
        </p:txBody>
      </p:sp>
    </p:spTree>
    <p:extLst>
      <p:ext uri="{BB962C8B-B14F-4D97-AF65-F5344CB8AC3E}">
        <p14:creationId xmlns:p14="http://schemas.microsoft.com/office/powerpoint/2010/main" val="32693513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7439099" cy="4554760"/>
          </a:xfrm>
        </p:spPr>
        <p:txBody>
          <a:bodyPr>
            <a:noAutofit/>
          </a:bodyPr>
          <a:lstStyle/>
          <a:p>
            <a:pPr marL="0" indent="0">
              <a:lnSpc>
                <a:spcPct val="90000"/>
              </a:lnSpc>
              <a:buNone/>
            </a:pPr>
            <a:r>
              <a:rPr lang="en-IN" sz="2400" dirty="0"/>
              <a:t>WHEN?</a:t>
            </a:r>
          </a:p>
          <a:p>
            <a:pPr>
              <a:lnSpc>
                <a:spcPct val="90000"/>
              </a:lnSpc>
            </a:pPr>
            <a:r>
              <a:rPr lang="en-IN" sz="2400" dirty="0"/>
              <a:t>System calls are usually made when a process in user mode requires access to a resource. </a:t>
            </a:r>
          </a:p>
          <a:p>
            <a:pPr>
              <a:lnSpc>
                <a:spcPct val="90000"/>
              </a:lnSpc>
            </a:pPr>
            <a:r>
              <a:rPr lang="en-IN" sz="2400" dirty="0"/>
              <a:t>Then it requests the kernel to provide the resource via a system call.</a:t>
            </a:r>
          </a:p>
          <a:p>
            <a:pPr>
              <a:lnSpc>
                <a:spcPct val="90000"/>
              </a:lnSpc>
            </a:pPr>
            <a:endParaRPr lang="en-IN" sz="2400" dirty="0"/>
          </a:p>
        </p:txBody>
      </p:sp>
      <p:sp>
        <p:nvSpPr>
          <p:cNvPr id="2" name="Date Placeholder 1"/>
          <p:cNvSpPr>
            <a:spLocks noGrp="1"/>
          </p:cNvSpPr>
          <p:nvPr>
            <p:ph type="dt" sz="half" idx="10"/>
          </p:nvPr>
        </p:nvSpPr>
        <p:spPr/>
        <p:txBody>
          <a:bodyPr/>
          <a:lstStyle/>
          <a:p>
            <a:fld id="{2EC66155-7364-4A96-B7BC-57617ED87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321</a:t>
            </a:fld>
            <a:endParaRPr lang="en-IN"/>
          </a:p>
        </p:txBody>
      </p:sp>
    </p:spTree>
    <p:extLst>
      <p:ext uri="{BB962C8B-B14F-4D97-AF65-F5344CB8AC3E}">
        <p14:creationId xmlns:p14="http://schemas.microsoft.com/office/powerpoint/2010/main" val="258835228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7439099" cy="4554760"/>
          </a:xfrm>
        </p:spPr>
        <p:txBody>
          <a:bodyPr>
            <a:noAutofit/>
          </a:bodyPr>
          <a:lstStyle/>
          <a:p>
            <a:pPr marL="0" indent="0">
              <a:lnSpc>
                <a:spcPct val="90000"/>
              </a:lnSpc>
              <a:buNone/>
            </a:pPr>
            <a:r>
              <a:rPr lang="en-IN" sz="2400" dirty="0"/>
              <a:t>WHAT Resources?</a:t>
            </a:r>
          </a:p>
        </p:txBody>
      </p:sp>
      <p:sp>
        <p:nvSpPr>
          <p:cNvPr id="2" name="Date Placeholder 1"/>
          <p:cNvSpPr>
            <a:spLocks noGrp="1"/>
          </p:cNvSpPr>
          <p:nvPr>
            <p:ph type="dt" sz="half" idx="10"/>
          </p:nvPr>
        </p:nvSpPr>
        <p:spPr/>
        <p:txBody>
          <a:bodyPr/>
          <a:lstStyle/>
          <a:p>
            <a:fld id="{2EC66155-7364-4A96-B7BC-57617ED87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322</a:t>
            </a:fld>
            <a:endParaRPr lang="en-IN"/>
          </a:p>
        </p:txBody>
      </p:sp>
    </p:spTree>
    <p:extLst>
      <p:ext uri="{BB962C8B-B14F-4D97-AF65-F5344CB8AC3E}">
        <p14:creationId xmlns:p14="http://schemas.microsoft.com/office/powerpoint/2010/main" val="177713314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7439099" cy="4554760"/>
          </a:xfrm>
        </p:spPr>
        <p:txBody>
          <a:bodyPr>
            <a:noAutofit/>
          </a:bodyPr>
          <a:lstStyle/>
          <a:p>
            <a:pPr marL="0" indent="0">
              <a:buNone/>
            </a:pPr>
            <a:r>
              <a:rPr lang="en-IN" sz="2400" dirty="0"/>
              <a:t>WHEN?</a:t>
            </a:r>
          </a:p>
          <a:p>
            <a:pPr marL="400050" lvl="1" indent="0">
              <a:buNone/>
            </a:pPr>
            <a:r>
              <a:rPr lang="en-IN" sz="2000" dirty="0"/>
              <a:t>System calls are required in the following situations −</a:t>
            </a:r>
          </a:p>
          <a:p>
            <a:pPr marL="857250" lvl="1" indent="-457200">
              <a:buFont typeface="+mj-lt"/>
              <a:buAutoNum type="arabicParenR"/>
            </a:pPr>
            <a:r>
              <a:rPr lang="en-IN" sz="2000" dirty="0"/>
              <a:t>If a file system requires the creation or deletion of files. </a:t>
            </a:r>
          </a:p>
          <a:p>
            <a:pPr marL="857250" lvl="1" indent="-457200">
              <a:buFont typeface="+mj-lt"/>
              <a:buAutoNum type="arabicParenR"/>
            </a:pPr>
            <a:r>
              <a:rPr lang="en-IN" sz="2000" dirty="0"/>
              <a:t>Reading and writing from files also require a system call.</a:t>
            </a:r>
          </a:p>
          <a:p>
            <a:pPr marL="857250" lvl="1" indent="-457200">
              <a:buFont typeface="+mj-lt"/>
              <a:buAutoNum type="arabicParenR"/>
            </a:pPr>
            <a:r>
              <a:rPr lang="en-IN" sz="2000" dirty="0"/>
              <a:t>Creation and management of new processes.</a:t>
            </a:r>
          </a:p>
          <a:p>
            <a:pPr marL="857250" lvl="1" indent="-457200">
              <a:buFont typeface="+mj-lt"/>
              <a:buAutoNum type="arabicParenR"/>
            </a:pPr>
            <a:r>
              <a:rPr lang="en-IN" sz="2000" dirty="0"/>
              <a:t>Network connections also require system calls. This includes sending and receiving packets.</a:t>
            </a:r>
          </a:p>
          <a:p>
            <a:pPr marL="857250" lvl="1" indent="-457200">
              <a:buFont typeface="+mj-lt"/>
              <a:buAutoNum type="arabicParenR"/>
            </a:pPr>
            <a:r>
              <a:rPr lang="en-IN" sz="2000" dirty="0"/>
              <a:t>Access to a hardware devices such as a printer, scanner etc. requires a system call.</a:t>
            </a:r>
          </a:p>
        </p:txBody>
      </p:sp>
      <p:sp>
        <p:nvSpPr>
          <p:cNvPr id="2" name="Date Placeholder 1"/>
          <p:cNvSpPr>
            <a:spLocks noGrp="1"/>
          </p:cNvSpPr>
          <p:nvPr>
            <p:ph type="dt" sz="half" idx="10"/>
          </p:nvPr>
        </p:nvSpPr>
        <p:spPr/>
        <p:txBody>
          <a:bodyPr/>
          <a:lstStyle/>
          <a:p>
            <a:fld id="{2EC66155-7364-4A96-B7BC-57617ED87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323</a:t>
            </a:fld>
            <a:endParaRPr lang="en-IN"/>
          </a:p>
        </p:txBody>
      </p:sp>
    </p:spTree>
    <p:extLst>
      <p:ext uri="{BB962C8B-B14F-4D97-AF65-F5344CB8AC3E}">
        <p14:creationId xmlns:p14="http://schemas.microsoft.com/office/powerpoint/2010/main" val="415287369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76421" y="0"/>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611560" y="836712"/>
            <a:ext cx="7727131" cy="4554760"/>
          </a:xfrm>
        </p:spPr>
        <p:txBody>
          <a:bodyPr>
            <a:noAutofit/>
          </a:bodyPr>
          <a:lstStyle/>
          <a:p>
            <a:pPr marL="457200" indent="-457200">
              <a:lnSpc>
                <a:spcPct val="90000"/>
              </a:lnSpc>
              <a:buFont typeface="+mj-lt"/>
              <a:buAutoNum type="arabicParenR"/>
            </a:pPr>
            <a:r>
              <a:rPr lang="en-IN" sz="2400" dirty="0"/>
              <a:t>The processes execute normally in the user mode until a system call interrupts this. </a:t>
            </a:r>
          </a:p>
          <a:p>
            <a:pPr marL="457200" indent="-457200">
              <a:lnSpc>
                <a:spcPct val="90000"/>
              </a:lnSpc>
              <a:buFont typeface="+mj-lt"/>
              <a:buAutoNum type="arabicParenR"/>
            </a:pPr>
            <a:r>
              <a:rPr lang="en-IN" sz="2400" dirty="0"/>
              <a:t>Then the system call is executed on a priority basis in the kernel mode. </a:t>
            </a:r>
          </a:p>
          <a:p>
            <a:pPr marL="457200" indent="-457200">
              <a:lnSpc>
                <a:spcPct val="90000"/>
              </a:lnSpc>
              <a:buFont typeface="+mj-lt"/>
              <a:buAutoNum type="arabicParenR"/>
            </a:pPr>
            <a:r>
              <a:rPr lang="en-IN" sz="2400" dirty="0"/>
              <a:t>After the execution of the system call, the control returns to the user mode  </a:t>
            </a:r>
          </a:p>
          <a:p>
            <a:pPr marL="457200" indent="-457200">
              <a:lnSpc>
                <a:spcPct val="90000"/>
              </a:lnSpc>
              <a:buFont typeface="+mj-lt"/>
              <a:buAutoNum type="arabicParenR"/>
            </a:pPr>
            <a:r>
              <a:rPr lang="en-IN" sz="2400" dirty="0"/>
              <a:t>Execution of user processes can be resumed.</a:t>
            </a:r>
            <a:endParaRPr lang="en-US" altLang="en-US" sz="2400" dirty="0"/>
          </a:p>
        </p:txBody>
      </p:sp>
      <p:sp>
        <p:nvSpPr>
          <p:cNvPr id="2" name="Date Placeholder 1"/>
          <p:cNvSpPr>
            <a:spLocks noGrp="1"/>
          </p:cNvSpPr>
          <p:nvPr>
            <p:ph type="dt" sz="half" idx="10"/>
          </p:nvPr>
        </p:nvSpPr>
        <p:spPr/>
        <p:txBody>
          <a:bodyPr/>
          <a:lstStyle/>
          <a:p>
            <a:fld id="{2EC66155-7364-4A96-B7BC-57617ED87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324</a:t>
            </a:fld>
            <a:endParaRPr lang="en-IN"/>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427" t="7952" r="9648" b="8432"/>
          <a:stretch/>
        </p:blipFill>
        <p:spPr bwMode="auto">
          <a:xfrm>
            <a:off x="2267744" y="3936616"/>
            <a:ext cx="4446955" cy="238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838857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6429375" cy="4554760"/>
          </a:xfrm>
        </p:spPr>
        <p:txBody>
          <a:bodyPr>
            <a:noAutofit/>
          </a:bodyPr>
          <a:lstStyle/>
          <a:p>
            <a:pPr>
              <a:lnSpc>
                <a:spcPct val="90000"/>
              </a:lnSpc>
            </a:pPr>
            <a:r>
              <a:rPr lang="en-US" altLang="en-US" sz="2400" b="1" dirty="0"/>
              <a:t>Generally available as Assembly language instructions.</a:t>
            </a:r>
          </a:p>
          <a:p>
            <a:pPr>
              <a:lnSpc>
                <a:spcPct val="90000"/>
              </a:lnSpc>
            </a:pPr>
            <a:endParaRPr lang="en-US" altLang="en-US" sz="2400" dirty="0"/>
          </a:p>
          <a:p>
            <a:pPr>
              <a:lnSpc>
                <a:spcPct val="90000"/>
              </a:lnSpc>
            </a:pPr>
            <a:r>
              <a:rPr lang="en-US" altLang="en-US" sz="2400" b="1" dirty="0"/>
              <a:t>Certain systems allow system calls to be made directly from a higher level language program,</a:t>
            </a:r>
          </a:p>
          <a:p>
            <a:pPr lvl="1">
              <a:lnSpc>
                <a:spcPct val="90000"/>
              </a:lnSpc>
            </a:pPr>
            <a:r>
              <a:rPr lang="en-US" altLang="en-US" sz="2400" dirty="0"/>
              <a:t>In this case, they resemble predefined functions or subroutine calls</a:t>
            </a:r>
          </a:p>
        </p:txBody>
      </p:sp>
      <p:sp>
        <p:nvSpPr>
          <p:cNvPr id="2" name="Date Placeholder 1"/>
          <p:cNvSpPr>
            <a:spLocks noGrp="1"/>
          </p:cNvSpPr>
          <p:nvPr>
            <p:ph type="dt" sz="half" idx="10"/>
          </p:nvPr>
        </p:nvSpPr>
        <p:spPr/>
        <p:txBody>
          <a:bodyPr/>
          <a:lstStyle/>
          <a:p>
            <a:fld id="{2EC66155-7364-4A96-B7BC-57617ED87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325</a:t>
            </a:fld>
            <a:endParaRPr lang="en-IN"/>
          </a:p>
        </p:txBody>
      </p:sp>
    </p:spTree>
    <p:extLst>
      <p:ext uri="{BB962C8B-B14F-4D97-AF65-F5344CB8AC3E}">
        <p14:creationId xmlns:p14="http://schemas.microsoft.com/office/powerpoint/2010/main" val="402266278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dirty="0"/>
              <a:t>System Calls</a:t>
            </a:r>
          </a:p>
        </p:txBody>
      </p:sp>
      <p:sp>
        <p:nvSpPr>
          <p:cNvPr id="15363" name="Rectangle 3"/>
          <p:cNvSpPr>
            <a:spLocks noGrp="1" noChangeArrowheads="1"/>
          </p:cNvSpPr>
          <p:nvPr>
            <p:ph type="body" idx="1"/>
          </p:nvPr>
        </p:nvSpPr>
        <p:spPr>
          <a:xfrm>
            <a:off x="949325" y="1106488"/>
            <a:ext cx="6429375" cy="2646362"/>
          </a:xfrm>
        </p:spPr>
        <p:txBody>
          <a:bodyPr>
            <a:noAutofit/>
          </a:bodyPr>
          <a:lstStyle/>
          <a:p>
            <a:pPr>
              <a:lnSpc>
                <a:spcPct val="90000"/>
              </a:lnSpc>
            </a:pPr>
            <a:r>
              <a:rPr lang="en-US" altLang="en-US" sz="2400" dirty="0"/>
              <a:t>Languages like </a:t>
            </a:r>
            <a:r>
              <a:rPr lang="en-US" altLang="en-US" sz="2400" b="1" dirty="0"/>
              <a:t>C,C++, Perl have been defined to replace Assembly language </a:t>
            </a:r>
            <a:r>
              <a:rPr lang="en-US" altLang="en-US" sz="2400" dirty="0"/>
              <a:t>for system programming. </a:t>
            </a:r>
          </a:p>
          <a:p>
            <a:pPr lvl="1">
              <a:lnSpc>
                <a:spcPct val="90000"/>
              </a:lnSpc>
            </a:pPr>
            <a:r>
              <a:rPr lang="en-US" altLang="en-US" sz="2400" dirty="0"/>
              <a:t>They </a:t>
            </a:r>
            <a:r>
              <a:rPr lang="en-US" altLang="en-US" sz="2400" b="1" dirty="0"/>
              <a:t>allow system calls to be made directly from programs.</a:t>
            </a:r>
          </a:p>
          <a:p>
            <a:pPr lvl="1">
              <a:lnSpc>
                <a:spcPct val="90000"/>
              </a:lnSpc>
            </a:pPr>
            <a:endParaRPr lang="en-US" altLang="en-US" sz="2400" dirty="0"/>
          </a:p>
          <a:p>
            <a:pPr>
              <a:lnSpc>
                <a:spcPct val="90000"/>
              </a:lnSpc>
            </a:pPr>
            <a:r>
              <a:rPr lang="en-US" altLang="en-US" sz="2400" b="1" dirty="0"/>
              <a:t>Unix system call may be invoked directly from C or C++ program.</a:t>
            </a:r>
          </a:p>
        </p:txBody>
      </p:sp>
      <p:sp>
        <p:nvSpPr>
          <p:cNvPr id="2" name="Date Placeholder 1"/>
          <p:cNvSpPr>
            <a:spLocks noGrp="1"/>
          </p:cNvSpPr>
          <p:nvPr>
            <p:ph type="dt" sz="half" idx="10"/>
          </p:nvPr>
        </p:nvSpPr>
        <p:spPr/>
        <p:txBody>
          <a:bodyPr/>
          <a:lstStyle/>
          <a:p>
            <a:fld id="{642C2073-DF4C-4F6D-82AE-6D4CEAA556B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326</a:t>
            </a:fld>
            <a:endParaRPr lang="en-IN"/>
          </a:p>
        </p:txBody>
      </p:sp>
    </p:spTree>
    <p:extLst>
      <p:ext uri="{BB962C8B-B14F-4D97-AF65-F5344CB8AC3E}">
        <p14:creationId xmlns:p14="http://schemas.microsoft.com/office/powerpoint/2010/main" val="16550729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a:t>Example of System Calls</a:t>
            </a:r>
          </a:p>
        </p:txBody>
      </p:sp>
      <p:sp>
        <p:nvSpPr>
          <p:cNvPr id="16387" name="Rectangle 5"/>
          <p:cNvSpPr>
            <a:spLocks noGrp="1" noChangeArrowheads="1"/>
          </p:cNvSpPr>
          <p:nvPr>
            <p:ph type="body" idx="1"/>
          </p:nvPr>
        </p:nvSpPr>
        <p:spPr>
          <a:xfrm>
            <a:off x="467544" y="1196752"/>
            <a:ext cx="8229600" cy="4525963"/>
          </a:xfrm>
        </p:spPr>
        <p:txBody>
          <a:bodyPr>
            <a:normAutofit/>
          </a:bodyPr>
          <a:lstStyle/>
          <a:p>
            <a:r>
              <a:rPr lang="en-US" altLang="en-US" sz="2400" dirty="0"/>
              <a:t>System call sequence to copy the contents of one file to another file</a:t>
            </a:r>
          </a:p>
        </p:txBody>
      </p:sp>
      <p:pic>
        <p:nvPicPr>
          <p:cNvPr id="1638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87923"/>
          <a:stretch/>
        </p:blipFill>
        <p:spPr bwMode="auto">
          <a:xfrm>
            <a:off x="1875110" y="2435374"/>
            <a:ext cx="5937250" cy="48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 name="Date Placeholder 1"/>
          <p:cNvSpPr>
            <a:spLocks noGrp="1"/>
          </p:cNvSpPr>
          <p:nvPr>
            <p:ph type="dt" sz="half" idx="10"/>
          </p:nvPr>
        </p:nvSpPr>
        <p:spPr/>
        <p:txBody>
          <a:bodyPr/>
          <a:lstStyle/>
          <a:p>
            <a:fld id="{AC84D396-F1E0-41F5-BE4F-AD4571232D3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327</a:t>
            </a:fld>
            <a:endParaRPr lang="en-IN"/>
          </a:p>
        </p:txBody>
      </p:sp>
    </p:spTree>
    <p:extLst>
      <p:ext uri="{BB962C8B-B14F-4D97-AF65-F5344CB8AC3E}">
        <p14:creationId xmlns:p14="http://schemas.microsoft.com/office/powerpoint/2010/main" val="192625930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a:t>Example of System Calls</a:t>
            </a:r>
          </a:p>
        </p:txBody>
      </p:sp>
      <p:sp>
        <p:nvSpPr>
          <p:cNvPr id="16387" name="Rectangle 5"/>
          <p:cNvSpPr>
            <a:spLocks noGrp="1" noChangeArrowheads="1"/>
          </p:cNvSpPr>
          <p:nvPr>
            <p:ph type="body" idx="1"/>
          </p:nvPr>
        </p:nvSpPr>
        <p:spPr>
          <a:xfrm>
            <a:off x="467544" y="1196752"/>
            <a:ext cx="8229600" cy="4525963"/>
          </a:xfrm>
        </p:spPr>
        <p:txBody>
          <a:bodyPr>
            <a:normAutofit/>
          </a:bodyPr>
          <a:lstStyle/>
          <a:p>
            <a:r>
              <a:rPr lang="en-US" altLang="en-US" sz="2400" dirty="0"/>
              <a:t>System call sequence to copy the contents of one file to another file</a:t>
            </a:r>
          </a:p>
        </p:txBody>
      </p:sp>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110" y="2435373"/>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 name="Date Placeholder 1"/>
          <p:cNvSpPr>
            <a:spLocks noGrp="1"/>
          </p:cNvSpPr>
          <p:nvPr>
            <p:ph type="dt" sz="half" idx="10"/>
          </p:nvPr>
        </p:nvSpPr>
        <p:spPr/>
        <p:txBody>
          <a:bodyPr/>
          <a:lstStyle/>
          <a:p>
            <a:fld id="{A8B64493-0260-4FBA-9C12-DB8ED1A123E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328</a:t>
            </a:fld>
            <a:endParaRPr lang="en-IN"/>
          </a:p>
        </p:txBody>
      </p:sp>
      <p:sp>
        <p:nvSpPr>
          <p:cNvPr id="5" name="TextBox 4"/>
          <p:cNvSpPr txBox="1"/>
          <p:nvPr/>
        </p:nvSpPr>
        <p:spPr>
          <a:xfrm>
            <a:off x="323528" y="3567191"/>
            <a:ext cx="2808312"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a:t>Even simple programs may make heavy use of the operating system.</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b="1" dirty="0"/>
              <a:t>Most users never see this level of detail.</a:t>
            </a:r>
          </a:p>
        </p:txBody>
      </p:sp>
    </p:spTree>
    <p:extLst>
      <p:ext uri="{BB962C8B-B14F-4D97-AF65-F5344CB8AC3E}">
        <p14:creationId xmlns:p14="http://schemas.microsoft.com/office/powerpoint/2010/main" val="235736418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0"/>
            <a:ext cx="8229600" cy="576262"/>
          </a:xfrm>
        </p:spPr>
        <p:txBody>
          <a:bodyPr>
            <a:normAutofit fontScale="90000"/>
          </a:bodyPr>
          <a:lstStyle/>
          <a:p>
            <a:pPr eaLnBrk="1" hangingPunct="1"/>
            <a:r>
              <a:rPr lang="en-US" altLang="en-US" dirty="0"/>
              <a:t>System Call Implementation</a:t>
            </a:r>
          </a:p>
        </p:txBody>
      </p:sp>
      <p:sp>
        <p:nvSpPr>
          <p:cNvPr id="18435" name="Rectangle 3"/>
          <p:cNvSpPr>
            <a:spLocks noGrp="1" noChangeArrowheads="1"/>
          </p:cNvSpPr>
          <p:nvPr>
            <p:ph type="body" idx="1"/>
          </p:nvPr>
        </p:nvSpPr>
        <p:spPr>
          <a:xfrm>
            <a:off x="539552" y="770483"/>
            <a:ext cx="7776864" cy="4530725"/>
          </a:xfrm>
        </p:spPr>
        <p:txBody>
          <a:bodyPr>
            <a:normAutofit/>
          </a:bodyPr>
          <a:lstStyle/>
          <a:p>
            <a:r>
              <a:rPr lang="en-US" altLang="en-US" sz="2400" dirty="0"/>
              <a:t>Typically, </a:t>
            </a:r>
            <a:r>
              <a:rPr lang="en-US" altLang="en-US" sz="2400" b="1" dirty="0"/>
              <a:t>a number is associated with each system call</a:t>
            </a:r>
          </a:p>
          <a:p>
            <a:pPr lvl="1"/>
            <a:r>
              <a:rPr lang="en-US" altLang="en-US" sz="2400" b="1" dirty="0">
                <a:solidFill>
                  <a:srgbClr val="3366FF"/>
                </a:solidFill>
              </a:rPr>
              <a:t>System-call interface </a:t>
            </a:r>
            <a:r>
              <a:rPr lang="en-US" altLang="en-US" sz="2400" b="1" dirty="0"/>
              <a:t>maintains a table indexed according to these numbers</a:t>
            </a:r>
          </a:p>
          <a:p>
            <a:endParaRPr lang="en-US" altLang="en-US" sz="2400" dirty="0"/>
          </a:p>
          <a:p>
            <a:r>
              <a:rPr lang="en-US" altLang="en-US" sz="2400" dirty="0"/>
              <a:t>The system call interface </a:t>
            </a:r>
          </a:p>
          <a:p>
            <a:pPr lvl="1"/>
            <a:r>
              <a:rPr lang="en-US" altLang="en-US" sz="2400" b="1" dirty="0"/>
              <a:t>invokes  the intended system call in OS kernel and </a:t>
            </a:r>
          </a:p>
          <a:p>
            <a:pPr lvl="1"/>
            <a:r>
              <a:rPr lang="en-US" altLang="en-US" sz="2400" b="1" dirty="0"/>
              <a:t>returns status of the system call and any return values</a:t>
            </a:r>
          </a:p>
        </p:txBody>
      </p:sp>
      <p:sp>
        <p:nvSpPr>
          <p:cNvPr id="2" name="Date Placeholder 1"/>
          <p:cNvSpPr>
            <a:spLocks noGrp="1"/>
          </p:cNvSpPr>
          <p:nvPr>
            <p:ph type="dt" sz="half" idx="10"/>
          </p:nvPr>
        </p:nvSpPr>
        <p:spPr/>
        <p:txBody>
          <a:bodyPr/>
          <a:lstStyle/>
          <a:p>
            <a:fld id="{47587AE5-6136-47CE-B546-A799D7669C1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329</a:t>
            </a:fld>
            <a:endParaRPr lang="en-IN"/>
          </a:p>
        </p:txBody>
      </p:sp>
      <p:pic>
        <p:nvPicPr>
          <p:cNvPr id="7"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861048"/>
            <a:ext cx="5400600" cy="257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794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E557D6-61A5-423F-B365-4537EDAC10B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33</a:t>
            </a:fld>
            <a:endParaRPr lang="en-IN"/>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424935" cy="534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644008" y="4653136"/>
            <a:ext cx="3240360"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598673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73075" y="198438"/>
            <a:ext cx="8229600" cy="576262"/>
          </a:xfrm>
        </p:spPr>
        <p:txBody>
          <a:bodyPr>
            <a:normAutofit fontScale="90000"/>
          </a:bodyPr>
          <a:lstStyle/>
          <a:p>
            <a:pPr eaLnBrk="1" hangingPunct="1"/>
            <a:r>
              <a:rPr lang="en-US" altLang="en-US"/>
              <a:t>System Call Implementation</a:t>
            </a:r>
          </a:p>
        </p:txBody>
      </p:sp>
      <p:sp>
        <p:nvSpPr>
          <p:cNvPr id="18435" name="Rectangle 3"/>
          <p:cNvSpPr>
            <a:spLocks noGrp="1" noChangeArrowheads="1"/>
          </p:cNvSpPr>
          <p:nvPr>
            <p:ph type="body" idx="1"/>
          </p:nvPr>
        </p:nvSpPr>
        <p:spPr>
          <a:xfrm>
            <a:off x="806450" y="1233488"/>
            <a:ext cx="7250113" cy="4530725"/>
          </a:xfrm>
        </p:spPr>
        <p:txBody>
          <a:bodyPr>
            <a:normAutofit/>
          </a:bodyPr>
          <a:lstStyle/>
          <a:p>
            <a:r>
              <a:rPr lang="en-US" altLang="en-US" sz="2400" b="1" dirty="0"/>
              <a:t>The caller need know nothing about how the system call is implemented</a:t>
            </a:r>
          </a:p>
          <a:p>
            <a:pPr lvl="1"/>
            <a:r>
              <a:rPr lang="en-US" altLang="en-US" sz="2400" dirty="0"/>
              <a:t>Just needs to obey API and </a:t>
            </a:r>
            <a:r>
              <a:rPr lang="en-US" altLang="en-US" sz="2400" b="1" dirty="0"/>
              <a:t>understand what OS will do as a result of call</a:t>
            </a:r>
          </a:p>
          <a:p>
            <a:pPr lvl="1"/>
            <a:r>
              <a:rPr lang="en-US" altLang="en-US" sz="2400" b="1" dirty="0"/>
              <a:t>Most details of  OS interface hidden from programmer by API  </a:t>
            </a:r>
          </a:p>
          <a:p>
            <a:pPr lvl="2"/>
            <a:r>
              <a:rPr lang="en-US" altLang="en-US" dirty="0"/>
              <a:t>Managed by run-time support library (set of functions built into libraries included with compiler)</a:t>
            </a:r>
          </a:p>
        </p:txBody>
      </p:sp>
      <p:sp>
        <p:nvSpPr>
          <p:cNvPr id="2" name="Date Placeholder 1"/>
          <p:cNvSpPr>
            <a:spLocks noGrp="1"/>
          </p:cNvSpPr>
          <p:nvPr>
            <p:ph type="dt" sz="half" idx="10"/>
          </p:nvPr>
        </p:nvSpPr>
        <p:spPr/>
        <p:txBody>
          <a:bodyPr/>
          <a:lstStyle/>
          <a:p>
            <a:fld id="{728C3737-8C5A-41A2-BC03-22EF215A95F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330</a:t>
            </a:fld>
            <a:endParaRPr lang="en-IN"/>
          </a:p>
        </p:txBody>
      </p:sp>
    </p:spTree>
    <p:extLst>
      <p:ext uri="{BB962C8B-B14F-4D97-AF65-F5344CB8AC3E}">
        <p14:creationId xmlns:p14="http://schemas.microsoft.com/office/powerpoint/2010/main" val="15381905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20750" y="182563"/>
            <a:ext cx="8229600" cy="576262"/>
          </a:xfrm>
        </p:spPr>
        <p:txBody>
          <a:bodyPr>
            <a:normAutofit fontScale="90000"/>
          </a:bodyPr>
          <a:lstStyle/>
          <a:p>
            <a:pPr eaLnBrk="1" hangingPunct="1"/>
            <a:r>
              <a:rPr lang="en-US" altLang="en-US"/>
              <a:t>API – System Call – OS Relationship</a:t>
            </a:r>
          </a:p>
        </p:txBody>
      </p:sp>
      <p:pic>
        <p:nvPicPr>
          <p:cNvPr id="1945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C4CB80D-6B94-4440-952C-827A9852018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331</a:t>
            </a:fld>
            <a:endParaRPr lang="en-IN"/>
          </a:p>
        </p:txBody>
      </p:sp>
    </p:spTree>
    <p:extLst>
      <p:ext uri="{BB962C8B-B14F-4D97-AF65-F5344CB8AC3E}">
        <p14:creationId xmlns:p14="http://schemas.microsoft.com/office/powerpoint/2010/main" val="26681692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a:t>System Call Parameter Passing</a:t>
            </a:r>
          </a:p>
        </p:txBody>
      </p:sp>
      <p:sp>
        <p:nvSpPr>
          <p:cNvPr id="20483" name="Rectangle 3"/>
          <p:cNvSpPr>
            <a:spLocks noGrp="1" noChangeArrowheads="1"/>
          </p:cNvSpPr>
          <p:nvPr>
            <p:ph type="body" idx="1"/>
          </p:nvPr>
        </p:nvSpPr>
        <p:spPr>
          <a:xfrm>
            <a:off x="806450" y="1233488"/>
            <a:ext cx="7297738" cy="4530725"/>
          </a:xfrm>
        </p:spPr>
        <p:txBody>
          <a:bodyPr>
            <a:normAutofit/>
          </a:bodyPr>
          <a:lstStyle/>
          <a:p>
            <a:pPr>
              <a:lnSpc>
                <a:spcPct val="90000"/>
              </a:lnSpc>
            </a:pPr>
            <a:r>
              <a:rPr lang="en-US" altLang="en-US" sz="2400" dirty="0"/>
              <a:t>System Calls occur in different ways</a:t>
            </a:r>
          </a:p>
          <a:p>
            <a:pPr>
              <a:lnSpc>
                <a:spcPct val="90000"/>
              </a:lnSpc>
            </a:pPr>
            <a:r>
              <a:rPr lang="en-US" altLang="en-US" sz="2400" dirty="0"/>
              <a:t>Often, more information is required than simply identity of desired system call</a:t>
            </a:r>
          </a:p>
          <a:p>
            <a:pPr lvl="1">
              <a:lnSpc>
                <a:spcPct val="90000"/>
              </a:lnSpc>
            </a:pPr>
            <a:r>
              <a:rPr lang="en-US" altLang="en-US" sz="2400" b="1" dirty="0"/>
              <a:t>Exact type and amount of information vary according to OS and call</a:t>
            </a:r>
          </a:p>
          <a:p>
            <a:pPr lvl="1">
              <a:lnSpc>
                <a:spcPct val="90000"/>
              </a:lnSpc>
            </a:pPr>
            <a:endParaRPr lang="en-US" altLang="en-US" sz="2400" dirty="0"/>
          </a:p>
          <a:p>
            <a:pPr lvl="1">
              <a:lnSpc>
                <a:spcPct val="90000"/>
              </a:lnSpc>
            </a:pPr>
            <a:r>
              <a:rPr lang="en-US" altLang="en-US" sz="2400" dirty="0" err="1"/>
              <a:t>Eg</a:t>
            </a:r>
            <a:r>
              <a:rPr lang="en-US" altLang="en-US" sz="2400" dirty="0"/>
              <a:t>- To get input, </a:t>
            </a:r>
          </a:p>
          <a:p>
            <a:pPr lvl="2">
              <a:lnSpc>
                <a:spcPct val="90000"/>
              </a:lnSpc>
            </a:pPr>
            <a:r>
              <a:rPr lang="en-US" altLang="en-US" b="1" dirty="0"/>
              <a:t>we need to specify file or device to use as the source and</a:t>
            </a:r>
          </a:p>
          <a:p>
            <a:pPr lvl="2">
              <a:lnSpc>
                <a:spcPct val="90000"/>
              </a:lnSpc>
            </a:pPr>
            <a:r>
              <a:rPr lang="en-US" altLang="en-US" dirty="0"/>
              <a:t> the address and </a:t>
            </a:r>
            <a:r>
              <a:rPr lang="en-US" altLang="en-US" b="1" dirty="0"/>
              <a:t>length of the memory buffer </a:t>
            </a:r>
            <a:r>
              <a:rPr lang="en-US" altLang="en-US" dirty="0"/>
              <a:t>into which the input should be read.</a:t>
            </a:r>
          </a:p>
        </p:txBody>
      </p:sp>
      <p:sp>
        <p:nvSpPr>
          <p:cNvPr id="2" name="Date Placeholder 1"/>
          <p:cNvSpPr>
            <a:spLocks noGrp="1"/>
          </p:cNvSpPr>
          <p:nvPr>
            <p:ph type="dt" sz="half" idx="10"/>
          </p:nvPr>
        </p:nvSpPr>
        <p:spPr/>
        <p:txBody>
          <a:bodyPr/>
          <a:lstStyle/>
          <a:p>
            <a:fld id="{E079665C-EF1B-448B-AFC5-3B49EDF91BCA}"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332</a:t>
            </a:fld>
            <a:endParaRPr lang="en-IN"/>
          </a:p>
        </p:txBody>
      </p:sp>
    </p:spTree>
    <p:extLst>
      <p:ext uri="{BB962C8B-B14F-4D97-AF65-F5344CB8AC3E}">
        <p14:creationId xmlns:p14="http://schemas.microsoft.com/office/powerpoint/2010/main" val="312223465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Example of Standard API</a:t>
            </a:r>
          </a:p>
        </p:txBody>
      </p:sp>
      <p:pic>
        <p:nvPicPr>
          <p:cNvPr id="17411" name="Picture 1" descr="Screen Shot 2012-12-01 at 12.25.0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066800"/>
            <a:ext cx="7920880"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4AD0BAF-801D-44F8-8CDE-3D4946902AE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333</a:t>
            </a:fld>
            <a:endParaRPr lang="en-IN"/>
          </a:p>
        </p:txBody>
      </p:sp>
      <p:sp>
        <p:nvSpPr>
          <p:cNvPr id="5" name="Frame 4"/>
          <p:cNvSpPr/>
          <p:nvPr/>
        </p:nvSpPr>
        <p:spPr>
          <a:xfrm>
            <a:off x="323528" y="4005064"/>
            <a:ext cx="8820472" cy="72008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57842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a:t>System Call Parameter Passing</a:t>
            </a:r>
          </a:p>
        </p:txBody>
      </p:sp>
      <p:sp>
        <p:nvSpPr>
          <p:cNvPr id="20483" name="Rectangle 3"/>
          <p:cNvSpPr>
            <a:spLocks noGrp="1" noChangeArrowheads="1"/>
          </p:cNvSpPr>
          <p:nvPr>
            <p:ph type="body" idx="1"/>
          </p:nvPr>
        </p:nvSpPr>
        <p:spPr>
          <a:xfrm>
            <a:off x="539552" y="1233488"/>
            <a:ext cx="7992888" cy="5075832"/>
          </a:xfrm>
        </p:spPr>
        <p:txBody>
          <a:bodyPr>
            <a:normAutofit fontScale="92500" lnSpcReduction="20000"/>
          </a:bodyPr>
          <a:lstStyle/>
          <a:p>
            <a:pPr>
              <a:lnSpc>
                <a:spcPct val="90000"/>
              </a:lnSpc>
            </a:pPr>
            <a:r>
              <a:rPr lang="en-US" altLang="en-US" sz="2600" dirty="0"/>
              <a:t>Three general methods used to pass parameters to the OS</a:t>
            </a:r>
          </a:p>
          <a:p>
            <a:pPr lvl="1">
              <a:lnSpc>
                <a:spcPct val="90000"/>
              </a:lnSpc>
            </a:pPr>
            <a:r>
              <a:rPr lang="en-US" altLang="en-US" sz="2600" dirty="0"/>
              <a:t>Simplest:  </a:t>
            </a:r>
            <a:r>
              <a:rPr lang="en-US" altLang="en-US" sz="2600" b="1" dirty="0"/>
              <a:t>pass the parameters in registers</a:t>
            </a:r>
          </a:p>
          <a:p>
            <a:pPr lvl="2">
              <a:lnSpc>
                <a:spcPct val="90000"/>
              </a:lnSpc>
            </a:pPr>
            <a:r>
              <a:rPr lang="en-US" altLang="en-US" sz="2600" dirty="0"/>
              <a:t> In some cases, may be more parameters than registers</a:t>
            </a:r>
          </a:p>
          <a:p>
            <a:pPr lvl="1">
              <a:lnSpc>
                <a:spcPct val="90000"/>
              </a:lnSpc>
            </a:pPr>
            <a:endParaRPr lang="en-US" altLang="en-US" sz="2600" dirty="0"/>
          </a:p>
          <a:p>
            <a:pPr lvl="1">
              <a:lnSpc>
                <a:spcPct val="90000"/>
              </a:lnSpc>
            </a:pPr>
            <a:r>
              <a:rPr lang="en-US" altLang="en-US" sz="2600" b="1" dirty="0"/>
              <a:t>Parameters stored in a block</a:t>
            </a:r>
            <a:r>
              <a:rPr lang="en-US" altLang="en-US" sz="2600" b="1" i="1" dirty="0"/>
              <a:t>, </a:t>
            </a:r>
            <a:r>
              <a:rPr lang="en-US" altLang="en-US" sz="2600" b="1" dirty="0"/>
              <a:t>or table, in memory</a:t>
            </a:r>
            <a:r>
              <a:rPr lang="en-US" altLang="en-US" sz="2600" dirty="0"/>
              <a:t>, and </a:t>
            </a:r>
            <a:r>
              <a:rPr lang="en-US" altLang="en-US" sz="2600" b="1" dirty="0"/>
              <a:t>address of block passed as a parameter in a register </a:t>
            </a:r>
          </a:p>
          <a:p>
            <a:pPr lvl="2">
              <a:lnSpc>
                <a:spcPct val="90000"/>
              </a:lnSpc>
            </a:pPr>
            <a:r>
              <a:rPr lang="en-US" altLang="en-US" sz="2600" dirty="0"/>
              <a:t>This approach taken by Linux and Solaris</a:t>
            </a:r>
          </a:p>
          <a:p>
            <a:pPr lvl="1">
              <a:lnSpc>
                <a:spcPct val="90000"/>
              </a:lnSpc>
            </a:pPr>
            <a:endParaRPr lang="en-US" altLang="en-US" sz="2600" dirty="0"/>
          </a:p>
          <a:p>
            <a:pPr lvl="1">
              <a:lnSpc>
                <a:spcPct val="90000"/>
              </a:lnSpc>
            </a:pPr>
            <a:r>
              <a:rPr lang="en-US" altLang="en-US" sz="2600" b="1" dirty="0"/>
              <a:t>Parameters placed, or </a:t>
            </a:r>
            <a:r>
              <a:rPr lang="en-US" altLang="en-US" sz="2600" b="1" dirty="0">
                <a:solidFill>
                  <a:srgbClr val="3366FF"/>
                </a:solidFill>
              </a:rPr>
              <a:t>pushed</a:t>
            </a:r>
            <a:r>
              <a:rPr lang="en-US" altLang="en-US" sz="2600" b="1" i="1" dirty="0"/>
              <a:t>, </a:t>
            </a:r>
            <a:r>
              <a:rPr lang="en-US" altLang="en-US" sz="2600" b="1" dirty="0"/>
              <a:t>onto the </a:t>
            </a:r>
            <a:r>
              <a:rPr lang="en-US" altLang="en-US" sz="2600" b="1" dirty="0">
                <a:solidFill>
                  <a:srgbClr val="3366FF"/>
                </a:solidFill>
              </a:rPr>
              <a:t>stack</a:t>
            </a:r>
            <a:r>
              <a:rPr lang="en-US" altLang="en-US" sz="2600" b="1" i="1" dirty="0"/>
              <a:t> </a:t>
            </a:r>
            <a:r>
              <a:rPr lang="en-US" altLang="en-US" sz="2600" b="1" dirty="0"/>
              <a:t>by the program and </a:t>
            </a:r>
            <a:r>
              <a:rPr lang="en-US" altLang="en-US" sz="2600" b="1" dirty="0">
                <a:solidFill>
                  <a:srgbClr val="3366FF"/>
                </a:solidFill>
              </a:rPr>
              <a:t>popped</a:t>
            </a:r>
            <a:r>
              <a:rPr lang="en-US" altLang="en-US" sz="2600" b="1" i="1" dirty="0"/>
              <a:t> </a:t>
            </a:r>
            <a:r>
              <a:rPr lang="en-US" altLang="en-US" sz="2600" b="1" dirty="0"/>
              <a:t>off the stack by the operating system</a:t>
            </a:r>
          </a:p>
          <a:p>
            <a:pPr lvl="1">
              <a:lnSpc>
                <a:spcPct val="90000"/>
              </a:lnSpc>
            </a:pPr>
            <a:endParaRPr lang="en-US" altLang="en-US" sz="2600" dirty="0"/>
          </a:p>
          <a:p>
            <a:pPr lvl="1">
              <a:lnSpc>
                <a:spcPct val="90000"/>
              </a:lnSpc>
            </a:pPr>
            <a:r>
              <a:rPr lang="en-US" altLang="en-US" sz="2600" dirty="0"/>
              <a:t>Block and stack methods do not limit the number or length of parameters being passed</a:t>
            </a:r>
          </a:p>
          <a:p>
            <a:pPr lvl="1">
              <a:lnSpc>
                <a:spcPct val="90000"/>
              </a:lnSpc>
            </a:pPr>
            <a:endParaRPr lang="en-US" altLang="en-US" dirty="0"/>
          </a:p>
        </p:txBody>
      </p:sp>
      <p:sp>
        <p:nvSpPr>
          <p:cNvPr id="2" name="Date Placeholder 1"/>
          <p:cNvSpPr>
            <a:spLocks noGrp="1"/>
          </p:cNvSpPr>
          <p:nvPr>
            <p:ph type="dt" sz="half" idx="10"/>
          </p:nvPr>
        </p:nvSpPr>
        <p:spPr/>
        <p:txBody>
          <a:bodyPr/>
          <a:lstStyle/>
          <a:p>
            <a:fld id="{B40E3EF0-02F7-4907-BB4E-90608F1043D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334</a:t>
            </a:fld>
            <a:endParaRPr lang="en-IN"/>
          </a:p>
        </p:txBody>
      </p:sp>
      <p:sp>
        <p:nvSpPr>
          <p:cNvPr id="5" name="Frame 4"/>
          <p:cNvSpPr/>
          <p:nvPr/>
        </p:nvSpPr>
        <p:spPr>
          <a:xfrm>
            <a:off x="179512" y="5085184"/>
            <a:ext cx="8712968" cy="86409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434542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Parameter Passing via Table</a:t>
            </a:r>
          </a:p>
        </p:txBody>
      </p:sp>
      <p:pic>
        <p:nvPicPr>
          <p:cNvPr id="21507"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65313"/>
            <a:ext cx="6573837"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E27F805E-8884-4EA1-A5E1-CFA584C9807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335</a:t>
            </a:fld>
            <a:endParaRPr lang="en-IN"/>
          </a:p>
        </p:txBody>
      </p:sp>
    </p:spTree>
    <p:extLst>
      <p:ext uri="{BB962C8B-B14F-4D97-AF65-F5344CB8AC3E}">
        <p14:creationId xmlns:p14="http://schemas.microsoft.com/office/powerpoint/2010/main" val="41905242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73075" y="214313"/>
            <a:ext cx="8229600" cy="576262"/>
          </a:xfrm>
        </p:spPr>
        <p:txBody>
          <a:bodyPr>
            <a:normAutofit fontScale="90000"/>
          </a:bodyPr>
          <a:lstStyle/>
          <a:p>
            <a:pPr eaLnBrk="1" hangingPunct="1"/>
            <a:r>
              <a:rPr lang="en-US" altLang="en-US"/>
              <a:t>Types of System Calls</a:t>
            </a:r>
          </a:p>
        </p:txBody>
      </p:sp>
      <p:sp>
        <p:nvSpPr>
          <p:cNvPr id="22531" name="Rectangle 4"/>
          <p:cNvSpPr>
            <a:spLocks noGrp="1" noChangeArrowheads="1"/>
          </p:cNvSpPr>
          <p:nvPr>
            <p:ph type="body" idx="1"/>
          </p:nvPr>
        </p:nvSpPr>
        <p:spPr>
          <a:xfrm>
            <a:off x="854075" y="1138238"/>
            <a:ext cx="7822381" cy="4530725"/>
          </a:xfrm>
        </p:spPr>
        <p:txBody>
          <a:bodyPr>
            <a:normAutofit/>
          </a:bodyPr>
          <a:lstStyle/>
          <a:p>
            <a:endParaRPr lang="en-US" altLang="en-US" dirty="0"/>
          </a:p>
        </p:txBody>
      </p:sp>
      <p:sp>
        <p:nvSpPr>
          <p:cNvPr id="2" name="Date Placeholder 1"/>
          <p:cNvSpPr>
            <a:spLocks noGrp="1"/>
          </p:cNvSpPr>
          <p:nvPr>
            <p:ph type="dt" sz="half" idx="10"/>
          </p:nvPr>
        </p:nvSpPr>
        <p:spPr/>
        <p:txBody>
          <a:bodyPr/>
          <a:lstStyle/>
          <a:p>
            <a:fld id="{E7B52FAE-7FC9-40B2-BA5D-DB7052611E4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336</a:t>
            </a:fld>
            <a:endParaRPr lang="en-IN"/>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00" y="1124744"/>
            <a:ext cx="8110364"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013434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73075" y="214313"/>
            <a:ext cx="8229600" cy="576262"/>
          </a:xfrm>
        </p:spPr>
        <p:txBody>
          <a:bodyPr>
            <a:normAutofit fontScale="90000"/>
          </a:bodyPr>
          <a:lstStyle/>
          <a:p>
            <a:pPr eaLnBrk="1" hangingPunct="1"/>
            <a:r>
              <a:rPr lang="en-US" altLang="en-US"/>
              <a:t>Types of System Calls</a:t>
            </a:r>
          </a:p>
        </p:txBody>
      </p:sp>
      <p:sp>
        <p:nvSpPr>
          <p:cNvPr id="22531" name="Rectangle 4"/>
          <p:cNvSpPr>
            <a:spLocks noGrp="1" noChangeArrowheads="1"/>
          </p:cNvSpPr>
          <p:nvPr>
            <p:ph type="body" idx="1"/>
          </p:nvPr>
        </p:nvSpPr>
        <p:spPr>
          <a:xfrm>
            <a:off x="854075" y="1138238"/>
            <a:ext cx="8229600" cy="4530725"/>
          </a:xfrm>
        </p:spPr>
        <p:txBody>
          <a:bodyPr>
            <a:normAutofit fontScale="85000" lnSpcReduction="20000"/>
          </a:bodyPr>
          <a:lstStyle/>
          <a:p>
            <a:r>
              <a:rPr lang="en-US" altLang="en-US" dirty="0"/>
              <a:t>Process control</a:t>
            </a:r>
          </a:p>
          <a:p>
            <a:pPr lvl="1"/>
            <a:r>
              <a:rPr lang="en-US" altLang="en-US" b="1" dirty="0"/>
              <a:t>create process, terminate process</a:t>
            </a:r>
          </a:p>
          <a:p>
            <a:pPr lvl="1"/>
            <a:r>
              <a:rPr lang="en-US" altLang="en-US" b="1" dirty="0"/>
              <a:t>end, abort</a:t>
            </a:r>
          </a:p>
          <a:p>
            <a:pPr lvl="1"/>
            <a:r>
              <a:rPr lang="en-US" altLang="en-US" dirty="0"/>
              <a:t>load, execute</a:t>
            </a:r>
          </a:p>
          <a:p>
            <a:pPr lvl="1"/>
            <a:r>
              <a:rPr lang="en-US" altLang="en-US" b="1" dirty="0"/>
              <a:t>get process attributes, set process attributes</a:t>
            </a:r>
          </a:p>
          <a:p>
            <a:pPr lvl="1"/>
            <a:r>
              <a:rPr lang="en-US" altLang="en-US" b="1"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3366FF"/>
                </a:solidFill>
              </a:rPr>
              <a:t>Debugger</a:t>
            </a:r>
            <a:r>
              <a:rPr lang="en-US" altLang="en-US" dirty="0"/>
              <a:t> for determining </a:t>
            </a:r>
            <a:r>
              <a:rPr lang="en-US" altLang="en-US" b="1" dirty="0">
                <a:solidFill>
                  <a:srgbClr val="3366FF"/>
                </a:solidFill>
              </a:rPr>
              <a:t>bugs, single step </a:t>
            </a:r>
            <a:r>
              <a:rPr lang="en-US" altLang="en-US" dirty="0"/>
              <a:t>execution</a:t>
            </a:r>
          </a:p>
          <a:p>
            <a:pPr lvl="1"/>
            <a:r>
              <a:rPr lang="en-US" altLang="en-US" b="1" dirty="0">
                <a:solidFill>
                  <a:srgbClr val="3366FF"/>
                </a:solidFill>
              </a:rPr>
              <a:t>Locks</a:t>
            </a:r>
            <a:r>
              <a:rPr lang="en-US" altLang="en-US" dirty="0"/>
              <a:t> for managing access to shared data between processes</a:t>
            </a:r>
          </a:p>
        </p:txBody>
      </p:sp>
      <p:sp>
        <p:nvSpPr>
          <p:cNvPr id="2" name="Date Placeholder 1"/>
          <p:cNvSpPr>
            <a:spLocks noGrp="1"/>
          </p:cNvSpPr>
          <p:nvPr>
            <p:ph type="dt" sz="half" idx="10"/>
          </p:nvPr>
        </p:nvSpPr>
        <p:spPr/>
        <p:txBody>
          <a:bodyPr/>
          <a:lstStyle/>
          <a:p>
            <a:fld id="{E7B52FAE-7FC9-40B2-BA5D-DB7052611E4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337</a:t>
            </a:fld>
            <a:endParaRPr lang="en-IN"/>
          </a:p>
        </p:txBody>
      </p:sp>
    </p:spTree>
    <p:extLst>
      <p:ext uri="{BB962C8B-B14F-4D97-AF65-F5344CB8AC3E}">
        <p14:creationId xmlns:p14="http://schemas.microsoft.com/office/powerpoint/2010/main" val="373594052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Types of System Calls</a:t>
            </a:r>
          </a:p>
        </p:txBody>
      </p:sp>
      <p:sp>
        <p:nvSpPr>
          <p:cNvPr id="23555" name="Rectangle 4"/>
          <p:cNvSpPr>
            <a:spLocks noGrp="1" noChangeArrowheads="1"/>
          </p:cNvSpPr>
          <p:nvPr>
            <p:ph type="body" idx="1"/>
          </p:nvPr>
        </p:nvSpPr>
        <p:spPr/>
        <p:txBody>
          <a:bodyPr>
            <a:normAutofit/>
          </a:bodyPr>
          <a:lstStyle/>
          <a:p>
            <a:r>
              <a:rPr lang="en-US" altLang="en-US" sz="2800" dirty="0"/>
              <a:t>File management</a:t>
            </a:r>
          </a:p>
          <a:p>
            <a:pPr lvl="1"/>
            <a:r>
              <a:rPr lang="en-US" altLang="en-US" sz="2400" b="1" dirty="0"/>
              <a:t>create file, delete file</a:t>
            </a:r>
          </a:p>
          <a:p>
            <a:pPr lvl="1"/>
            <a:r>
              <a:rPr lang="en-US" altLang="en-US" sz="2400" b="1" dirty="0"/>
              <a:t>open, close file</a:t>
            </a:r>
          </a:p>
          <a:p>
            <a:pPr lvl="1"/>
            <a:r>
              <a:rPr lang="en-US" altLang="en-US" sz="2400" b="1" dirty="0"/>
              <a:t>read, write</a:t>
            </a:r>
            <a:r>
              <a:rPr lang="en-US" altLang="en-US" sz="2400" dirty="0"/>
              <a:t>, reposition</a:t>
            </a:r>
          </a:p>
          <a:p>
            <a:pPr lvl="1"/>
            <a:r>
              <a:rPr lang="en-US" altLang="en-US" sz="2400" b="1" dirty="0"/>
              <a:t>get and set file attributes</a:t>
            </a:r>
          </a:p>
          <a:p>
            <a:pPr marL="457200" lvl="1" indent="0">
              <a:buNone/>
            </a:pPr>
            <a:endParaRPr lang="en-US" altLang="en-US" sz="2400" b="1" dirty="0"/>
          </a:p>
        </p:txBody>
      </p:sp>
      <p:sp>
        <p:nvSpPr>
          <p:cNvPr id="2" name="Date Placeholder 1"/>
          <p:cNvSpPr>
            <a:spLocks noGrp="1"/>
          </p:cNvSpPr>
          <p:nvPr>
            <p:ph type="dt" sz="half" idx="10"/>
          </p:nvPr>
        </p:nvSpPr>
        <p:spPr/>
        <p:txBody>
          <a:bodyPr/>
          <a:lstStyle/>
          <a:p>
            <a:fld id="{F984D0C2-7162-45DA-A94A-13110B23DA7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338</a:t>
            </a:fld>
            <a:endParaRPr lang="en-IN"/>
          </a:p>
        </p:txBody>
      </p:sp>
    </p:spTree>
    <p:extLst>
      <p:ext uri="{BB962C8B-B14F-4D97-AF65-F5344CB8AC3E}">
        <p14:creationId xmlns:p14="http://schemas.microsoft.com/office/powerpoint/2010/main" val="5667857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Types of System Calls</a:t>
            </a:r>
          </a:p>
        </p:txBody>
      </p:sp>
      <p:sp>
        <p:nvSpPr>
          <p:cNvPr id="23555" name="Rectangle 4"/>
          <p:cNvSpPr>
            <a:spLocks noGrp="1" noChangeArrowheads="1"/>
          </p:cNvSpPr>
          <p:nvPr>
            <p:ph type="body" idx="1"/>
          </p:nvPr>
        </p:nvSpPr>
        <p:spPr/>
        <p:txBody>
          <a:bodyPr>
            <a:normAutofit/>
          </a:bodyPr>
          <a:lstStyle/>
          <a:p>
            <a:r>
              <a:rPr lang="en-US" altLang="en-US" sz="2800" dirty="0"/>
              <a:t>Device management</a:t>
            </a:r>
          </a:p>
          <a:p>
            <a:pPr lvl="1"/>
            <a:r>
              <a:rPr lang="en-US" altLang="en-US" sz="2400" b="1" dirty="0"/>
              <a:t>request device, release device</a:t>
            </a:r>
          </a:p>
          <a:p>
            <a:pPr lvl="1"/>
            <a:r>
              <a:rPr lang="en-US" altLang="en-US" sz="2400" b="1" dirty="0"/>
              <a:t>read, write</a:t>
            </a:r>
            <a:r>
              <a:rPr lang="en-US" altLang="en-US" sz="2400" dirty="0"/>
              <a:t>, reposition</a:t>
            </a:r>
          </a:p>
          <a:p>
            <a:pPr lvl="1"/>
            <a:r>
              <a:rPr lang="en-US" altLang="en-US" sz="2400" b="1" dirty="0"/>
              <a:t>get device attributes, set device </a:t>
            </a:r>
            <a:r>
              <a:rPr lang="en-US" altLang="en-US" sz="2400" dirty="0"/>
              <a:t>attributes</a:t>
            </a:r>
          </a:p>
          <a:p>
            <a:pPr lvl="1"/>
            <a:r>
              <a:rPr lang="en-US" altLang="en-US" sz="2400" b="1" dirty="0"/>
              <a:t>logically attach or detach devices</a:t>
            </a:r>
          </a:p>
          <a:p>
            <a:pPr lvl="1"/>
            <a:endParaRPr lang="en-US" altLang="en-US" dirty="0"/>
          </a:p>
        </p:txBody>
      </p:sp>
      <p:sp>
        <p:nvSpPr>
          <p:cNvPr id="2" name="Date Placeholder 1"/>
          <p:cNvSpPr>
            <a:spLocks noGrp="1"/>
          </p:cNvSpPr>
          <p:nvPr>
            <p:ph type="dt" sz="half" idx="10"/>
          </p:nvPr>
        </p:nvSpPr>
        <p:spPr/>
        <p:txBody>
          <a:bodyPr/>
          <a:lstStyle/>
          <a:p>
            <a:fld id="{BBD5821E-42C6-4A1A-8063-22F7B2C592B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339</a:t>
            </a:fld>
            <a:endParaRPr lang="en-IN"/>
          </a:p>
        </p:txBody>
      </p:sp>
    </p:spTree>
    <p:extLst>
      <p:ext uri="{BB962C8B-B14F-4D97-AF65-F5344CB8AC3E}">
        <p14:creationId xmlns:p14="http://schemas.microsoft.com/office/powerpoint/2010/main" val="3411190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Linker</a:t>
            </a:r>
          </a:p>
        </p:txBody>
      </p:sp>
      <p:sp>
        <p:nvSpPr>
          <p:cNvPr id="4" name="Date Placeholder 3"/>
          <p:cNvSpPr>
            <a:spLocks noGrp="1"/>
          </p:cNvSpPr>
          <p:nvPr>
            <p:ph type="dt" sz="half" idx="10"/>
          </p:nvPr>
        </p:nvSpPr>
        <p:spPr/>
        <p:txBody>
          <a:bodyPr/>
          <a:lstStyle/>
          <a:p>
            <a:fld id="{C5C4CF64-F3C3-4356-A805-14C8A274F12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a:t>
            </a:fld>
            <a:endParaRPr lang="en-IN"/>
          </a:p>
        </p:txBody>
      </p:sp>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954"/>
          <a:stretch/>
        </p:blipFill>
        <p:spPr bwMode="auto">
          <a:xfrm>
            <a:off x="539552" y="1412776"/>
            <a:ext cx="7776863" cy="482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3693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normAutofit fontScale="90000"/>
          </a:bodyPr>
          <a:lstStyle/>
          <a:p>
            <a:pPr eaLnBrk="1" hangingPunct="1"/>
            <a:r>
              <a:rPr lang="en-US" altLang="en-US"/>
              <a:t>Types of System Calls (Cont.)</a:t>
            </a:r>
          </a:p>
        </p:txBody>
      </p:sp>
      <p:sp>
        <p:nvSpPr>
          <p:cNvPr id="24579" name="Rectangle 4"/>
          <p:cNvSpPr>
            <a:spLocks noGrp="1" noChangeArrowheads="1"/>
          </p:cNvSpPr>
          <p:nvPr>
            <p:ph type="body" idx="1"/>
          </p:nvPr>
        </p:nvSpPr>
        <p:spPr>
          <a:xfrm>
            <a:off x="806450" y="1233488"/>
            <a:ext cx="7234238" cy="4530725"/>
          </a:xfrm>
        </p:spPr>
        <p:txBody>
          <a:bodyPr>
            <a:normAutofit/>
          </a:bodyPr>
          <a:lstStyle/>
          <a:p>
            <a:r>
              <a:rPr lang="en-US" altLang="en-US" sz="2800" dirty="0"/>
              <a:t>Information maintenance</a:t>
            </a:r>
          </a:p>
          <a:p>
            <a:pPr lvl="1"/>
            <a:r>
              <a:rPr lang="en-US" altLang="en-US" sz="2400" b="1" dirty="0"/>
              <a:t>get time or date, set time or date</a:t>
            </a:r>
          </a:p>
          <a:p>
            <a:pPr lvl="1"/>
            <a:r>
              <a:rPr lang="en-US" altLang="en-US" sz="2400" dirty="0"/>
              <a:t>get system data, set system data</a:t>
            </a:r>
          </a:p>
          <a:p>
            <a:pPr lvl="1"/>
            <a:r>
              <a:rPr lang="en-US" altLang="en-US" sz="2400" b="1" dirty="0"/>
              <a:t>get and set process (process id), </a:t>
            </a:r>
            <a:r>
              <a:rPr lang="en-US" altLang="en-US" sz="2400" dirty="0"/>
              <a:t>file, or device attributes</a:t>
            </a:r>
          </a:p>
        </p:txBody>
      </p:sp>
      <p:sp>
        <p:nvSpPr>
          <p:cNvPr id="2" name="Date Placeholder 1"/>
          <p:cNvSpPr>
            <a:spLocks noGrp="1"/>
          </p:cNvSpPr>
          <p:nvPr>
            <p:ph type="dt" sz="half" idx="10"/>
          </p:nvPr>
        </p:nvSpPr>
        <p:spPr/>
        <p:txBody>
          <a:bodyPr/>
          <a:lstStyle/>
          <a:p>
            <a:fld id="{EE4A3AF9-9941-4B75-8EEC-691ED799849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340</a:t>
            </a:fld>
            <a:endParaRPr lang="en-IN"/>
          </a:p>
        </p:txBody>
      </p:sp>
    </p:spTree>
    <p:extLst>
      <p:ext uri="{BB962C8B-B14F-4D97-AF65-F5344CB8AC3E}">
        <p14:creationId xmlns:p14="http://schemas.microsoft.com/office/powerpoint/2010/main" val="28292609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normAutofit fontScale="90000"/>
          </a:bodyPr>
          <a:lstStyle/>
          <a:p>
            <a:pPr eaLnBrk="1" hangingPunct="1"/>
            <a:r>
              <a:rPr lang="en-US" altLang="en-US"/>
              <a:t>Types of System Calls (Cont.)</a:t>
            </a:r>
          </a:p>
        </p:txBody>
      </p:sp>
      <p:sp>
        <p:nvSpPr>
          <p:cNvPr id="24579" name="Rectangle 4"/>
          <p:cNvSpPr>
            <a:spLocks noGrp="1" noChangeArrowheads="1"/>
          </p:cNvSpPr>
          <p:nvPr>
            <p:ph type="body" idx="1"/>
          </p:nvPr>
        </p:nvSpPr>
        <p:spPr>
          <a:xfrm>
            <a:off x="806450" y="1233488"/>
            <a:ext cx="7234238" cy="4530725"/>
          </a:xfrm>
        </p:spPr>
        <p:txBody>
          <a:bodyPr>
            <a:normAutofit/>
          </a:bodyPr>
          <a:lstStyle/>
          <a:p>
            <a:r>
              <a:rPr lang="en-US" altLang="en-US" sz="2800" dirty="0"/>
              <a:t>Communications</a:t>
            </a:r>
          </a:p>
          <a:p>
            <a:pPr lvl="1"/>
            <a:r>
              <a:rPr lang="en-US" altLang="en-US" sz="2400" b="1" dirty="0"/>
              <a:t>create, delete communication connection</a:t>
            </a:r>
          </a:p>
          <a:p>
            <a:pPr lvl="1"/>
            <a:r>
              <a:rPr lang="en-US" altLang="en-US" sz="2400" b="1" dirty="0"/>
              <a:t>send, receive messages </a:t>
            </a:r>
          </a:p>
          <a:p>
            <a:pPr lvl="1"/>
            <a:r>
              <a:rPr lang="en-US" altLang="en-US" sz="2400" b="1" dirty="0"/>
              <a:t>If </a:t>
            </a:r>
            <a:r>
              <a:rPr lang="en-US" altLang="en-US" sz="2400" b="1" dirty="0">
                <a:solidFill>
                  <a:srgbClr val="3366FF"/>
                </a:solidFill>
              </a:rPr>
              <a:t>message passing model </a:t>
            </a:r>
            <a:r>
              <a:rPr lang="en-US" altLang="en-US" sz="2400" b="1" dirty="0"/>
              <a:t>to </a:t>
            </a:r>
            <a:r>
              <a:rPr lang="en-US" altLang="en-US" sz="2400" b="1" dirty="0">
                <a:solidFill>
                  <a:srgbClr val="3366FF"/>
                </a:solidFill>
              </a:rPr>
              <a:t>host name</a:t>
            </a:r>
            <a:r>
              <a:rPr lang="en-US" altLang="en-US" sz="2400" b="1" dirty="0"/>
              <a:t> or </a:t>
            </a:r>
            <a:r>
              <a:rPr lang="en-US" altLang="en-US" sz="2400" b="1" dirty="0">
                <a:solidFill>
                  <a:srgbClr val="3366FF"/>
                </a:solidFill>
              </a:rPr>
              <a:t>process name</a:t>
            </a:r>
          </a:p>
          <a:p>
            <a:pPr lvl="2"/>
            <a:r>
              <a:rPr lang="en-US" altLang="en-US" sz="2000" b="1" dirty="0"/>
              <a:t>From</a:t>
            </a:r>
            <a:r>
              <a:rPr lang="en-US" altLang="en-US" sz="2000" b="1" dirty="0">
                <a:solidFill>
                  <a:srgbClr val="3366FF"/>
                </a:solidFill>
              </a:rPr>
              <a:t> client </a:t>
            </a:r>
            <a:r>
              <a:rPr lang="en-US" altLang="en-US" sz="2000" b="1" dirty="0"/>
              <a:t>to</a:t>
            </a:r>
            <a:r>
              <a:rPr lang="en-US" altLang="en-US" sz="2000" b="1" dirty="0">
                <a:solidFill>
                  <a:srgbClr val="3366FF"/>
                </a:solidFill>
              </a:rPr>
              <a:t> server</a:t>
            </a:r>
          </a:p>
          <a:p>
            <a:pPr lvl="1"/>
            <a:r>
              <a:rPr lang="en-US" altLang="en-US" sz="2400" b="1" dirty="0">
                <a:solidFill>
                  <a:srgbClr val="3366FF"/>
                </a:solidFill>
              </a:rPr>
              <a:t>Shared-memory model </a:t>
            </a:r>
            <a:r>
              <a:rPr lang="en-US" altLang="en-US" sz="2400" b="1" dirty="0"/>
              <a:t>create and gain access to memory regions</a:t>
            </a:r>
          </a:p>
          <a:p>
            <a:pPr lvl="1"/>
            <a:r>
              <a:rPr lang="en-US" altLang="en-US" sz="2400" dirty="0"/>
              <a:t>transfer status information</a:t>
            </a:r>
          </a:p>
          <a:p>
            <a:pPr lvl="1"/>
            <a:r>
              <a:rPr lang="en-US" altLang="en-US" sz="2400" dirty="0"/>
              <a:t>attach and detach remote devices</a:t>
            </a:r>
          </a:p>
        </p:txBody>
      </p:sp>
      <p:sp>
        <p:nvSpPr>
          <p:cNvPr id="2" name="Date Placeholder 1"/>
          <p:cNvSpPr>
            <a:spLocks noGrp="1"/>
          </p:cNvSpPr>
          <p:nvPr>
            <p:ph type="dt" sz="half" idx="10"/>
          </p:nvPr>
        </p:nvSpPr>
        <p:spPr/>
        <p:txBody>
          <a:bodyPr/>
          <a:lstStyle/>
          <a:p>
            <a:fld id="{6D4C0F17-9618-4C08-9753-EB805269B78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341</a:t>
            </a:fld>
            <a:endParaRPr lang="en-IN"/>
          </a:p>
        </p:txBody>
      </p:sp>
    </p:spTree>
    <p:extLst>
      <p:ext uri="{BB962C8B-B14F-4D97-AF65-F5344CB8AC3E}">
        <p14:creationId xmlns:p14="http://schemas.microsoft.com/office/powerpoint/2010/main" val="35051947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04825" y="198438"/>
            <a:ext cx="8229600" cy="576262"/>
          </a:xfrm>
        </p:spPr>
        <p:txBody>
          <a:bodyPr>
            <a:normAutofit fontScale="90000"/>
          </a:bodyPr>
          <a:lstStyle/>
          <a:p>
            <a:pPr eaLnBrk="1" hangingPunct="1"/>
            <a:r>
              <a:rPr lang="en-US" altLang="en-US"/>
              <a:t>Types of System Calls (Cont.)</a:t>
            </a:r>
          </a:p>
        </p:txBody>
      </p:sp>
      <p:sp>
        <p:nvSpPr>
          <p:cNvPr id="25603" name="Rectangle 4"/>
          <p:cNvSpPr>
            <a:spLocks noGrp="1" noChangeArrowheads="1"/>
          </p:cNvSpPr>
          <p:nvPr>
            <p:ph type="body" idx="1"/>
          </p:nvPr>
        </p:nvSpPr>
        <p:spPr/>
        <p:txBody>
          <a:bodyPr>
            <a:normAutofit/>
          </a:bodyPr>
          <a:lstStyle/>
          <a:p>
            <a:r>
              <a:rPr lang="en-US" altLang="en-US" sz="2800" dirty="0"/>
              <a:t>Protection</a:t>
            </a:r>
          </a:p>
          <a:p>
            <a:pPr lvl="1"/>
            <a:r>
              <a:rPr lang="en-US" altLang="en-US" sz="2400" b="1" dirty="0"/>
              <a:t>Control access to resources</a:t>
            </a:r>
          </a:p>
          <a:p>
            <a:pPr lvl="1"/>
            <a:r>
              <a:rPr lang="en-US" altLang="en-US" sz="2400" b="1" dirty="0"/>
              <a:t>Get and set permissions</a:t>
            </a:r>
          </a:p>
          <a:p>
            <a:pPr lvl="1"/>
            <a:r>
              <a:rPr lang="en-US" altLang="en-US" sz="2400" dirty="0"/>
              <a:t>Allow and deny user access</a:t>
            </a:r>
          </a:p>
          <a:p>
            <a:pPr lvl="1"/>
            <a:endParaRPr lang="en-US" altLang="en-US" sz="2400" dirty="0"/>
          </a:p>
        </p:txBody>
      </p:sp>
      <p:sp>
        <p:nvSpPr>
          <p:cNvPr id="2" name="Date Placeholder 1"/>
          <p:cNvSpPr>
            <a:spLocks noGrp="1"/>
          </p:cNvSpPr>
          <p:nvPr>
            <p:ph type="dt" sz="half" idx="10"/>
          </p:nvPr>
        </p:nvSpPr>
        <p:spPr/>
        <p:txBody>
          <a:bodyPr/>
          <a:lstStyle/>
          <a:p>
            <a:fld id="{80DD2303-FAC1-4D89-AFA3-C1524515627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342</a:t>
            </a:fld>
            <a:endParaRPr lang="en-IN"/>
          </a:p>
        </p:txBody>
      </p:sp>
    </p:spTree>
    <p:extLst>
      <p:ext uri="{BB962C8B-B14F-4D97-AF65-F5344CB8AC3E}">
        <p14:creationId xmlns:p14="http://schemas.microsoft.com/office/powerpoint/2010/main" val="40184378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79513" y="106363"/>
            <a:ext cx="7648575" cy="576262"/>
          </a:xfrm>
        </p:spPr>
        <p:txBody>
          <a:bodyPr/>
          <a:lstStyle/>
          <a:p>
            <a:pPr eaLnBrk="1" hangingPunct="1"/>
            <a:r>
              <a:rPr lang="en-US" altLang="en-US" sz="2400"/>
              <a:t>Examples of Windows and  Unix System Calls</a:t>
            </a:r>
          </a:p>
        </p:txBody>
      </p:sp>
      <p:pic>
        <p:nvPicPr>
          <p:cNvPr id="26627" name="Picture 6" descr="OS8-p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6712"/>
            <a:ext cx="91440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B6A3E7C-8BDC-4E47-AC88-8BC64EEE936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343</a:t>
            </a:fld>
            <a:endParaRPr lang="en-IN"/>
          </a:p>
        </p:txBody>
      </p:sp>
      <p:sp>
        <p:nvSpPr>
          <p:cNvPr id="5" name="Rectangle 4"/>
          <p:cNvSpPr/>
          <p:nvPr/>
        </p:nvSpPr>
        <p:spPr>
          <a:xfrm>
            <a:off x="179512" y="1124744"/>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8" name="Rectangle 7"/>
          <p:cNvSpPr/>
          <p:nvPr/>
        </p:nvSpPr>
        <p:spPr>
          <a:xfrm>
            <a:off x="107504" y="3789040"/>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9" name="Rectangle 8"/>
          <p:cNvSpPr/>
          <p:nvPr/>
        </p:nvSpPr>
        <p:spPr>
          <a:xfrm>
            <a:off x="179512" y="5445224"/>
            <a:ext cx="8640960" cy="864096"/>
          </a:xfrm>
          <a:prstGeom prst="rect">
            <a:avLst/>
          </a:prstGeom>
          <a:noFill/>
          <a:ln w="38100"/>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65526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Layered File System</a:t>
            </a:r>
            <a:endParaRPr lang="en-IN" dirty="0"/>
          </a:p>
        </p:txBody>
      </p:sp>
      <p:sp>
        <p:nvSpPr>
          <p:cNvPr id="4" name="Date Placeholder 3"/>
          <p:cNvSpPr>
            <a:spLocks noGrp="1"/>
          </p:cNvSpPr>
          <p:nvPr>
            <p:ph type="dt" sz="half" idx="10"/>
          </p:nvPr>
        </p:nvSpPr>
        <p:spPr/>
        <p:txBody>
          <a:bodyPr/>
          <a:lstStyle/>
          <a:p>
            <a:fld id="{5A565D83-2E05-42DE-B037-71C6E5E595A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344</a:t>
            </a:fld>
            <a:endParaRPr lang="en-IN"/>
          </a:p>
        </p:txBody>
      </p:sp>
      <p:pic>
        <p:nvPicPr>
          <p:cNvPr id="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48053" y="1600200"/>
            <a:ext cx="244789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8676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Device Drivers</a:t>
            </a:r>
          </a:p>
        </p:txBody>
      </p:sp>
      <p:sp>
        <p:nvSpPr>
          <p:cNvPr id="3" name="Content Placeholder 2"/>
          <p:cNvSpPr>
            <a:spLocks noGrp="1"/>
          </p:cNvSpPr>
          <p:nvPr>
            <p:ph idx="1"/>
          </p:nvPr>
        </p:nvSpPr>
        <p:spPr/>
        <p:txBody>
          <a:bodyPr>
            <a:normAutofit/>
          </a:bodyPr>
          <a:lstStyle/>
          <a:p>
            <a:r>
              <a:rPr lang="en-US" altLang="en-US" sz="2400" b="1" dirty="0">
                <a:solidFill>
                  <a:srgbClr val="3366FF"/>
                </a:solidFill>
              </a:rPr>
              <a:t>Device drivers </a:t>
            </a:r>
            <a:r>
              <a:rPr lang="en-US" altLang="en-US" sz="2400" dirty="0"/>
              <a:t>manage I/O devices at the I/O control layer</a:t>
            </a:r>
          </a:p>
          <a:p>
            <a:endParaRPr lang="en-IN" sz="2400" dirty="0"/>
          </a:p>
          <a:p>
            <a:r>
              <a:rPr lang="en-US" altLang="en-US" sz="2400" b="1" dirty="0">
                <a:solidFill>
                  <a:srgbClr val="3366FF"/>
                </a:solidFill>
              </a:rPr>
              <a:t>Device driver</a:t>
            </a:r>
            <a:r>
              <a:rPr lang="en-US" altLang="en-US" sz="2400" dirty="0">
                <a:solidFill>
                  <a:srgbClr val="3366FF"/>
                </a:solidFill>
              </a:rPr>
              <a:t> </a:t>
            </a:r>
            <a:r>
              <a:rPr lang="en-US" altLang="en-US" sz="2400" dirty="0"/>
              <a:t>controls the physical device </a:t>
            </a:r>
          </a:p>
          <a:p>
            <a:endParaRPr lang="en-IN" sz="2400" dirty="0"/>
          </a:p>
          <a:p>
            <a:r>
              <a:rPr lang="en-IN" sz="2400" dirty="0"/>
              <a:t>The I/O control consists of </a:t>
            </a:r>
          </a:p>
          <a:p>
            <a:pPr lvl="1"/>
            <a:r>
              <a:rPr lang="en-IN" sz="2000" dirty="0"/>
              <a:t>device drivers and </a:t>
            </a:r>
          </a:p>
          <a:p>
            <a:pPr lvl="1"/>
            <a:r>
              <a:rPr lang="en-IN" sz="2000" dirty="0"/>
              <a:t>interrupt handlers </a:t>
            </a:r>
          </a:p>
          <a:p>
            <a:pPr lvl="1"/>
            <a:r>
              <a:rPr lang="en-IN" sz="2000" dirty="0"/>
              <a:t>to transfer information between the main memory and the disk system. </a:t>
            </a:r>
          </a:p>
          <a:p>
            <a:endParaRPr lang="en-IN" sz="2400" dirty="0"/>
          </a:p>
        </p:txBody>
      </p:sp>
      <p:sp>
        <p:nvSpPr>
          <p:cNvPr id="4" name="Date Placeholder 3"/>
          <p:cNvSpPr>
            <a:spLocks noGrp="1"/>
          </p:cNvSpPr>
          <p:nvPr>
            <p:ph type="dt" sz="half" idx="10"/>
          </p:nvPr>
        </p:nvSpPr>
        <p:spPr/>
        <p:txBody>
          <a:bodyPr/>
          <a:lstStyle/>
          <a:p>
            <a:fld id="{61CCC2BC-84E2-4BC2-928A-665465B9038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345</a:t>
            </a:fld>
            <a:endParaRPr lang="en-IN"/>
          </a:p>
        </p:txBody>
      </p:sp>
    </p:spTree>
    <p:extLst>
      <p:ext uri="{BB962C8B-B14F-4D97-AF65-F5344CB8AC3E}">
        <p14:creationId xmlns:p14="http://schemas.microsoft.com/office/powerpoint/2010/main" val="114158750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Device Drivers</a:t>
            </a:r>
          </a:p>
        </p:txBody>
      </p:sp>
      <p:sp>
        <p:nvSpPr>
          <p:cNvPr id="3" name="Content Placeholder 2"/>
          <p:cNvSpPr>
            <a:spLocks noGrp="1"/>
          </p:cNvSpPr>
          <p:nvPr>
            <p:ph idx="1"/>
          </p:nvPr>
        </p:nvSpPr>
        <p:spPr/>
        <p:txBody>
          <a:bodyPr>
            <a:normAutofit/>
          </a:bodyPr>
          <a:lstStyle/>
          <a:p>
            <a:r>
              <a:rPr lang="en-IN" sz="2400" dirty="0"/>
              <a:t>A device driver </a:t>
            </a:r>
          </a:p>
          <a:p>
            <a:pPr lvl="1"/>
            <a:r>
              <a:rPr lang="en-IN" sz="2400" dirty="0"/>
              <a:t>can be thought of as a translator.</a:t>
            </a:r>
          </a:p>
          <a:p>
            <a:pPr lvl="1"/>
            <a:r>
              <a:rPr lang="en-IN" sz="2400" b="1" dirty="0"/>
              <a:t>Its input consists of high level commands such as </a:t>
            </a:r>
            <a:r>
              <a:rPr lang="en-IN" sz="2400" b="1" dirty="0">
                <a:solidFill>
                  <a:schemeClr val="accent1"/>
                </a:solidFill>
              </a:rPr>
              <a:t>“retrieve block 123”</a:t>
            </a:r>
          </a:p>
          <a:p>
            <a:pPr lvl="1"/>
            <a:r>
              <a:rPr lang="en-US" altLang="en-US" sz="2400" b="1" dirty="0"/>
              <a:t>Given commands like </a:t>
            </a:r>
            <a:r>
              <a:rPr lang="ja-JP" altLang="en-US" sz="2400" b="1" dirty="0">
                <a:solidFill>
                  <a:schemeClr val="accent1"/>
                </a:solidFill>
              </a:rPr>
              <a:t>“</a:t>
            </a:r>
            <a:r>
              <a:rPr lang="en-US" altLang="ja-JP" sz="2400" b="1" dirty="0">
                <a:solidFill>
                  <a:schemeClr val="accent1"/>
                </a:solidFill>
              </a:rPr>
              <a:t>read drive1, cylinder 72, track 2, sector 10, into memory location 1060</a:t>
            </a:r>
            <a:r>
              <a:rPr lang="ja-JP" altLang="en-US" sz="2400" b="1" dirty="0">
                <a:solidFill>
                  <a:schemeClr val="accent1"/>
                </a:solidFill>
              </a:rPr>
              <a:t>”</a:t>
            </a:r>
            <a:r>
              <a:rPr lang="en-US" altLang="ja-JP" sz="2400" b="1" dirty="0">
                <a:solidFill>
                  <a:schemeClr val="accent1"/>
                </a:solidFill>
              </a:rPr>
              <a:t> </a:t>
            </a:r>
          </a:p>
          <a:p>
            <a:pPr lvl="1"/>
            <a:r>
              <a:rPr lang="en-US" altLang="ja-JP" sz="2400" b="1" dirty="0"/>
              <a:t>outputs low-level hardware specific commands to hardware controller</a:t>
            </a:r>
            <a:endParaRPr lang="en-US" altLang="ja-JP" sz="2400" b="1" dirty="0">
              <a:solidFill>
                <a:srgbClr val="3366FF"/>
              </a:solidFill>
            </a:endParaRPr>
          </a:p>
          <a:p>
            <a:endParaRPr lang="en-IN" sz="2400" dirty="0"/>
          </a:p>
        </p:txBody>
      </p:sp>
      <p:sp>
        <p:nvSpPr>
          <p:cNvPr id="4" name="Date Placeholder 3"/>
          <p:cNvSpPr>
            <a:spLocks noGrp="1"/>
          </p:cNvSpPr>
          <p:nvPr>
            <p:ph type="dt" sz="half" idx="10"/>
          </p:nvPr>
        </p:nvSpPr>
        <p:spPr/>
        <p:txBody>
          <a:bodyPr/>
          <a:lstStyle/>
          <a:p>
            <a:fld id="{2F7A2074-6C60-4B8E-99F7-50D34520AFF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346</a:t>
            </a:fld>
            <a:endParaRPr lang="en-IN"/>
          </a:p>
        </p:txBody>
      </p:sp>
    </p:spTree>
    <p:extLst>
      <p:ext uri="{BB962C8B-B14F-4D97-AF65-F5344CB8AC3E}">
        <p14:creationId xmlns:p14="http://schemas.microsoft.com/office/powerpoint/2010/main" val="156075038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274042"/>
          </a:xfrm>
        </p:spPr>
        <p:txBody>
          <a:bodyPr>
            <a:normAutofit fontScale="90000"/>
          </a:bodyPr>
          <a:lstStyle/>
          <a:p>
            <a:r>
              <a:rPr lang="en-IN" dirty="0"/>
              <a:t>Device Drivers</a:t>
            </a:r>
          </a:p>
        </p:txBody>
      </p:sp>
      <p:sp>
        <p:nvSpPr>
          <p:cNvPr id="3" name="Content Placeholder 2"/>
          <p:cNvSpPr>
            <a:spLocks noGrp="1"/>
          </p:cNvSpPr>
          <p:nvPr>
            <p:ph idx="1"/>
          </p:nvPr>
        </p:nvSpPr>
        <p:spPr>
          <a:xfrm>
            <a:off x="157808" y="404664"/>
            <a:ext cx="5760640" cy="4525963"/>
          </a:xfrm>
        </p:spPr>
        <p:txBody>
          <a:bodyPr>
            <a:noAutofit/>
          </a:bodyPr>
          <a:lstStyle/>
          <a:p>
            <a:r>
              <a:rPr lang="en-IN" sz="2400" dirty="0"/>
              <a:t>Its output consists of </a:t>
            </a:r>
          </a:p>
          <a:p>
            <a:pPr lvl="1"/>
            <a:r>
              <a:rPr lang="en-IN" sz="2400" b="1" dirty="0"/>
              <a:t>low level hardware specific instructions </a:t>
            </a:r>
          </a:p>
          <a:p>
            <a:pPr lvl="1"/>
            <a:r>
              <a:rPr lang="en-IN" sz="2400" b="1" dirty="0"/>
              <a:t>that are used by the hardware controller</a:t>
            </a:r>
            <a:r>
              <a:rPr lang="en-IN" sz="2400" dirty="0"/>
              <a:t> </a:t>
            </a:r>
          </a:p>
          <a:p>
            <a:pPr lvl="1"/>
            <a:r>
              <a:rPr lang="en-IN" sz="2400" dirty="0"/>
              <a:t>which interfaces I/O device to the rest of the system.</a:t>
            </a:r>
          </a:p>
          <a:p>
            <a:r>
              <a:rPr lang="en-IN" sz="2400" dirty="0"/>
              <a:t>The device driver </a:t>
            </a:r>
          </a:p>
          <a:p>
            <a:pPr lvl="1"/>
            <a:r>
              <a:rPr lang="en-IN" sz="2400" b="1" dirty="0"/>
              <a:t>writes specific bit patterns </a:t>
            </a:r>
          </a:p>
          <a:p>
            <a:pPr lvl="1"/>
            <a:r>
              <a:rPr lang="en-IN" sz="2400" b="1" dirty="0"/>
              <a:t>to special locations in the I/o controller’s memory </a:t>
            </a:r>
          </a:p>
          <a:p>
            <a:pPr lvl="1"/>
            <a:r>
              <a:rPr lang="en-IN" sz="2400" dirty="0"/>
              <a:t>to tell the controller on </a:t>
            </a:r>
            <a:r>
              <a:rPr lang="en-IN" sz="2400" dirty="0">
                <a:solidFill>
                  <a:schemeClr val="accent1"/>
                </a:solidFill>
              </a:rPr>
              <a:t>which device location to act and</a:t>
            </a:r>
          </a:p>
          <a:p>
            <a:pPr lvl="1"/>
            <a:r>
              <a:rPr lang="en-IN" sz="2400" dirty="0">
                <a:solidFill>
                  <a:schemeClr val="accent1"/>
                </a:solidFill>
              </a:rPr>
              <a:t>what actions to take.</a:t>
            </a:r>
          </a:p>
        </p:txBody>
      </p:sp>
      <p:sp>
        <p:nvSpPr>
          <p:cNvPr id="4" name="Date Placeholder 3"/>
          <p:cNvSpPr>
            <a:spLocks noGrp="1"/>
          </p:cNvSpPr>
          <p:nvPr>
            <p:ph type="dt" sz="half" idx="10"/>
          </p:nvPr>
        </p:nvSpPr>
        <p:spPr/>
        <p:txBody>
          <a:bodyPr/>
          <a:lstStyle/>
          <a:p>
            <a:fld id="{510C6141-116E-4674-9203-A7B6CC82508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347</a:t>
            </a:fld>
            <a:endParaRPr lang="en-I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268760"/>
            <a:ext cx="3024336" cy="44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72014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92274"/>
            <a:ext cx="5040560" cy="4525963"/>
          </a:xfrm>
        </p:spPr>
        <p:txBody>
          <a:bodyPr>
            <a:normAutofit/>
          </a:bodyPr>
          <a:lstStyle/>
          <a:p>
            <a:r>
              <a:rPr lang="en-IN" sz="2400" dirty="0"/>
              <a:t>Device drivers are </a:t>
            </a:r>
          </a:p>
          <a:p>
            <a:pPr lvl="1"/>
            <a:r>
              <a:rPr lang="en-IN" sz="2400" b="1" dirty="0"/>
              <a:t>software modules that can be plugged into an OS to handle a particular device. </a:t>
            </a:r>
          </a:p>
          <a:p>
            <a:endParaRPr lang="en-IN" sz="2400" dirty="0"/>
          </a:p>
          <a:p>
            <a:r>
              <a:rPr lang="en-IN" sz="2400" dirty="0"/>
              <a:t>Operating System takes help from </a:t>
            </a:r>
          </a:p>
          <a:p>
            <a:pPr lvl="1"/>
            <a:r>
              <a:rPr lang="en-IN" sz="2400" dirty="0"/>
              <a:t>device drivers to handle all I/O devices.</a:t>
            </a:r>
          </a:p>
          <a:p>
            <a:endParaRPr lang="en-IN" sz="2400" dirty="0"/>
          </a:p>
        </p:txBody>
      </p:sp>
      <p:sp>
        <p:nvSpPr>
          <p:cNvPr id="4" name="Date Placeholder 3"/>
          <p:cNvSpPr>
            <a:spLocks noGrp="1"/>
          </p:cNvSpPr>
          <p:nvPr>
            <p:ph type="dt" sz="half" idx="10"/>
          </p:nvPr>
        </p:nvSpPr>
        <p:spPr/>
        <p:txBody>
          <a:bodyPr/>
          <a:lstStyle/>
          <a:p>
            <a:fld id="{41359372-6811-4161-8B04-E9566AD33C7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348</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dirty="0"/>
              <a:t>Device Drivers</a:t>
            </a:r>
          </a:p>
        </p:txBody>
      </p:sp>
      <p:sp>
        <p:nvSpPr>
          <p:cNvPr id="8" name="Rectangle 7"/>
          <p:cNvSpPr/>
          <p:nvPr/>
        </p:nvSpPr>
        <p:spPr>
          <a:xfrm>
            <a:off x="395536" y="6145559"/>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496" y="1123794"/>
            <a:ext cx="3024336" cy="44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57766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2" y="1279301"/>
            <a:ext cx="4258816" cy="4525963"/>
          </a:xfrm>
        </p:spPr>
        <p:txBody>
          <a:bodyPr>
            <a:normAutofit/>
          </a:bodyPr>
          <a:lstStyle/>
          <a:p>
            <a:r>
              <a:rPr lang="en-IN" sz="2400" dirty="0"/>
              <a:t>The Device Controller works like </a:t>
            </a:r>
          </a:p>
          <a:p>
            <a:pPr lvl="1"/>
            <a:r>
              <a:rPr lang="en-IN" sz="2400" b="1" dirty="0"/>
              <a:t>an interface between a device and a device driver</a:t>
            </a:r>
            <a:r>
              <a:rPr lang="en-IN" sz="2400" dirty="0"/>
              <a:t>. </a:t>
            </a:r>
          </a:p>
          <a:p>
            <a:endParaRPr lang="en-IN" sz="2400" dirty="0"/>
          </a:p>
          <a:p>
            <a:r>
              <a:rPr lang="en-IN" sz="2400" b="1" dirty="0"/>
              <a:t>There is always a device controller and a device driver </a:t>
            </a:r>
          </a:p>
          <a:p>
            <a:pPr lvl="1"/>
            <a:r>
              <a:rPr lang="en-IN" sz="2400" dirty="0"/>
              <a:t>for each device to communicate with the Operating Systems. </a:t>
            </a:r>
          </a:p>
        </p:txBody>
      </p:sp>
      <p:sp>
        <p:nvSpPr>
          <p:cNvPr id="4" name="Date Placeholder 3"/>
          <p:cNvSpPr>
            <a:spLocks noGrp="1"/>
          </p:cNvSpPr>
          <p:nvPr>
            <p:ph type="dt" sz="half" idx="10"/>
          </p:nvPr>
        </p:nvSpPr>
        <p:spPr/>
        <p:txBody>
          <a:bodyPr/>
          <a:lstStyle/>
          <a:p>
            <a:fld id="{8236F663-98BD-4129-A2FA-3BE674A9ABF4}"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349</a:t>
            </a:fld>
            <a:endParaRPr lang="en-IN"/>
          </a:p>
        </p:txBody>
      </p:sp>
      <p:sp>
        <p:nvSpPr>
          <p:cNvPr id="7" name="Title 1"/>
          <p:cNvSpPr txBox="1">
            <a:spLocks/>
          </p:cNvSpPr>
          <p:nvPr/>
        </p:nvSpPr>
        <p:spPr>
          <a:xfrm>
            <a:off x="457200" y="274638"/>
            <a:ext cx="8229600" cy="562074"/>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200" b="1"/>
              <a:t>Device Controllers</a:t>
            </a:r>
            <a:endParaRPr lang="en-IN" sz="3200" dirty="0"/>
          </a:p>
        </p:txBody>
      </p:sp>
      <p:sp>
        <p:nvSpPr>
          <p:cNvPr id="8" name="Rectangle 7"/>
          <p:cNvSpPr/>
          <p:nvPr/>
        </p:nvSpPr>
        <p:spPr>
          <a:xfrm>
            <a:off x="395536" y="6145559"/>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09" t="4146" r="24218" b="28007"/>
          <a:stretch/>
        </p:blipFill>
        <p:spPr bwMode="auto">
          <a:xfrm>
            <a:off x="4572000" y="1556792"/>
            <a:ext cx="4392488"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83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29D45396-576E-4BCE-9926-967E38F5BCA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a:t>
            </a:fld>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1440" y="1124744"/>
            <a:ext cx="380903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217912" y="1682363"/>
            <a:ext cx="1181121"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p:cNvSpPr/>
          <p:nvPr/>
        </p:nvSpPr>
        <p:spPr>
          <a:xfrm>
            <a:off x="323528" y="1614859"/>
            <a:ext cx="4572000" cy="2677656"/>
          </a:xfrm>
          <a:prstGeom prst="rect">
            <a:avLst/>
          </a:prstGeom>
        </p:spPr>
        <p:txBody>
          <a:bodyPr>
            <a:spAutoFit/>
          </a:bodyPr>
          <a:lstStyle/>
          <a:p>
            <a:pPr marL="285750" indent="-285750">
              <a:buFont typeface="Arial" panose="020B0604020202020204" pitchFamily="34" charset="0"/>
              <a:buChar char="•"/>
            </a:pPr>
            <a:r>
              <a:rPr lang="en-IN" sz="2400" dirty="0">
                <a:highlight>
                  <a:srgbClr val="FFFF00"/>
                </a:highlight>
              </a:rPr>
              <a:t>Tool that merges the object files produced by separate compilation or assembly and creates a  single executable file</a:t>
            </a:r>
          </a:p>
          <a:p>
            <a:pPr marL="285750" indent="-285750">
              <a:buFont typeface="Arial" panose="020B0604020202020204" pitchFamily="34" charset="0"/>
              <a:buChar char="•"/>
            </a:pPr>
            <a:endParaRPr lang="en-IN" sz="2400" dirty="0">
              <a:highlight>
                <a:srgbClr val="FFFF00"/>
              </a:highlight>
            </a:endParaRPr>
          </a:p>
          <a:p>
            <a:endParaRPr lang="en-IN" sz="2400" dirty="0">
              <a:highlight>
                <a:srgbClr val="FFFF00"/>
              </a:highlight>
            </a:endParaRPr>
          </a:p>
          <a:p>
            <a:pPr marL="285750" indent="-285750">
              <a:buFont typeface="Arial" panose="020B0604020202020204" pitchFamily="34" charset="0"/>
              <a:buChar char="•"/>
            </a:pPr>
            <a:r>
              <a:rPr lang="en-IN" sz="2400" dirty="0">
                <a:highlight>
                  <a:srgbClr val="FFFF00"/>
                </a:highlight>
              </a:rPr>
              <a:t>Linker are also called link editors. </a:t>
            </a:r>
          </a:p>
        </p:txBody>
      </p:sp>
      <p:sp>
        <p:nvSpPr>
          <p:cNvPr id="9" name="Rectangle 8"/>
          <p:cNvSpPr/>
          <p:nvPr/>
        </p:nvSpPr>
        <p:spPr>
          <a:xfrm>
            <a:off x="6084168" y="4797152"/>
            <a:ext cx="1181121"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p:cNvSpPr/>
          <p:nvPr/>
        </p:nvSpPr>
        <p:spPr>
          <a:xfrm>
            <a:off x="4895528" y="2348880"/>
            <a:ext cx="1505665" cy="79208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90496873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200" b="1" dirty="0"/>
              <a:t>Device Controllers</a:t>
            </a:r>
            <a:endParaRPr lang="en-IN" sz="3200" dirty="0"/>
          </a:p>
        </p:txBody>
      </p:sp>
      <p:sp>
        <p:nvSpPr>
          <p:cNvPr id="3" name="Content Placeholder 2"/>
          <p:cNvSpPr>
            <a:spLocks noGrp="1"/>
          </p:cNvSpPr>
          <p:nvPr>
            <p:ph idx="1"/>
          </p:nvPr>
        </p:nvSpPr>
        <p:spPr/>
        <p:txBody>
          <a:bodyPr>
            <a:normAutofit/>
          </a:bodyPr>
          <a:lstStyle/>
          <a:p>
            <a:endParaRPr lang="en-IN" sz="2400" dirty="0"/>
          </a:p>
          <a:p>
            <a:r>
              <a:rPr lang="en-IN" sz="2400" dirty="0"/>
              <a:t>I/O units (Keyboard, mouse, printer, etc.) typically consist of </a:t>
            </a:r>
          </a:p>
          <a:p>
            <a:pPr lvl="1"/>
            <a:r>
              <a:rPr lang="en-IN" sz="2400" b="1" dirty="0"/>
              <a:t>a mechanical component and </a:t>
            </a:r>
          </a:p>
          <a:p>
            <a:pPr lvl="1"/>
            <a:r>
              <a:rPr lang="en-IN" sz="2400" b="1" dirty="0"/>
              <a:t>an electronic component </a:t>
            </a:r>
          </a:p>
          <a:p>
            <a:pPr lvl="1"/>
            <a:r>
              <a:rPr lang="en-IN" sz="2400" b="1" dirty="0"/>
              <a:t>where electronic component is called the device controller.</a:t>
            </a:r>
          </a:p>
          <a:p>
            <a:endParaRPr lang="en-IN" sz="2400" b="1" dirty="0"/>
          </a:p>
          <a:p>
            <a:endParaRPr lang="en-IN" b="1" dirty="0"/>
          </a:p>
        </p:txBody>
      </p:sp>
      <p:sp>
        <p:nvSpPr>
          <p:cNvPr id="4" name="Date Placeholder 3"/>
          <p:cNvSpPr>
            <a:spLocks noGrp="1"/>
          </p:cNvSpPr>
          <p:nvPr>
            <p:ph type="dt" sz="half" idx="10"/>
          </p:nvPr>
        </p:nvSpPr>
        <p:spPr/>
        <p:txBody>
          <a:bodyPr/>
          <a:lstStyle/>
          <a:p>
            <a:fld id="{F671F3BC-303D-499A-9C1E-FAB47914019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350</a:t>
            </a:fld>
            <a:endParaRPr lang="en-IN"/>
          </a:p>
        </p:txBody>
      </p:sp>
      <p:sp>
        <p:nvSpPr>
          <p:cNvPr id="7" name="Rectangle 6"/>
          <p:cNvSpPr/>
          <p:nvPr/>
        </p:nvSpPr>
        <p:spPr>
          <a:xfrm>
            <a:off x="395536" y="5589240"/>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spTree>
    <p:extLst>
      <p:ext uri="{BB962C8B-B14F-4D97-AF65-F5344CB8AC3E}">
        <p14:creationId xmlns:p14="http://schemas.microsoft.com/office/powerpoint/2010/main" val="17599546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sz="3200" b="1" dirty="0"/>
              <a:t>Device Controllers</a:t>
            </a:r>
            <a:endParaRPr lang="en-IN" sz="3200" dirty="0"/>
          </a:p>
        </p:txBody>
      </p:sp>
      <p:sp>
        <p:nvSpPr>
          <p:cNvPr id="3" name="Content Placeholder 2"/>
          <p:cNvSpPr>
            <a:spLocks noGrp="1"/>
          </p:cNvSpPr>
          <p:nvPr>
            <p:ph idx="1"/>
          </p:nvPr>
        </p:nvSpPr>
        <p:spPr/>
        <p:txBody>
          <a:bodyPr>
            <a:normAutofit/>
          </a:bodyPr>
          <a:lstStyle/>
          <a:p>
            <a:r>
              <a:rPr lang="en-IN" sz="2400" b="1" dirty="0"/>
              <a:t>A Electrical component/device controller controls the device</a:t>
            </a:r>
          </a:p>
          <a:p>
            <a:pPr lvl="1"/>
            <a:r>
              <a:rPr lang="en-IN" sz="2000" b="1" dirty="0"/>
              <a:t>May be able to handle multiple devices. </a:t>
            </a:r>
          </a:p>
          <a:p>
            <a:pPr lvl="1"/>
            <a:r>
              <a:rPr lang="en-IN" sz="2000" b="1" dirty="0"/>
              <a:t>May be more than one controller per mechanical component. (</a:t>
            </a:r>
            <a:r>
              <a:rPr lang="en-IN" sz="2000" b="1" dirty="0" err="1"/>
              <a:t>Eg</a:t>
            </a:r>
            <a:r>
              <a:rPr lang="en-IN" sz="2000" b="1" dirty="0"/>
              <a:t>- Hard drive)</a:t>
            </a:r>
          </a:p>
          <a:p>
            <a:pPr lvl="1"/>
            <a:endParaRPr lang="en-IN" sz="2000" dirty="0"/>
          </a:p>
          <a:p>
            <a:r>
              <a:rPr lang="en-IN" sz="2400" dirty="0"/>
              <a:t>Controller’s Tasks-</a:t>
            </a:r>
          </a:p>
          <a:p>
            <a:pPr lvl="1"/>
            <a:r>
              <a:rPr lang="en-IN" sz="2000" dirty="0"/>
              <a:t>Convert serial bit stream to block of bytes, </a:t>
            </a:r>
          </a:p>
          <a:p>
            <a:pPr lvl="1"/>
            <a:r>
              <a:rPr lang="en-IN" sz="2000" b="1" dirty="0"/>
              <a:t>Perform error correction as necessary</a:t>
            </a:r>
          </a:p>
          <a:p>
            <a:pPr lvl="1"/>
            <a:r>
              <a:rPr lang="en-IN" sz="2000" b="1" dirty="0"/>
              <a:t>Make device available to main memory</a:t>
            </a:r>
          </a:p>
          <a:p>
            <a:pPr lvl="1"/>
            <a:endParaRPr lang="en-IN" sz="2000" dirty="0"/>
          </a:p>
          <a:p>
            <a:endParaRPr lang="en-IN" dirty="0"/>
          </a:p>
        </p:txBody>
      </p:sp>
      <p:sp>
        <p:nvSpPr>
          <p:cNvPr id="4" name="Date Placeholder 3"/>
          <p:cNvSpPr>
            <a:spLocks noGrp="1"/>
          </p:cNvSpPr>
          <p:nvPr>
            <p:ph type="dt" sz="half" idx="10"/>
          </p:nvPr>
        </p:nvSpPr>
        <p:spPr/>
        <p:txBody>
          <a:bodyPr/>
          <a:lstStyle/>
          <a:p>
            <a:fld id="{62B508CB-6B9F-4DBB-BD9F-2E2197AD8F2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351</a:t>
            </a:fld>
            <a:endParaRPr lang="en-IN"/>
          </a:p>
        </p:txBody>
      </p:sp>
      <p:sp>
        <p:nvSpPr>
          <p:cNvPr id="7" name="Rectangle 6"/>
          <p:cNvSpPr/>
          <p:nvPr/>
        </p:nvSpPr>
        <p:spPr>
          <a:xfrm>
            <a:off x="395536" y="5904323"/>
            <a:ext cx="8262664" cy="307777"/>
          </a:xfrm>
          <a:prstGeom prst="rect">
            <a:avLst/>
          </a:prstGeom>
        </p:spPr>
        <p:txBody>
          <a:bodyPr wrap="square">
            <a:spAutoFit/>
          </a:bodyPr>
          <a:lstStyle/>
          <a:p>
            <a:r>
              <a:rPr lang="en-IN" sz="1400" dirty="0" err="1"/>
              <a:t>Courtesy:https</a:t>
            </a:r>
            <a:r>
              <a:rPr lang="en-IN" sz="1400" dirty="0"/>
              <a:t>://www.tutorialspoint.com/operating_system/os_io_hardware.htm</a:t>
            </a:r>
          </a:p>
        </p:txBody>
      </p:sp>
    </p:spTree>
    <p:extLst>
      <p:ext uri="{BB962C8B-B14F-4D97-AF65-F5344CB8AC3E}">
        <p14:creationId xmlns:p14="http://schemas.microsoft.com/office/powerpoint/2010/main" val="19897679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Self Learning Part-</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352</a:t>
            </a:fld>
            <a:endParaRPr lang="en-IN"/>
          </a:p>
        </p:txBody>
      </p:sp>
    </p:spTree>
    <p:extLst>
      <p:ext uri="{BB962C8B-B14F-4D97-AF65-F5344CB8AC3E}">
        <p14:creationId xmlns:p14="http://schemas.microsoft.com/office/powerpoint/2010/main" val="203061499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r>
              <a:rPr lang="en-US" altLang="en-US" sz="2400" dirty="0"/>
              <a:t>Design and Implementation of OS not </a:t>
            </a:r>
            <a:r>
              <a:rPr lang="ja-JP" altLang="en-US" sz="2400" dirty="0"/>
              <a:t>“</a:t>
            </a:r>
            <a:r>
              <a:rPr lang="en-US" altLang="ja-JP" sz="2400" dirty="0"/>
              <a:t>solvable</a:t>
            </a:r>
            <a:r>
              <a:rPr lang="ja-JP" altLang="en-US" sz="2400" dirty="0"/>
              <a:t>”</a:t>
            </a:r>
            <a:r>
              <a:rPr lang="en-US" altLang="ja-JP" sz="2400" dirty="0"/>
              <a:t>, but some approaches have proven successful</a:t>
            </a:r>
          </a:p>
          <a:p>
            <a:endParaRPr lang="en-US" altLang="en-US" sz="2400" dirty="0"/>
          </a:p>
          <a:p>
            <a:r>
              <a:rPr lang="en-US" altLang="en-US" sz="2400" b="1" dirty="0"/>
              <a:t>Internal structure of different Operating Systems  can vary widely</a:t>
            </a:r>
          </a:p>
          <a:p>
            <a:endParaRPr lang="en-US" altLang="en-US" sz="2400" dirty="0"/>
          </a:p>
          <a:p>
            <a:r>
              <a:rPr lang="en-US" altLang="en-US" sz="2400" dirty="0"/>
              <a:t>Start the design </a:t>
            </a:r>
            <a:r>
              <a:rPr lang="en-US" altLang="en-US" sz="2400" b="1" dirty="0"/>
              <a:t>by defining goals and specifications </a:t>
            </a:r>
          </a:p>
          <a:p>
            <a:endParaRPr lang="en-US" altLang="en-US" sz="2400" dirty="0"/>
          </a:p>
          <a:p>
            <a:r>
              <a:rPr lang="en-US" altLang="en-US" sz="2400" dirty="0"/>
              <a:t>Affected by </a:t>
            </a:r>
            <a:r>
              <a:rPr lang="en-US" altLang="en-US" sz="2400" b="1" dirty="0"/>
              <a:t>choice of hardware, type of system</a:t>
            </a:r>
          </a:p>
          <a:p>
            <a:endParaRPr lang="en-US" altLang="en-US" sz="2400" dirty="0"/>
          </a:p>
        </p:txBody>
      </p:sp>
      <p:sp>
        <p:nvSpPr>
          <p:cNvPr id="2" name="Date Placeholder 1"/>
          <p:cNvSpPr>
            <a:spLocks noGrp="1"/>
          </p:cNvSpPr>
          <p:nvPr>
            <p:ph type="dt" sz="half" idx="10"/>
          </p:nvPr>
        </p:nvSpPr>
        <p:spPr/>
        <p:txBody>
          <a:bodyPr/>
          <a:lstStyle/>
          <a:p>
            <a:fld id="{79A648BC-18FF-485D-ADEC-63279A744F8A}"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353</a:t>
            </a:fld>
            <a:endParaRPr lang="en-IN"/>
          </a:p>
        </p:txBody>
      </p:sp>
    </p:spTree>
    <p:extLst>
      <p:ext uri="{BB962C8B-B14F-4D97-AF65-F5344CB8AC3E}">
        <p14:creationId xmlns:p14="http://schemas.microsoft.com/office/powerpoint/2010/main" val="21552091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r>
              <a:rPr lang="en-US" altLang="en-US" sz="2400" b="1" dirty="0">
                <a:solidFill>
                  <a:srgbClr val="3366FF"/>
                </a:solidFill>
              </a:rPr>
              <a:t>User </a:t>
            </a:r>
            <a:r>
              <a:rPr lang="en-US" altLang="en-US" sz="2400" dirty="0"/>
              <a:t>goals and </a:t>
            </a:r>
            <a:r>
              <a:rPr lang="en-US" altLang="en-US" sz="2400" b="1" dirty="0">
                <a:solidFill>
                  <a:srgbClr val="3366FF"/>
                </a:solidFill>
              </a:rPr>
              <a:t>System </a:t>
            </a:r>
            <a:r>
              <a:rPr lang="en-US" altLang="en-US" sz="2400" dirty="0"/>
              <a:t>goals</a:t>
            </a:r>
          </a:p>
          <a:p>
            <a:pPr lvl="1"/>
            <a:endParaRPr lang="en-US" altLang="en-US" sz="2400" dirty="0"/>
          </a:p>
          <a:p>
            <a:pPr lvl="1"/>
            <a:r>
              <a:rPr lang="en-US" altLang="en-US" sz="2400" dirty="0"/>
              <a:t>User goals – </a:t>
            </a:r>
            <a:r>
              <a:rPr lang="en-US" altLang="en-US" sz="2000" dirty="0"/>
              <a:t>operating system should be </a:t>
            </a:r>
          </a:p>
          <a:p>
            <a:pPr lvl="2"/>
            <a:r>
              <a:rPr lang="en-US" altLang="en-US" dirty="0"/>
              <a:t>convenient to use, </a:t>
            </a:r>
          </a:p>
          <a:p>
            <a:pPr lvl="2"/>
            <a:r>
              <a:rPr lang="en-US" altLang="en-US" dirty="0"/>
              <a:t>easy to learn, </a:t>
            </a:r>
          </a:p>
          <a:p>
            <a:pPr lvl="2"/>
            <a:r>
              <a:rPr lang="en-US" altLang="en-US" dirty="0"/>
              <a:t>reliable, </a:t>
            </a:r>
          </a:p>
          <a:p>
            <a:pPr lvl="2"/>
            <a:r>
              <a:rPr lang="en-US" altLang="en-US" dirty="0"/>
              <a:t>safe, and </a:t>
            </a:r>
          </a:p>
          <a:p>
            <a:pPr lvl="2"/>
            <a:r>
              <a:rPr lang="en-US" altLang="en-US" dirty="0"/>
              <a:t>fast</a:t>
            </a:r>
          </a:p>
        </p:txBody>
      </p:sp>
      <p:sp>
        <p:nvSpPr>
          <p:cNvPr id="2" name="Date Placeholder 1"/>
          <p:cNvSpPr>
            <a:spLocks noGrp="1"/>
          </p:cNvSpPr>
          <p:nvPr>
            <p:ph type="dt" sz="half" idx="10"/>
          </p:nvPr>
        </p:nvSpPr>
        <p:spPr/>
        <p:txBody>
          <a:bodyPr/>
          <a:lstStyle/>
          <a:p>
            <a:fld id="{DA6541DE-808F-45C1-AC21-56DEA0A383A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354</a:t>
            </a:fld>
            <a:endParaRPr lang="en-IN"/>
          </a:p>
        </p:txBody>
      </p:sp>
    </p:spTree>
    <p:extLst>
      <p:ext uri="{BB962C8B-B14F-4D97-AF65-F5344CB8AC3E}">
        <p14:creationId xmlns:p14="http://schemas.microsoft.com/office/powerpoint/2010/main" val="155807311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dirty="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normAutofit/>
          </a:bodyPr>
          <a:lstStyle/>
          <a:p>
            <a:pPr lvl="1"/>
            <a:r>
              <a:rPr lang="en-US" altLang="en-US" sz="2400" dirty="0"/>
              <a:t>System goals – operating system should be </a:t>
            </a:r>
          </a:p>
          <a:p>
            <a:pPr lvl="2"/>
            <a:r>
              <a:rPr lang="en-US" altLang="en-US" dirty="0"/>
              <a:t>easy to design, implement, and maintain, </a:t>
            </a:r>
          </a:p>
          <a:p>
            <a:pPr lvl="2"/>
            <a:r>
              <a:rPr lang="en-US" altLang="en-US" dirty="0"/>
              <a:t>as well as flexible, </a:t>
            </a:r>
          </a:p>
          <a:p>
            <a:pPr lvl="2"/>
            <a:r>
              <a:rPr lang="en-US" altLang="en-US" dirty="0"/>
              <a:t>reliable, </a:t>
            </a:r>
          </a:p>
          <a:p>
            <a:pPr lvl="2"/>
            <a:r>
              <a:rPr lang="en-US" altLang="en-US" dirty="0"/>
              <a:t>error-free, and </a:t>
            </a:r>
          </a:p>
          <a:p>
            <a:pPr lvl="2"/>
            <a:r>
              <a:rPr lang="en-US" altLang="en-US" dirty="0"/>
              <a:t>efficient</a:t>
            </a:r>
          </a:p>
        </p:txBody>
      </p:sp>
      <p:sp>
        <p:nvSpPr>
          <p:cNvPr id="2" name="Date Placeholder 1"/>
          <p:cNvSpPr>
            <a:spLocks noGrp="1"/>
          </p:cNvSpPr>
          <p:nvPr>
            <p:ph type="dt" sz="half" idx="10"/>
          </p:nvPr>
        </p:nvSpPr>
        <p:spPr/>
        <p:txBody>
          <a:bodyPr/>
          <a:lstStyle/>
          <a:p>
            <a:fld id="{D6EB60FC-FBFE-4594-8E4C-4C5A3C3EC937}"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355</a:t>
            </a:fld>
            <a:endParaRPr lang="en-IN"/>
          </a:p>
        </p:txBody>
      </p:sp>
    </p:spTree>
    <p:extLst>
      <p:ext uri="{BB962C8B-B14F-4D97-AF65-F5344CB8AC3E}">
        <p14:creationId xmlns:p14="http://schemas.microsoft.com/office/powerpoint/2010/main" val="41841582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69975" y="106363"/>
            <a:ext cx="8229600" cy="576262"/>
          </a:xfrm>
        </p:spPr>
        <p:txBody>
          <a:bodyPr/>
          <a:lstStyle/>
          <a:p>
            <a:pPr eaLnBrk="1" hangingPunct="1"/>
            <a:r>
              <a:rPr lang="en-US" altLang="en-US" sz="2400"/>
              <a:t>Operating System Design and Implementation (Cont.)</a:t>
            </a:r>
          </a:p>
        </p:txBody>
      </p:sp>
      <p:sp>
        <p:nvSpPr>
          <p:cNvPr id="35843" name="Rectangle 3"/>
          <p:cNvSpPr>
            <a:spLocks noGrp="1" noChangeArrowheads="1"/>
          </p:cNvSpPr>
          <p:nvPr>
            <p:ph type="body" idx="1"/>
          </p:nvPr>
        </p:nvSpPr>
        <p:spPr>
          <a:xfrm>
            <a:off x="683568" y="836712"/>
            <a:ext cx="7758038" cy="5232995"/>
          </a:xfrm>
        </p:spPr>
        <p:txBody>
          <a:bodyPr>
            <a:noAutofit/>
          </a:bodyPr>
          <a:lstStyle/>
          <a:p>
            <a:r>
              <a:rPr lang="en-US" altLang="en-US" sz="2400" dirty="0"/>
              <a:t>Important principle to separate</a:t>
            </a:r>
          </a:p>
          <a:p>
            <a:pPr>
              <a:buFont typeface="Monotype Sorts" pitchFamily="-84" charset="2"/>
              <a:buNone/>
            </a:pPr>
            <a:r>
              <a:rPr lang="en-US" altLang="en-US" sz="2400" b="1" dirty="0"/>
              <a:t>	</a:t>
            </a:r>
            <a:r>
              <a:rPr lang="en-US" altLang="en-US" sz="2400" b="1" dirty="0">
                <a:solidFill>
                  <a:srgbClr val="3366FF"/>
                </a:solidFill>
              </a:rPr>
              <a:t>Policy</a:t>
            </a:r>
            <a:r>
              <a:rPr lang="en-US" altLang="en-US" sz="2400" b="1" dirty="0"/>
              <a:t>:   </a:t>
            </a:r>
            <a:r>
              <a:rPr lang="en-US" altLang="en-US" sz="2400" b="1" i="1" dirty="0"/>
              <a:t>What</a:t>
            </a:r>
            <a:r>
              <a:rPr lang="en-US" altLang="en-US" sz="2400" dirty="0"/>
              <a:t> will be done?</a:t>
            </a:r>
            <a:r>
              <a:rPr lang="en-US" altLang="en-US" sz="2400" b="1" dirty="0"/>
              <a:t> </a:t>
            </a:r>
            <a:br>
              <a:rPr lang="en-US" altLang="en-US" sz="2400" b="1" dirty="0"/>
            </a:br>
            <a:r>
              <a:rPr lang="en-US" altLang="en-US" sz="2400" b="1" dirty="0">
                <a:solidFill>
                  <a:srgbClr val="3366FF"/>
                </a:solidFill>
              </a:rPr>
              <a:t>Mechanism</a:t>
            </a:r>
            <a:r>
              <a:rPr lang="en-US" altLang="en-US" sz="2400" b="1" dirty="0"/>
              <a:t>:  </a:t>
            </a:r>
            <a:r>
              <a:rPr lang="en-US" altLang="en-US" sz="2400" b="1" i="1" dirty="0"/>
              <a:t>How</a:t>
            </a:r>
            <a:r>
              <a:rPr lang="en-US" altLang="en-US" sz="2400" dirty="0"/>
              <a:t> to do it?</a:t>
            </a:r>
          </a:p>
          <a:p>
            <a:endParaRPr lang="en-US" altLang="en-US" sz="2400" dirty="0"/>
          </a:p>
          <a:p>
            <a:r>
              <a:rPr lang="en-US" altLang="en-US" sz="2400" dirty="0"/>
              <a:t>Policies decide what will be done, Mechanisms determine how to do something</a:t>
            </a:r>
          </a:p>
          <a:p>
            <a:r>
              <a:rPr lang="en-US" altLang="en-US" sz="2400" b="1" dirty="0"/>
              <a:t>The separation of policy from mechanism is a very important principle, </a:t>
            </a:r>
          </a:p>
          <a:p>
            <a:pPr lvl="1"/>
            <a:r>
              <a:rPr lang="en-US" altLang="en-US" sz="2400" dirty="0"/>
              <a:t>it allows maximum </a:t>
            </a:r>
            <a:r>
              <a:rPr lang="en-US" altLang="en-US" sz="2400" b="1" dirty="0"/>
              <a:t>flexibility if policy decisions are to be changed later (example – timer)</a:t>
            </a:r>
          </a:p>
          <a:p>
            <a:endParaRPr lang="en-US" altLang="en-US" sz="2400" dirty="0"/>
          </a:p>
          <a:p>
            <a:r>
              <a:rPr lang="en-US" altLang="en-US" sz="2400" dirty="0"/>
              <a:t>Specifying and designing an OS is highly creative task of </a:t>
            </a:r>
            <a:r>
              <a:rPr lang="en-US" altLang="en-US" sz="2400" b="1" dirty="0">
                <a:solidFill>
                  <a:srgbClr val="3366FF"/>
                </a:solidFill>
              </a:rPr>
              <a:t>software engineering</a:t>
            </a:r>
          </a:p>
          <a:p>
            <a:pPr>
              <a:buFont typeface="Monotype Sorts" pitchFamily="-84" charset="2"/>
              <a:buNone/>
            </a:pPr>
            <a:endParaRPr lang="en-US" altLang="en-US" sz="2400" dirty="0"/>
          </a:p>
          <a:p>
            <a:pPr>
              <a:buFont typeface="Monotype Sorts" pitchFamily="-84" charset="2"/>
              <a:buNone/>
            </a:pPr>
            <a:endParaRPr lang="en-US" altLang="en-US" sz="2400" dirty="0"/>
          </a:p>
        </p:txBody>
      </p:sp>
      <p:sp>
        <p:nvSpPr>
          <p:cNvPr id="2" name="Date Placeholder 1"/>
          <p:cNvSpPr>
            <a:spLocks noGrp="1"/>
          </p:cNvSpPr>
          <p:nvPr>
            <p:ph type="dt" sz="half" idx="10"/>
          </p:nvPr>
        </p:nvSpPr>
        <p:spPr/>
        <p:txBody>
          <a:bodyPr/>
          <a:lstStyle/>
          <a:p>
            <a:fld id="{21D07734-D9E1-41E9-8630-58F10393378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356</a:t>
            </a:fld>
            <a:endParaRPr lang="en-IN"/>
          </a:p>
        </p:txBody>
      </p:sp>
    </p:spTree>
    <p:extLst>
      <p:ext uri="{BB962C8B-B14F-4D97-AF65-F5344CB8AC3E}">
        <p14:creationId xmlns:p14="http://schemas.microsoft.com/office/powerpoint/2010/main" val="263296928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171450"/>
            <a:ext cx="8229600" cy="576263"/>
          </a:xfrm>
        </p:spPr>
        <p:txBody>
          <a:bodyPr/>
          <a:lstStyle/>
          <a:p>
            <a:pPr eaLnBrk="1" hangingPunct="1"/>
            <a:r>
              <a:rPr lang="en-US" altLang="en-US" sz="2800"/>
              <a:t>Implementation</a:t>
            </a:r>
          </a:p>
        </p:txBody>
      </p:sp>
      <p:sp>
        <p:nvSpPr>
          <p:cNvPr id="36867" name="Rectangle 3"/>
          <p:cNvSpPr>
            <a:spLocks noGrp="1" noChangeArrowheads="1"/>
          </p:cNvSpPr>
          <p:nvPr>
            <p:ph type="body" idx="1"/>
          </p:nvPr>
        </p:nvSpPr>
        <p:spPr>
          <a:xfrm>
            <a:off x="683568" y="620688"/>
            <a:ext cx="7713663" cy="4530725"/>
          </a:xfrm>
        </p:spPr>
        <p:txBody>
          <a:bodyPr>
            <a:noAutofit/>
          </a:bodyPr>
          <a:lstStyle/>
          <a:p>
            <a:r>
              <a:rPr lang="en-US" altLang="en-US" sz="2200" dirty="0"/>
              <a:t>Much variation</a:t>
            </a:r>
          </a:p>
          <a:p>
            <a:pPr lvl="1"/>
            <a:r>
              <a:rPr lang="en-US" altLang="en-US" sz="2200" dirty="0"/>
              <a:t>Early OSes in assembly language</a:t>
            </a:r>
          </a:p>
          <a:p>
            <a:pPr lvl="1"/>
            <a:r>
              <a:rPr lang="en-US" altLang="en-US" sz="2200" dirty="0"/>
              <a:t>Then system programming languages like Algol, PL/1</a:t>
            </a:r>
          </a:p>
          <a:p>
            <a:pPr lvl="1"/>
            <a:r>
              <a:rPr lang="en-US" altLang="en-US" sz="2200" dirty="0"/>
              <a:t>Now C, C++</a:t>
            </a:r>
          </a:p>
          <a:p>
            <a:endParaRPr lang="en-US" altLang="en-US" sz="2200" dirty="0"/>
          </a:p>
          <a:p>
            <a:r>
              <a:rPr lang="en-US" altLang="en-US" sz="2200" dirty="0"/>
              <a:t>Actually usually a mix of languages</a:t>
            </a:r>
          </a:p>
          <a:p>
            <a:pPr lvl="1"/>
            <a:r>
              <a:rPr lang="en-US" altLang="en-US" sz="2200" dirty="0"/>
              <a:t>Lowest levels in assembly</a:t>
            </a:r>
          </a:p>
          <a:p>
            <a:pPr lvl="1"/>
            <a:r>
              <a:rPr lang="en-US" altLang="en-US" sz="2200" dirty="0"/>
              <a:t>Main body in C</a:t>
            </a:r>
          </a:p>
          <a:p>
            <a:pPr lvl="1"/>
            <a:r>
              <a:rPr lang="en-US" altLang="en-US" sz="2200" dirty="0"/>
              <a:t>Systems programs in C, C++, scripting languages like PERL, Python, shell scripts</a:t>
            </a:r>
          </a:p>
          <a:p>
            <a:r>
              <a:rPr lang="en-US" altLang="en-US" sz="2200" dirty="0"/>
              <a:t>More high-level language easier to</a:t>
            </a:r>
            <a:r>
              <a:rPr lang="en-US" altLang="en-US" sz="2200" b="1" dirty="0">
                <a:solidFill>
                  <a:srgbClr val="3366FF"/>
                </a:solidFill>
              </a:rPr>
              <a:t> port </a:t>
            </a:r>
            <a:r>
              <a:rPr lang="en-US" altLang="en-US" sz="2200" dirty="0"/>
              <a:t>to other hardware</a:t>
            </a:r>
          </a:p>
          <a:p>
            <a:pPr lvl="1"/>
            <a:r>
              <a:rPr lang="en-US" altLang="en-US" sz="2200" dirty="0"/>
              <a:t>But slower</a:t>
            </a:r>
          </a:p>
          <a:p>
            <a:pPr>
              <a:buFont typeface="Monotype Sorts" pitchFamily="-84" charset="2"/>
              <a:buNone/>
            </a:pPr>
            <a:endParaRPr lang="en-US" altLang="en-US" sz="2200" dirty="0"/>
          </a:p>
        </p:txBody>
      </p:sp>
      <p:sp>
        <p:nvSpPr>
          <p:cNvPr id="2" name="Date Placeholder 1"/>
          <p:cNvSpPr>
            <a:spLocks noGrp="1"/>
          </p:cNvSpPr>
          <p:nvPr>
            <p:ph type="dt" sz="half" idx="10"/>
          </p:nvPr>
        </p:nvSpPr>
        <p:spPr/>
        <p:txBody>
          <a:bodyPr/>
          <a:lstStyle/>
          <a:p>
            <a:fld id="{95BF7558-D67B-41CD-94CE-3C537D3BDB2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357</a:t>
            </a:fld>
            <a:endParaRPr lang="en-IN"/>
          </a:p>
        </p:txBody>
      </p:sp>
    </p:spTree>
    <p:extLst>
      <p:ext uri="{BB962C8B-B14F-4D97-AF65-F5344CB8AC3E}">
        <p14:creationId xmlns:p14="http://schemas.microsoft.com/office/powerpoint/2010/main" val="24441822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100" dirty="0"/>
              <a:t>OS Design Considerations for Multiprocessor and Multicore architectures	</a:t>
            </a:r>
            <a:endParaRPr lang="en-IN" dirty="0"/>
          </a:p>
        </p:txBody>
      </p:sp>
      <p:sp>
        <p:nvSpPr>
          <p:cNvPr id="7" name="Subtitle 6"/>
          <p:cNvSpPr>
            <a:spLocks noGrp="1"/>
          </p:cNvSpPr>
          <p:nvPr>
            <p:ph type="subTitle" idx="1"/>
          </p:nvPr>
        </p:nvSpPr>
        <p:spPr/>
        <p:txBody>
          <a:bodyPr/>
          <a:lstStyle/>
          <a:p>
            <a:endParaRPr lang="en-IN"/>
          </a:p>
        </p:txBody>
      </p:sp>
      <p:sp>
        <p:nvSpPr>
          <p:cNvPr id="4" name="Date Placeholder 3"/>
          <p:cNvSpPr>
            <a:spLocks noGrp="1"/>
          </p:cNvSpPr>
          <p:nvPr>
            <p:ph type="dt" sz="half" idx="10"/>
          </p:nvPr>
        </p:nvSpPr>
        <p:spPr/>
        <p:txBody>
          <a:bodyPr/>
          <a:lstStyle/>
          <a:p>
            <a:fld id="{CCBB50BA-EFA8-48E9-9C8F-EC9F38427FF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358</a:t>
            </a:fld>
            <a:endParaRPr lang="en-IN"/>
          </a:p>
        </p:txBody>
      </p:sp>
    </p:spTree>
    <p:extLst>
      <p:ext uri="{BB962C8B-B14F-4D97-AF65-F5344CB8AC3E}">
        <p14:creationId xmlns:p14="http://schemas.microsoft.com/office/powerpoint/2010/main" val="347536623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Symmetric Multiprocessor</a:t>
            </a:r>
          </a:p>
        </p:txBody>
      </p:sp>
      <p:sp>
        <p:nvSpPr>
          <p:cNvPr id="3" name="Content Placeholder 2"/>
          <p:cNvSpPr>
            <a:spLocks noGrp="1"/>
          </p:cNvSpPr>
          <p:nvPr>
            <p:ph idx="1"/>
          </p:nvPr>
        </p:nvSpPr>
        <p:spPr/>
        <p:txBody>
          <a:bodyPr>
            <a:noAutofit/>
          </a:bodyPr>
          <a:lstStyle/>
          <a:p>
            <a:r>
              <a:rPr lang="en-IN" sz="2400" dirty="0"/>
              <a:t>In an SMP system, </a:t>
            </a:r>
          </a:p>
          <a:p>
            <a:pPr lvl="1"/>
            <a:r>
              <a:rPr lang="en-IN" sz="2400" dirty="0"/>
              <a:t>the </a:t>
            </a:r>
            <a:r>
              <a:rPr lang="en-IN" sz="2400" b="1" u="sng" dirty="0"/>
              <a:t>kernel can execute on any processor</a:t>
            </a:r>
            <a:r>
              <a:rPr lang="en-IN" sz="2400" dirty="0"/>
              <a:t>, and </a:t>
            </a:r>
          </a:p>
          <a:p>
            <a:pPr lvl="2"/>
            <a:r>
              <a:rPr lang="en-IN" dirty="0"/>
              <a:t>typically each processor does self-scheduling from the pool of available processes or threads.</a:t>
            </a:r>
          </a:p>
          <a:p>
            <a:pPr lvl="1"/>
            <a:r>
              <a:rPr lang="en-IN" sz="2400" dirty="0"/>
              <a:t>The kernel can be constructed </a:t>
            </a:r>
          </a:p>
          <a:p>
            <a:pPr lvl="2"/>
            <a:r>
              <a:rPr lang="en-IN" b="1" u="sng" dirty="0"/>
              <a:t>as multiple processes or </a:t>
            </a:r>
          </a:p>
          <a:p>
            <a:pPr lvl="2"/>
            <a:r>
              <a:rPr lang="en-IN" b="1" u="sng" dirty="0"/>
              <a:t>as multiple threads, </a:t>
            </a:r>
          </a:p>
          <a:p>
            <a:pPr lvl="2"/>
            <a:r>
              <a:rPr lang="en-IN" dirty="0"/>
              <a:t>allowing </a:t>
            </a:r>
            <a:r>
              <a:rPr lang="en-IN" b="1" u="sng" dirty="0"/>
              <a:t>portions of the kernel to execute in parallel</a:t>
            </a:r>
            <a:r>
              <a:rPr lang="en-IN" dirty="0"/>
              <a:t>. </a:t>
            </a:r>
          </a:p>
        </p:txBody>
      </p:sp>
      <p:sp>
        <p:nvSpPr>
          <p:cNvPr id="4" name="Date Placeholder 3"/>
          <p:cNvSpPr>
            <a:spLocks noGrp="1"/>
          </p:cNvSpPr>
          <p:nvPr>
            <p:ph type="dt" sz="half" idx="10"/>
          </p:nvPr>
        </p:nvSpPr>
        <p:spPr/>
        <p:txBody>
          <a:bodyPr/>
          <a:lstStyle/>
          <a:p>
            <a:fld id="{5E1F209D-50C1-4AC2-9B21-BECED687D31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359</a:t>
            </a:fld>
            <a:endParaRPr lang="en-IN"/>
          </a:p>
        </p:txBody>
      </p:sp>
    </p:spTree>
    <p:extLst>
      <p:ext uri="{BB962C8B-B14F-4D97-AF65-F5344CB8AC3E}">
        <p14:creationId xmlns:p14="http://schemas.microsoft.com/office/powerpoint/2010/main" val="31623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B6193BAF-44DA-4B3F-B2FF-D6A300EE171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a:t>
            </a:fld>
            <a:endParaRPr lang="en-IN"/>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1440" y="1124744"/>
            <a:ext cx="380903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23528" y="2219960"/>
            <a:ext cx="4572000" cy="1938992"/>
          </a:xfrm>
          <a:prstGeom prst="rect">
            <a:avLst/>
          </a:prstGeom>
        </p:spPr>
        <p:txBody>
          <a:bodyPr>
            <a:spAutoFit/>
          </a:bodyPr>
          <a:lstStyle/>
          <a:p>
            <a:pPr marL="285750" indent="-285750">
              <a:buFont typeface="Arial" panose="020B0604020202020204" pitchFamily="34" charset="0"/>
              <a:buChar char="•"/>
            </a:pPr>
            <a:r>
              <a:rPr lang="en-IN" sz="2400" dirty="0">
                <a:highlight>
                  <a:srgbClr val="FFFF00"/>
                </a:highlight>
              </a:rPr>
              <a:t>A linker tool is used to link all the parts of the program together for execution (executable machine code).</a:t>
            </a:r>
          </a:p>
          <a:p>
            <a:endParaRPr lang="en-IN" sz="2400" dirty="0">
              <a:highlight>
                <a:srgbClr val="FFFF00"/>
              </a:highlight>
            </a:endParaRPr>
          </a:p>
        </p:txBody>
      </p:sp>
    </p:spTree>
    <p:extLst>
      <p:ext uri="{BB962C8B-B14F-4D97-AF65-F5344CB8AC3E}">
        <p14:creationId xmlns:p14="http://schemas.microsoft.com/office/powerpoint/2010/main" val="161445001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a:bodyPr>
          <a:lstStyle/>
          <a:p>
            <a:r>
              <a:rPr lang="en-IN" sz="2800" b="1" dirty="0"/>
              <a:t>Symmetric Multiprocessor OS</a:t>
            </a:r>
          </a:p>
        </p:txBody>
      </p:sp>
      <p:sp>
        <p:nvSpPr>
          <p:cNvPr id="3" name="Content Placeholder 2"/>
          <p:cNvSpPr>
            <a:spLocks noGrp="1"/>
          </p:cNvSpPr>
          <p:nvPr>
            <p:ph idx="1"/>
          </p:nvPr>
        </p:nvSpPr>
        <p:spPr/>
        <p:txBody>
          <a:bodyPr>
            <a:noAutofit/>
          </a:bodyPr>
          <a:lstStyle/>
          <a:p>
            <a:r>
              <a:rPr lang="en-IN" sz="2400" dirty="0"/>
              <a:t>In an SMP system, </a:t>
            </a:r>
          </a:p>
          <a:p>
            <a:pPr lvl="1"/>
            <a:r>
              <a:rPr lang="en-IN" sz="2400" dirty="0"/>
              <a:t>The SMP approach complicates the OS.</a:t>
            </a:r>
          </a:p>
          <a:p>
            <a:pPr lvl="1"/>
            <a:r>
              <a:rPr lang="en-IN" sz="2400" dirty="0"/>
              <a:t>The OS designer must deal with the complexity due to</a:t>
            </a:r>
          </a:p>
          <a:p>
            <a:pPr lvl="2"/>
            <a:r>
              <a:rPr lang="en-IN" dirty="0"/>
              <a:t> sharing resources (like data structures) and </a:t>
            </a:r>
          </a:p>
          <a:p>
            <a:pPr lvl="2"/>
            <a:r>
              <a:rPr lang="en-IN" dirty="0"/>
              <a:t>coordinating actions (like accessing devices) </a:t>
            </a:r>
          </a:p>
          <a:p>
            <a:pPr lvl="2"/>
            <a:r>
              <a:rPr lang="en-IN" dirty="0"/>
              <a:t>from multiple parts of the OS executing at the same time.</a:t>
            </a:r>
          </a:p>
        </p:txBody>
      </p:sp>
      <p:sp>
        <p:nvSpPr>
          <p:cNvPr id="4" name="Date Placeholder 3"/>
          <p:cNvSpPr>
            <a:spLocks noGrp="1"/>
          </p:cNvSpPr>
          <p:nvPr>
            <p:ph type="dt" sz="half" idx="10"/>
          </p:nvPr>
        </p:nvSpPr>
        <p:spPr/>
        <p:txBody>
          <a:bodyPr/>
          <a:lstStyle/>
          <a:p>
            <a:fld id="{8E69F33D-16DC-4EDB-AC45-2A74F13EAD8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360</a:t>
            </a:fld>
            <a:endParaRPr lang="en-IN"/>
          </a:p>
        </p:txBody>
      </p:sp>
    </p:spTree>
    <p:extLst>
      <p:ext uri="{BB962C8B-B14F-4D97-AF65-F5344CB8AC3E}">
        <p14:creationId xmlns:p14="http://schemas.microsoft.com/office/powerpoint/2010/main" val="29610539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IN" sz="2400" b="1" dirty="0"/>
              <a:t>OS Design Considerations for Symmetric Multiprocessor OS</a:t>
            </a:r>
            <a:r>
              <a:rPr lang="en-IN" sz="2400" dirty="0"/>
              <a:t>:</a:t>
            </a:r>
          </a:p>
        </p:txBody>
      </p:sp>
      <p:sp>
        <p:nvSpPr>
          <p:cNvPr id="3" name="Content Placeholder 2"/>
          <p:cNvSpPr>
            <a:spLocks noGrp="1"/>
          </p:cNvSpPr>
          <p:nvPr>
            <p:ph idx="1"/>
          </p:nvPr>
        </p:nvSpPr>
        <p:spPr/>
        <p:txBody>
          <a:bodyPr>
            <a:normAutofit/>
          </a:bodyPr>
          <a:lstStyle/>
          <a:p>
            <a:pPr marL="457200" indent="-457200">
              <a:buFont typeface="+mj-lt"/>
              <a:buAutoNum type="arabicParenR"/>
            </a:pPr>
            <a:r>
              <a:rPr lang="en-IN" sz="2400" b="1" dirty="0"/>
              <a:t>Simultaneous concurrent processes or threads</a:t>
            </a:r>
          </a:p>
          <a:p>
            <a:pPr marL="457200" indent="-457200">
              <a:buFont typeface="+mj-lt"/>
              <a:buAutoNum type="arabicParenR"/>
            </a:pPr>
            <a:r>
              <a:rPr lang="en-IN" sz="2400" b="1" dirty="0"/>
              <a:t>Scheduling</a:t>
            </a:r>
          </a:p>
          <a:p>
            <a:pPr marL="457200" indent="-457200">
              <a:buFont typeface="+mj-lt"/>
              <a:buAutoNum type="arabicParenR"/>
            </a:pPr>
            <a:r>
              <a:rPr lang="en-IN" sz="2400" b="1" dirty="0"/>
              <a:t>Synchronization</a:t>
            </a:r>
          </a:p>
          <a:p>
            <a:pPr marL="457200" indent="-457200">
              <a:buFont typeface="+mj-lt"/>
              <a:buAutoNum type="arabicParenR"/>
            </a:pPr>
            <a:r>
              <a:rPr lang="en-IN" sz="2400" b="1" dirty="0"/>
              <a:t>Memory management</a:t>
            </a:r>
          </a:p>
          <a:p>
            <a:pPr marL="457200" indent="-457200">
              <a:buFont typeface="+mj-lt"/>
              <a:buAutoNum type="arabicParenR"/>
            </a:pPr>
            <a:r>
              <a:rPr lang="en-IN" sz="2400" b="1" dirty="0"/>
              <a:t>Reliability and fault tolerance</a:t>
            </a:r>
          </a:p>
          <a:p>
            <a:endParaRPr lang="en-IN" sz="2400" b="1" dirty="0"/>
          </a:p>
          <a:p>
            <a:pPr marL="0" indent="0">
              <a:buNone/>
            </a:pPr>
            <a:endParaRPr lang="en-IN" sz="2400" b="1" dirty="0"/>
          </a:p>
        </p:txBody>
      </p:sp>
      <p:sp>
        <p:nvSpPr>
          <p:cNvPr id="4" name="Date Placeholder 3"/>
          <p:cNvSpPr>
            <a:spLocks noGrp="1"/>
          </p:cNvSpPr>
          <p:nvPr>
            <p:ph type="dt" sz="half" idx="10"/>
          </p:nvPr>
        </p:nvSpPr>
        <p:spPr/>
        <p:txBody>
          <a:bodyPr/>
          <a:lstStyle/>
          <a:p>
            <a:fld id="{CB4F1F65-490A-4212-9D4A-41E65D6EA8F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361</a:t>
            </a:fld>
            <a:endParaRPr lang="en-IN"/>
          </a:p>
        </p:txBody>
      </p:sp>
    </p:spTree>
    <p:extLst>
      <p:ext uri="{BB962C8B-B14F-4D97-AF65-F5344CB8AC3E}">
        <p14:creationId xmlns:p14="http://schemas.microsoft.com/office/powerpoint/2010/main" val="26297221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400" b="1" dirty="0"/>
              <a:t>Simultaneous concurrent processes or threads: </a:t>
            </a:r>
          </a:p>
          <a:p>
            <a:r>
              <a:rPr lang="en-IN" sz="2400" b="1" dirty="0">
                <a:solidFill>
                  <a:srgbClr val="FF0000"/>
                </a:solidFill>
              </a:rPr>
              <a:t>Kernel routines need to be </a:t>
            </a:r>
            <a:r>
              <a:rPr lang="en-IN" sz="2400" b="1" dirty="0" err="1">
                <a:solidFill>
                  <a:srgbClr val="FF0000"/>
                </a:solidFill>
              </a:rPr>
              <a:t>reentrant</a:t>
            </a:r>
            <a:r>
              <a:rPr lang="en-IN" sz="2400" b="1" dirty="0">
                <a:solidFill>
                  <a:srgbClr val="FF0000"/>
                </a:solidFill>
              </a:rPr>
              <a:t> </a:t>
            </a:r>
          </a:p>
          <a:p>
            <a:pPr lvl="1"/>
            <a:r>
              <a:rPr lang="en-IN" sz="2400" b="1" u="sng" dirty="0">
                <a:solidFill>
                  <a:srgbClr val="FF0000"/>
                </a:solidFill>
              </a:rPr>
              <a:t>to allow several processors </a:t>
            </a:r>
          </a:p>
          <a:p>
            <a:pPr lvl="1"/>
            <a:r>
              <a:rPr lang="en-IN" sz="2400" b="1" u="sng" dirty="0">
                <a:solidFill>
                  <a:srgbClr val="FF0000"/>
                </a:solidFill>
              </a:rPr>
              <a:t>to execute the same kernel code simultaneously.</a:t>
            </a:r>
          </a:p>
          <a:p>
            <a:endParaRPr lang="en-IN" sz="2400" dirty="0"/>
          </a:p>
          <a:p>
            <a:r>
              <a:rPr lang="en-IN" sz="2400" dirty="0"/>
              <a:t>With multiple processors executing </a:t>
            </a:r>
            <a:r>
              <a:rPr lang="en-IN" sz="2400" b="1" u="sng" dirty="0"/>
              <a:t>the same or different parts of the kernel, </a:t>
            </a:r>
          </a:p>
          <a:p>
            <a:pPr lvl="1"/>
            <a:r>
              <a:rPr lang="en-IN" sz="2400" b="1" u="sng" dirty="0">
                <a:solidFill>
                  <a:srgbClr val="FF0000"/>
                </a:solidFill>
              </a:rPr>
              <a:t>kernel tables and management structures must be managed properly </a:t>
            </a:r>
          </a:p>
          <a:p>
            <a:pPr lvl="1"/>
            <a:r>
              <a:rPr lang="en-IN" sz="2400" b="1" u="sng" dirty="0">
                <a:solidFill>
                  <a:srgbClr val="FF0000"/>
                </a:solidFill>
              </a:rPr>
              <a:t>to avoid data corruption or invalid operations.</a:t>
            </a:r>
          </a:p>
          <a:p>
            <a:pPr marL="0" indent="0">
              <a:buNone/>
            </a:pPr>
            <a:endParaRPr lang="en-IN" dirty="0"/>
          </a:p>
        </p:txBody>
      </p:sp>
      <p:sp>
        <p:nvSpPr>
          <p:cNvPr id="4" name="Date Placeholder 3"/>
          <p:cNvSpPr>
            <a:spLocks noGrp="1"/>
          </p:cNvSpPr>
          <p:nvPr>
            <p:ph type="dt" sz="half" idx="10"/>
          </p:nvPr>
        </p:nvSpPr>
        <p:spPr/>
        <p:txBody>
          <a:bodyPr/>
          <a:lstStyle/>
          <a:p>
            <a:fld id="{CB4F1F65-490A-4212-9D4A-41E65D6EA8F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362</a:t>
            </a:fld>
            <a:endParaRPr lang="en-IN"/>
          </a:p>
        </p:txBody>
      </p:sp>
      <p:sp>
        <p:nvSpPr>
          <p:cNvPr id="9" name="Title 1"/>
          <p:cNvSpPr>
            <a:spLocks noGrp="1"/>
          </p:cNvSpPr>
          <p:nvPr>
            <p:ph type="title"/>
          </p:nvPr>
        </p:nvSpPr>
        <p:spPr>
          <a:xfrm>
            <a:off x="457200" y="274638"/>
            <a:ext cx="8229600" cy="562074"/>
          </a:xfrm>
        </p:spPr>
        <p:txBody>
          <a:bodyPr>
            <a:noAutofit/>
          </a:bodyPr>
          <a:lstStyle/>
          <a:p>
            <a:r>
              <a:rPr lang="en-IN" sz="2400" b="1" dirty="0"/>
              <a:t>OS Design Considerations for Symmetric Multiprocessor OS</a:t>
            </a:r>
            <a:r>
              <a:rPr lang="en-IN" sz="2400" dirty="0"/>
              <a:t>:</a:t>
            </a:r>
          </a:p>
        </p:txBody>
      </p:sp>
    </p:spTree>
    <p:extLst>
      <p:ext uri="{BB962C8B-B14F-4D97-AF65-F5344CB8AC3E}">
        <p14:creationId xmlns:p14="http://schemas.microsoft.com/office/powerpoint/2010/main" val="357421619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2400" b="1" dirty="0"/>
              <a:t>Scheduling: </a:t>
            </a:r>
          </a:p>
          <a:p>
            <a:r>
              <a:rPr lang="en-IN" sz="2400" dirty="0"/>
              <a:t>Any processor may perform scheduling, </a:t>
            </a:r>
          </a:p>
          <a:p>
            <a:pPr lvl="1"/>
            <a:r>
              <a:rPr lang="en-IN" sz="2400" dirty="0"/>
              <a:t>which complicates the task of enforcing a scheduling policy and </a:t>
            </a:r>
          </a:p>
          <a:p>
            <a:pPr lvl="1"/>
            <a:r>
              <a:rPr lang="en-IN" sz="2400" b="1" dirty="0">
                <a:solidFill>
                  <a:srgbClr val="FF0000"/>
                </a:solidFill>
              </a:rPr>
              <a:t>assuring that </a:t>
            </a:r>
            <a:r>
              <a:rPr lang="en-IN" sz="2400" b="1" u="sng" dirty="0">
                <a:solidFill>
                  <a:srgbClr val="FF0000"/>
                </a:solidFill>
              </a:rPr>
              <a:t>corruption of the scheduler data structures </a:t>
            </a:r>
            <a:r>
              <a:rPr lang="en-IN" sz="2400" b="1" dirty="0">
                <a:solidFill>
                  <a:srgbClr val="FF0000"/>
                </a:solidFill>
              </a:rPr>
              <a:t>is avoided. </a:t>
            </a:r>
          </a:p>
          <a:p>
            <a:r>
              <a:rPr lang="en-IN" sz="2400" dirty="0"/>
              <a:t>If kernel-level multithreading is used, then </a:t>
            </a:r>
          </a:p>
          <a:p>
            <a:pPr lvl="1"/>
            <a:r>
              <a:rPr lang="en-IN" sz="2400" dirty="0"/>
              <a:t>The opportunity exists to schedule </a:t>
            </a:r>
            <a:r>
              <a:rPr lang="en-IN" sz="2400" b="1" u="sng" dirty="0">
                <a:solidFill>
                  <a:srgbClr val="FF0000"/>
                </a:solidFill>
              </a:rPr>
              <a:t>multiple threads from the same process simultaneously on multiple processors.</a:t>
            </a:r>
          </a:p>
        </p:txBody>
      </p:sp>
      <p:sp>
        <p:nvSpPr>
          <p:cNvPr id="4" name="Date Placeholder 3"/>
          <p:cNvSpPr>
            <a:spLocks noGrp="1"/>
          </p:cNvSpPr>
          <p:nvPr>
            <p:ph type="dt" sz="half" idx="10"/>
          </p:nvPr>
        </p:nvSpPr>
        <p:spPr/>
        <p:txBody>
          <a:bodyPr/>
          <a:lstStyle/>
          <a:p>
            <a:fld id="{6E0E7FD1-9C47-448C-8583-AF4BFEEF2A7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363</a:t>
            </a:fld>
            <a:endParaRPr lang="en-IN"/>
          </a:p>
        </p:txBody>
      </p:sp>
      <p:sp>
        <p:nvSpPr>
          <p:cNvPr id="9" name="Title 1"/>
          <p:cNvSpPr>
            <a:spLocks noGrp="1"/>
          </p:cNvSpPr>
          <p:nvPr>
            <p:ph type="title"/>
          </p:nvPr>
        </p:nvSpPr>
        <p:spPr>
          <a:xfrm>
            <a:off x="457200" y="274638"/>
            <a:ext cx="8229600" cy="562074"/>
          </a:xfrm>
        </p:spPr>
        <p:txBody>
          <a:bodyPr>
            <a:noAutofit/>
          </a:bodyPr>
          <a:lstStyle/>
          <a:p>
            <a:r>
              <a:rPr lang="en-IN" sz="2400" b="1" dirty="0"/>
              <a:t>OS Design Considerations for Symmetric Multiprocessor OS</a:t>
            </a:r>
            <a:r>
              <a:rPr lang="en-IN" sz="2400" dirty="0"/>
              <a:t>:</a:t>
            </a:r>
          </a:p>
        </p:txBody>
      </p:sp>
    </p:spTree>
    <p:extLst>
      <p:ext uri="{BB962C8B-B14F-4D97-AF65-F5344CB8AC3E}">
        <p14:creationId xmlns:p14="http://schemas.microsoft.com/office/powerpoint/2010/main" val="56527438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IN" sz="2400" b="1" dirty="0"/>
              <a:t>Synchronization: </a:t>
            </a:r>
          </a:p>
          <a:p>
            <a:r>
              <a:rPr lang="en-IN" sz="2400" dirty="0"/>
              <a:t>With multiple active processes having potential access </a:t>
            </a:r>
          </a:p>
          <a:p>
            <a:pPr lvl="1"/>
            <a:r>
              <a:rPr lang="en-IN" sz="2400" dirty="0"/>
              <a:t>to shared address spaces or shared I/O resources, </a:t>
            </a:r>
          </a:p>
          <a:p>
            <a:pPr lvl="1"/>
            <a:r>
              <a:rPr lang="en-IN" sz="2400" dirty="0"/>
              <a:t>care must be taken to provide effective  synchronization. </a:t>
            </a:r>
          </a:p>
          <a:p>
            <a:r>
              <a:rPr lang="en-IN" sz="2400" b="1" dirty="0">
                <a:solidFill>
                  <a:srgbClr val="FF0000"/>
                </a:solidFill>
              </a:rPr>
              <a:t>Synchronization is a facility that enforces </a:t>
            </a:r>
          </a:p>
          <a:p>
            <a:pPr lvl="1"/>
            <a:r>
              <a:rPr lang="en-IN" sz="2400" b="1" u="sng" dirty="0">
                <a:solidFill>
                  <a:srgbClr val="FF0000"/>
                </a:solidFill>
              </a:rPr>
              <a:t>mutual exclusion and </a:t>
            </a:r>
          </a:p>
          <a:p>
            <a:pPr lvl="1"/>
            <a:r>
              <a:rPr lang="en-IN" sz="2400" b="1" u="sng" dirty="0">
                <a:solidFill>
                  <a:srgbClr val="FF0000"/>
                </a:solidFill>
              </a:rPr>
              <a:t>event ordering. </a:t>
            </a:r>
          </a:p>
          <a:p>
            <a:r>
              <a:rPr lang="en-IN" sz="2400" b="1" dirty="0">
                <a:solidFill>
                  <a:srgbClr val="FF0000"/>
                </a:solidFill>
              </a:rPr>
              <a:t>A common synchronization mechanism </a:t>
            </a:r>
          </a:p>
          <a:p>
            <a:pPr lvl="1"/>
            <a:r>
              <a:rPr lang="en-IN" sz="2400" dirty="0"/>
              <a:t>used in multiprocessor operating systems is </a:t>
            </a:r>
            <a:r>
              <a:rPr lang="en-IN" sz="2400" b="1" u="sng" dirty="0">
                <a:solidFill>
                  <a:srgbClr val="FF0000"/>
                </a:solidFill>
              </a:rPr>
              <a:t>locks.</a:t>
            </a:r>
          </a:p>
        </p:txBody>
      </p:sp>
      <p:sp>
        <p:nvSpPr>
          <p:cNvPr id="4" name="Date Placeholder 3"/>
          <p:cNvSpPr>
            <a:spLocks noGrp="1"/>
          </p:cNvSpPr>
          <p:nvPr>
            <p:ph type="dt" sz="half" idx="10"/>
          </p:nvPr>
        </p:nvSpPr>
        <p:spPr/>
        <p:txBody>
          <a:bodyPr/>
          <a:lstStyle/>
          <a:p>
            <a:fld id="{ACB00669-D0EC-46F5-B128-BD67A0094F7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364</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a:t>OS Design Considerations for Symmetric Multiprocessor OS</a:t>
            </a:r>
            <a:r>
              <a:rPr lang="en-IN" sz="3600"/>
              <a:t>:</a:t>
            </a:r>
            <a:endParaRPr lang="en-IN" sz="3600" dirty="0"/>
          </a:p>
        </p:txBody>
      </p:sp>
    </p:spTree>
    <p:extLst>
      <p:ext uri="{BB962C8B-B14F-4D97-AF65-F5344CB8AC3E}">
        <p14:creationId xmlns:p14="http://schemas.microsoft.com/office/powerpoint/2010/main" val="213451570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700808"/>
            <a:ext cx="8229600" cy="4525963"/>
          </a:xfrm>
        </p:spPr>
        <p:txBody>
          <a:bodyPr>
            <a:noAutofit/>
          </a:bodyPr>
          <a:lstStyle/>
          <a:p>
            <a:pPr marL="0" indent="0">
              <a:buNone/>
            </a:pPr>
            <a:r>
              <a:rPr lang="en-IN" sz="2400" b="1" dirty="0"/>
              <a:t>Memory management: </a:t>
            </a:r>
          </a:p>
          <a:p>
            <a:r>
              <a:rPr lang="en-IN" sz="2400" dirty="0"/>
              <a:t>Memory management on a multiprocessor must deal with </a:t>
            </a:r>
          </a:p>
          <a:p>
            <a:pPr lvl="1"/>
            <a:r>
              <a:rPr lang="en-IN" sz="2400" b="1" u="sng" dirty="0"/>
              <a:t>all of the issues found on uniprocessor computers </a:t>
            </a:r>
          </a:p>
          <a:p>
            <a:endParaRPr lang="en-IN" sz="2400" dirty="0"/>
          </a:p>
          <a:p>
            <a:r>
              <a:rPr lang="en-IN" sz="2400" dirty="0"/>
              <a:t>In addition, the OS needs to </a:t>
            </a:r>
            <a:r>
              <a:rPr lang="en-IN" sz="2400" b="1" u="sng" dirty="0"/>
              <a:t>exploit </a:t>
            </a:r>
          </a:p>
          <a:p>
            <a:pPr lvl="1"/>
            <a:r>
              <a:rPr lang="en-IN" sz="2400" dirty="0"/>
              <a:t>the available </a:t>
            </a:r>
            <a:r>
              <a:rPr lang="en-IN" sz="2400" b="1" u="sng" dirty="0"/>
              <a:t>hardware parallelism </a:t>
            </a:r>
            <a:r>
              <a:rPr lang="en-IN" sz="2400" dirty="0"/>
              <a:t>to achieve the best performance</a:t>
            </a:r>
            <a:r>
              <a:rPr lang="en-IN" sz="2000" dirty="0"/>
              <a:t>. </a:t>
            </a:r>
          </a:p>
        </p:txBody>
      </p:sp>
      <p:sp>
        <p:nvSpPr>
          <p:cNvPr id="4" name="Date Placeholder 3"/>
          <p:cNvSpPr>
            <a:spLocks noGrp="1"/>
          </p:cNvSpPr>
          <p:nvPr>
            <p:ph type="dt" sz="half" idx="10"/>
          </p:nvPr>
        </p:nvSpPr>
        <p:spPr/>
        <p:txBody>
          <a:bodyPr/>
          <a:lstStyle/>
          <a:p>
            <a:fld id="{BEE53AAC-DDF7-4177-962F-5CB39BA9C2F9}"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365</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a:t>OS Design Considerations for Symmetric Multiprocessor OS</a:t>
            </a:r>
            <a:r>
              <a:rPr lang="en-IN" sz="3600"/>
              <a:t>:</a:t>
            </a:r>
            <a:endParaRPr lang="en-IN" sz="3600" dirty="0"/>
          </a:p>
        </p:txBody>
      </p:sp>
    </p:spTree>
    <p:extLst>
      <p:ext uri="{BB962C8B-B14F-4D97-AF65-F5344CB8AC3E}">
        <p14:creationId xmlns:p14="http://schemas.microsoft.com/office/powerpoint/2010/main" val="170389440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24744"/>
            <a:ext cx="8229600" cy="4525963"/>
          </a:xfrm>
        </p:spPr>
        <p:txBody>
          <a:bodyPr>
            <a:noAutofit/>
          </a:bodyPr>
          <a:lstStyle/>
          <a:p>
            <a:pPr marL="0" indent="0">
              <a:buNone/>
            </a:pPr>
            <a:r>
              <a:rPr lang="en-IN" sz="2400" b="1" dirty="0"/>
              <a:t>Memory management: </a:t>
            </a:r>
          </a:p>
          <a:p>
            <a:r>
              <a:rPr lang="en-IN" sz="2400" dirty="0"/>
              <a:t>The </a:t>
            </a:r>
            <a:r>
              <a:rPr lang="en-IN" sz="2400" b="1" u="sng" dirty="0"/>
              <a:t>paging mechanisms </a:t>
            </a:r>
            <a:r>
              <a:rPr lang="en-IN" sz="2400" dirty="0"/>
              <a:t>on different processors must be coordinated to enforce consistency </a:t>
            </a:r>
          </a:p>
          <a:p>
            <a:pPr lvl="1"/>
            <a:r>
              <a:rPr lang="en-IN" sz="2400" dirty="0"/>
              <a:t>when </a:t>
            </a:r>
            <a:r>
              <a:rPr lang="en-IN" sz="2400" b="1" u="sng" dirty="0">
                <a:solidFill>
                  <a:srgbClr val="FF0000"/>
                </a:solidFill>
              </a:rPr>
              <a:t>several processors share a page or segment </a:t>
            </a:r>
            <a:r>
              <a:rPr lang="en-IN" sz="2400" dirty="0"/>
              <a:t>and </a:t>
            </a:r>
          </a:p>
          <a:p>
            <a:pPr lvl="1"/>
            <a:r>
              <a:rPr lang="en-IN" sz="2400" dirty="0"/>
              <a:t>to decide on </a:t>
            </a:r>
            <a:r>
              <a:rPr lang="en-IN" sz="2400" b="1" u="sng" dirty="0"/>
              <a:t>page replacement</a:t>
            </a:r>
            <a:r>
              <a:rPr lang="en-IN" sz="2400" dirty="0"/>
              <a:t>. </a:t>
            </a:r>
          </a:p>
          <a:p>
            <a:pPr lvl="1"/>
            <a:r>
              <a:rPr lang="en-IN" sz="2400" dirty="0"/>
              <a:t>The reuse of physical pages is the biggest problem of concern; </a:t>
            </a:r>
          </a:p>
          <a:p>
            <a:pPr lvl="2"/>
            <a:r>
              <a:rPr lang="en-IN" b="1" dirty="0">
                <a:solidFill>
                  <a:srgbClr val="FF0000"/>
                </a:solidFill>
              </a:rPr>
              <a:t>that is, it must be guaranteed</a:t>
            </a:r>
          </a:p>
          <a:p>
            <a:pPr lvl="2"/>
            <a:r>
              <a:rPr lang="en-IN" b="1" dirty="0">
                <a:solidFill>
                  <a:srgbClr val="FF0000"/>
                </a:solidFill>
              </a:rPr>
              <a:t>that a </a:t>
            </a:r>
            <a:r>
              <a:rPr lang="en-IN" b="1" u="sng" dirty="0">
                <a:solidFill>
                  <a:srgbClr val="FF0000"/>
                </a:solidFill>
              </a:rPr>
              <a:t>physical page can no longer be accessed with its old contents </a:t>
            </a:r>
          </a:p>
          <a:p>
            <a:pPr lvl="2"/>
            <a:r>
              <a:rPr lang="en-IN" b="1" u="sng" dirty="0">
                <a:solidFill>
                  <a:srgbClr val="FF0000"/>
                </a:solidFill>
              </a:rPr>
              <a:t>before the page is put to a new use.</a:t>
            </a:r>
          </a:p>
        </p:txBody>
      </p:sp>
      <p:sp>
        <p:nvSpPr>
          <p:cNvPr id="4" name="Date Placeholder 3"/>
          <p:cNvSpPr>
            <a:spLocks noGrp="1"/>
          </p:cNvSpPr>
          <p:nvPr>
            <p:ph type="dt" sz="half" idx="10"/>
          </p:nvPr>
        </p:nvSpPr>
        <p:spPr/>
        <p:txBody>
          <a:bodyPr/>
          <a:lstStyle/>
          <a:p>
            <a:fld id="{3A260315-BDCF-4919-B5F8-3CF868399A1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366</a:t>
            </a:fld>
            <a:endParaRPr lang="en-IN" dirty="0"/>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a:t>OS Design Considerations for Symmetric Multiprocessor OS</a:t>
            </a:r>
            <a:r>
              <a:rPr lang="en-IN" sz="3600"/>
              <a:t>:</a:t>
            </a:r>
            <a:endParaRPr lang="en-IN" sz="3600" dirty="0"/>
          </a:p>
        </p:txBody>
      </p:sp>
    </p:spTree>
    <p:extLst>
      <p:ext uri="{BB962C8B-B14F-4D97-AF65-F5344CB8AC3E}">
        <p14:creationId xmlns:p14="http://schemas.microsoft.com/office/powerpoint/2010/main" val="16141877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Autofit/>
          </a:bodyPr>
          <a:lstStyle/>
          <a:p>
            <a:pPr marL="0" indent="0">
              <a:buNone/>
            </a:pPr>
            <a:r>
              <a:rPr lang="en-IN" sz="2400" b="1" dirty="0"/>
              <a:t>Reliability and fault tolerance: </a:t>
            </a:r>
          </a:p>
          <a:p>
            <a:r>
              <a:rPr lang="en-IN" sz="2400" dirty="0"/>
              <a:t>The OS should provide </a:t>
            </a:r>
            <a:r>
              <a:rPr lang="en-IN" sz="2400" b="1" u="sng" dirty="0">
                <a:solidFill>
                  <a:srgbClr val="FF0000"/>
                </a:solidFill>
              </a:rPr>
              <a:t>graceful degradation</a:t>
            </a:r>
          </a:p>
          <a:p>
            <a:pPr lvl="1"/>
            <a:r>
              <a:rPr lang="en-IN" sz="2400" dirty="0"/>
              <a:t>in the face of processor failure. </a:t>
            </a:r>
          </a:p>
          <a:p>
            <a:r>
              <a:rPr lang="en-IN" sz="2400" dirty="0"/>
              <a:t>The scheduler and other portions of the OS</a:t>
            </a:r>
          </a:p>
          <a:p>
            <a:pPr lvl="1"/>
            <a:r>
              <a:rPr lang="en-IN" sz="2400" b="1" u="sng" dirty="0">
                <a:solidFill>
                  <a:srgbClr val="FF0000"/>
                </a:solidFill>
              </a:rPr>
              <a:t>must recognize the loss of a processor and </a:t>
            </a:r>
          </a:p>
          <a:p>
            <a:pPr lvl="1"/>
            <a:r>
              <a:rPr lang="en-IN" sz="2400" b="1" u="sng" dirty="0">
                <a:solidFill>
                  <a:srgbClr val="FF0000"/>
                </a:solidFill>
              </a:rPr>
              <a:t>restructure management tables accordingly</a:t>
            </a:r>
          </a:p>
          <a:p>
            <a:endParaRPr lang="en-IN" sz="2400" dirty="0">
              <a:solidFill>
                <a:srgbClr val="FF0000"/>
              </a:solidFill>
            </a:endParaRPr>
          </a:p>
        </p:txBody>
      </p:sp>
      <p:sp>
        <p:nvSpPr>
          <p:cNvPr id="4" name="Date Placeholder 3"/>
          <p:cNvSpPr>
            <a:spLocks noGrp="1"/>
          </p:cNvSpPr>
          <p:nvPr>
            <p:ph type="dt" sz="half" idx="10"/>
          </p:nvPr>
        </p:nvSpPr>
        <p:spPr/>
        <p:txBody>
          <a:bodyPr/>
          <a:lstStyle/>
          <a:p>
            <a:fld id="{B0C7A06E-B7B4-4455-BC94-E034DDC0AC6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367</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a:t>OS Design Considerations for Symmetric Multiprocessor OS</a:t>
            </a:r>
            <a:r>
              <a:rPr lang="en-IN" sz="3600"/>
              <a:t>:</a:t>
            </a:r>
            <a:endParaRPr lang="en-IN" sz="3600" dirty="0"/>
          </a:p>
        </p:txBody>
      </p:sp>
    </p:spTree>
    <p:extLst>
      <p:ext uri="{BB962C8B-B14F-4D97-AF65-F5344CB8AC3E}">
        <p14:creationId xmlns:p14="http://schemas.microsoft.com/office/powerpoint/2010/main" val="159207829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4525963"/>
          </a:xfrm>
        </p:spPr>
        <p:txBody>
          <a:bodyPr>
            <a:noAutofit/>
          </a:bodyPr>
          <a:lstStyle/>
          <a:p>
            <a:pPr marL="0" indent="0">
              <a:buNone/>
            </a:pPr>
            <a:r>
              <a:rPr lang="en-IN" sz="2400" b="1" dirty="0"/>
              <a:t>Reliability and fault tolerance: </a:t>
            </a:r>
          </a:p>
          <a:p>
            <a:r>
              <a:rPr lang="en-IN" sz="2400" dirty="0"/>
              <a:t>Because multiprocessor OS design issues generally involve extensions to</a:t>
            </a:r>
          </a:p>
          <a:p>
            <a:pPr lvl="1"/>
            <a:r>
              <a:rPr lang="en-IN" sz="2400" dirty="0"/>
              <a:t>solutions to </a:t>
            </a:r>
            <a:r>
              <a:rPr lang="en-IN" sz="2400" b="1" u="sng" dirty="0"/>
              <a:t>multiprogramming uniprocessor design problems, </a:t>
            </a:r>
          </a:p>
          <a:p>
            <a:pPr lvl="1"/>
            <a:r>
              <a:rPr lang="en-IN" sz="2400" b="1" u="sng" dirty="0"/>
              <a:t>we do not treat multiprocessor operating systems separately.</a:t>
            </a:r>
          </a:p>
        </p:txBody>
      </p:sp>
      <p:sp>
        <p:nvSpPr>
          <p:cNvPr id="4" name="Date Placeholder 3"/>
          <p:cNvSpPr>
            <a:spLocks noGrp="1"/>
          </p:cNvSpPr>
          <p:nvPr>
            <p:ph type="dt" sz="half" idx="10"/>
          </p:nvPr>
        </p:nvSpPr>
        <p:spPr/>
        <p:txBody>
          <a:bodyPr/>
          <a:lstStyle/>
          <a:p>
            <a:fld id="{7C1C7E7D-4D0B-4E67-805E-CBB13FC3A635}"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368</a:t>
            </a:fld>
            <a:endParaRPr lang="en-IN"/>
          </a:p>
        </p:txBody>
      </p:sp>
      <p:sp>
        <p:nvSpPr>
          <p:cNvPr id="9" name="Title 1"/>
          <p:cNvSpPr txBox="1">
            <a:spLocks/>
          </p:cNvSpPr>
          <p:nvPr/>
        </p:nvSpPr>
        <p:spPr>
          <a:xfrm>
            <a:off x="457200" y="274638"/>
            <a:ext cx="8229600" cy="56207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b="1"/>
              <a:t>OS Design Considerations for Symmetric Multiprocessor OS</a:t>
            </a:r>
            <a:r>
              <a:rPr lang="en-IN" sz="3600"/>
              <a:t>:</a:t>
            </a:r>
            <a:endParaRPr lang="en-IN" sz="3600" dirty="0"/>
          </a:p>
        </p:txBody>
      </p:sp>
    </p:spTree>
    <p:extLst>
      <p:ext uri="{BB962C8B-B14F-4D97-AF65-F5344CB8AC3E}">
        <p14:creationId xmlns:p14="http://schemas.microsoft.com/office/powerpoint/2010/main" val="270184108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Autofit/>
          </a:bodyPr>
          <a:lstStyle/>
          <a:p>
            <a:r>
              <a:rPr lang="en-IN" sz="2800" dirty="0"/>
              <a:t>OS Design Considerations  for Multicore architectures</a:t>
            </a:r>
            <a:endParaRPr lang="en-IN" sz="3600" dirty="0"/>
          </a:p>
        </p:txBody>
      </p:sp>
      <p:sp>
        <p:nvSpPr>
          <p:cNvPr id="3" name="Content Placeholder 2"/>
          <p:cNvSpPr>
            <a:spLocks noGrp="1"/>
          </p:cNvSpPr>
          <p:nvPr>
            <p:ph idx="1"/>
          </p:nvPr>
        </p:nvSpPr>
        <p:spPr/>
        <p:txBody>
          <a:bodyPr>
            <a:normAutofit/>
          </a:bodyPr>
          <a:lstStyle/>
          <a:p>
            <a:r>
              <a:rPr lang="en-IN" sz="2400" dirty="0"/>
              <a:t>The considerations for multicore systems include </a:t>
            </a:r>
          </a:p>
          <a:p>
            <a:pPr lvl="1"/>
            <a:r>
              <a:rPr lang="en-IN" sz="2400" dirty="0"/>
              <a:t>all the design issues discussed so far in this section for SMP systems. </a:t>
            </a:r>
          </a:p>
          <a:p>
            <a:endParaRPr lang="en-IN" sz="2400" dirty="0"/>
          </a:p>
          <a:p>
            <a:r>
              <a:rPr lang="en-IN" sz="2400" dirty="0"/>
              <a:t>But additional concerns arise. </a:t>
            </a:r>
          </a:p>
          <a:p>
            <a:pPr lvl="1"/>
            <a:r>
              <a:rPr lang="en-IN" sz="2400" dirty="0"/>
              <a:t>The issue is one of the scale of the potential parallelism. </a:t>
            </a:r>
          </a:p>
        </p:txBody>
      </p:sp>
      <p:sp>
        <p:nvSpPr>
          <p:cNvPr id="4" name="Date Placeholder 3"/>
          <p:cNvSpPr>
            <a:spLocks noGrp="1"/>
          </p:cNvSpPr>
          <p:nvPr>
            <p:ph type="dt" sz="half" idx="10"/>
          </p:nvPr>
        </p:nvSpPr>
        <p:spPr/>
        <p:txBody>
          <a:bodyPr/>
          <a:lstStyle/>
          <a:p>
            <a:fld id="{6E4837E2-15C2-449E-81BA-6C41D4B6F49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369</a:t>
            </a:fld>
            <a:endParaRPr lang="en-IN"/>
          </a:p>
        </p:txBody>
      </p:sp>
    </p:spTree>
    <p:extLst>
      <p:ext uri="{BB962C8B-B14F-4D97-AF65-F5344CB8AC3E}">
        <p14:creationId xmlns:p14="http://schemas.microsoft.com/office/powerpoint/2010/main" val="1653739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77500" lnSpcReduction="20000"/>
          </a:bodyPr>
          <a:lstStyle/>
          <a:p>
            <a:pPr marL="0" indent="0">
              <a:buNone/>
            </a:pPr>
            <a:r>
              <a:rPr lang="en-IN" b="1" dirty="0"/>
              <a:t>PGM1.CPP</a:t>
            </a:r>
          </a:p>
          <a:p>
            <a:pPr marL="0" indent="0">
              <a:buNone/>
            </a:pPr>
            <a:r>
              <a:rPr lang="en-IN" dirty="0"/>
              <a:t>#include&lt;</a:t>
            </a:r>
            <a:r>
              <a:rPr lang="en-IN" dirty="0" err="1"/>
              <a:t>stdio.h</a:t>
            </a:r>
            <a:r>
              <a:rPr lang="en-IN" dirty="0"/>
              <a:t>&gt;</a:t>
            </a:r>
          </a:p>
          <a:p>
            <a:pPr marL="0" indent="0">
              <a:buNone/>
            </a:pPr>
            <a:r>
              <a:rPr lang="en-IN" dirty="0"/>
              <a:t>#include "pgm2.cpp"</a:t>
            </a:r>
          </a:p>
          <a:p>
            <a:pPr marL="0" indent="0">
              <a:buNone/>
            </a:pPr>
            <a:r>
              <a:rPr lang="en-IN" dirty="0" err="1"/>
              <a:t>int</a:t>
            </a:r>
            <a:r>
              <a:rPr lang="en-IN" dirty="0"/>
              <a:t> </a:t>
            </a:r>
            <a:r>
              <a:rPr lang="en-IN" dirty="0" err="1"/>
              <a:t>i</a:t>
            </a:r>
            <a:r>
              <a:rPr lang="en-IN" dirty="0"/>
              <a:t>;</a:t>
            </a:r>
          </a:p>
          <a:p>
            <a:pPr marL="0" indent="0">
              <a:buNone/>
            </a:pPr>
            <a:r>
              <a:rPr lang="en-IN" dirty="0"/>
              <a:t>void show(void);</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a:t>
            </a:r>
            <a:r>
              <a:rPr lang="en-IN" dirty="0"/>
              <a:t>=10;</a:t>
            </a:r>
          </a:p>
          <a:p>
            <a:pPr marL="0" indent="0">
              <a:buNone/>
            </a:pPr>
            <a:r>
              <a:rPr lang="en-IN" dirty="0"/>
              <a:t>	show();</a:t>
            </a:r>
          </a:p>
          <a:p>
            <a:pPr marL="0" indent="0">
              <a:buNone/>
            </a:pPr>
            <a:r>
              <a:rPr lang="en-IN" dirty="0"/>
              <a:t>	</a:t>
            </a:r>
            <a:r>
              <a:rPr lang="en-IN" dirty="0" err="1"/>
              <a:t>printf</a:t>
            </a:r>
            <a:r>
              <a:rPr lang="en-IN" dirty="0"/>
              <a:t>("\n Value of </a:t>
            </a:r>
            <a:r>
              <a:rPr lang="en-IN" dirty="0" err="1"/>
              <a:t>i</a:t>
            </a:r>
            <a:r>
              <a:rPr lang="en-IN" dirty="0"/>
              <a:t> in pgm1.cpp=%d",</a:t>
            </a:r>
            <a:r>
              <a:rPr lang="en-IN" dirty="0" err="1"/>
              <a:t>i</a:t>
            </a:r>
            <a:r>
              <a:rPr lang="en-IN" dirty="0"/>
              <a:t>);</a:t>
            </a:r>
          </a:p>
          <a:p>
            <a:pPr marL="0" indent="0">
              <a:buNone/>
            </a:pPr>
            <a:r>
              <a:rPr lang="en-IN" dirty="0"/>
              <a:t>	return 0;</a:t>
            </a:r>
          </a:p>
          <a:p>
            <a:pPr marL="0" indent="0">
              <a:buNone/>
            </a:pPr>
            <a:r>
              <a:rPr lang="en-IN" dirty="0"/>
              <a:t>}</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77500" lnSpcReduction="20000"/>
          </a:bodyPr>
          <a:lstStyle/>
          <a:p>
            <a:pPr marL="0" indent="0">
              <a:buNone/>
            </a:pPr>
            <a:r>
              <a:rPr lang="en-IN" b="1" dirty="0"/>
              <a:t>PGM2.CPP</a:t>
            </a:r>
          </a:p>
          <a:p>
            <a:pPr marL="0" indent="0">
              <a:buNone/>
            </a:pPr>
            <a:r>
              <a:rPr lang="en-IN" dirty="0"/>
              <a:t>extern </a:t>
            </a:r>
            <a:r>
              <a:rPr lang="en-IN" dirty="0" err="1"/>
              <a:t>int</a:t>
            </a:r>
            <a:r>
              <a:rPr lang="en-IN" dirty="0"/>
              <a:t> </a:t>
            </a:r>
            <a:r>
              <a:rPr lang="en-IN" dirty="0" err="1"/>
              <a:t>i</a:t>
            </a:r>
            <a:r>
              <a:rPr lang="en-IN" dirty="0"/>
              <a:t>;</a:t>
            </a:r>
          </a:p>
          <a:p>
            <a:pPr marL="0" indent="0">
              <a:buNone/>
            </a:pPr>
            <a:r>
              <a:rPr lang="en-IN" dirty="0"/>
              <a:t>void show()</a:t>
            </a:r>
          </a:p>
          <a:p>
            <a:pPr marL="0" indent="0">
              <a:buNone/>
            </a:pPr>
            <a:r>
              <a:rPr lang="en-IN" dirty="0"/>
              <a:t>{</a:t>
            </a:r>
          </a:p>
          <a:p>
            <a:pPr marL="0" indent="0">
              <a:buNone/>
            </a:pPr>
            <a:r>
              <a:rPr lang="en-IN" dirty="0"/>
              <a:t>       </a:t>
            </a:r>
            <a:r>
              <a:rPr lang="en-IN" dirty="0" err="1"/>
              <a:t>printf</a:t>
            </a:r>
            <a:r>
              <a:rPr lang="en-IN" dirty="0"/>
              <a:t>("\n value of </a:t>
            </a:r>
            <a:r>
              <a:rPr lang="en-IN" dirty="0" err="1"/>
              <a:t>i</a:t>
            </a:r>
            <a:r>
              <a:rPr lang="en-IN" dirty="0"/>
              <a:t> in pgm2.cpp=%d",</a:t>
            </a:r>
            <a:r>
              <a:rPr lang="en-IN" dirty="0" err="1"/>
              <a:t>i</a:t>
            </a:r>
            <a:r>
              <a:rPr lang="en-IN" dirty="0"/>
              <a:t>);</a:t>
            </a:r>
          </a:p>
          <a:p>
            <a:pPr marL="0" indent="0">
              <a:buNone/>
            </a:pPr>
            <a:r>
              <a:rPr lang="en-IN" dirty="0"/>
              <a:t>}</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t>OUTPUT??</a:t>
            </a:r>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a:t>
            </a:fld>
            <a:endParaRPr lang="en-IN"/>
          </a:p>
        </p:txBody>
      </p:sp>
    </p:spTree>
    <p:extLst>
      <p:ext uri="{BB962C8B-B14F-4D97-AF65-F5344CB8AC3E}">
        <p14:creationId xmlns:p14="http://schemas.microsoft.com/office/powerpoint/2010/main" val="293072876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Autofit/>
          </a:bodyPr>
          <a:lstStyle/>
          <a:p>
            <a:r>
              <a:rPr lang="en-IN" sz="2800" dirty="0"/>
              <a:t>Multicore architectures</a:t>
            </a:r>
            <a:endParaRPr lang="en-IN" sz="3600" dirty="0"/>
          </a:p>
        </p:txBody>
      </p:sp>
      <p:sp>
        <p:nvSpPr>
          <p:cNvPr id="3" name="Content Placeholder 2"/>
          <p:cNvSpPr>
            <a:spLocks noGrp="1"/>
          </p:cNvSpPr>
          <p:nvPr>
            <p:ph idx="1"/>
          </p:nvPr>
        </p:nvSpPr>
        <p:spPr/>
        <p:txBody>
          <a:bodyPr>
            <a:normAutofit/>
          </a:bodyPr>
          <a:lstStyle/>
          <a:p>
            <a:r>
              <a:rPr lang="en-IN" sz="2400" dirty="0"/>
              <a:t>Multicore vendors offer </a:t>
            </a:r>
            <a:r>
              <a:rPr lang="en-IN" sz="2400" b="1" u="sng" dirty="0"/>
              <a:t>systems with up to eight cores on a single chip. </a:t>
            </a:r>
          </a:p>
          <a:p>
            <a:r>
              <a:rPr lang="en-IN" sz="2400" dirty="0"/>
              <a:t>With each succeeding processor technology generation, </a:t>
            </a:r>
          </a:p>
          <a:p>
            <a:pPr lvl="1"/>
            <a:r>
              <a:rPr lang="en-IN" sz="2000" b="1" u="sng" dirty="0"/>
              <a:t>the number of cores and </a:t>
            </a:r>
          </a:p>
          <a:p>
            <a:pPr lvl="1"/>
            <a:r>
              <a:rPr lang="en-IN" sz="2000" b="1" u="sng" dirty="0"/>
              <a:t>the amount of shared and dedicated cache memory increases, </a:t>
            </a:r>
          </a:p>
          <a:p>
            <a:pPr lvl="1"/>
            <a:r>
              <a:rPr lang="en-IN" sz="2000" b="1" u="sng" dirty="0"/>
              <a:t>so that we are now entering the era of “many-core” systems.</a:t>
            </a:r>
          </a:p>
        </p:txBody>
      </p:sp>
      <p:sp>
        <p:nvSpPr>
          <p:cNvPr id="4" name="Date Placeholder 3"/>
          <p:cNvSpPr>
            <a:spLocks noGrp="1"/>
          </p:cNvSpPr>
          <p:nvPr>
            <p:ph type="dt" sz="half" idx="10"/>
          </p:nvPr>
        </p:nvSpPr>
        <p:spPr/>
        <p:txBody>
          <a:bodyPr/>
          <a:lstStyle/>
          <a:p>
            <a:fld id="{6BD079BC-D282-48E9-8F0F-632C2BE3BE8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370</a:t>
            </a:fld>
            <a:endParaRPr lang="en-IN"/>
          </a:p>
        </p:txBody>
      </p:sp>
    </p:spTree>
    <p:extLst>
      <p:ext uri="{BB962C8B-B14F-4D97-AF65-F5344CB8AC3E}">
        <p14:creationId xmlns:p14="http://schemas.microsoft.com/office/powerpoint/2010/main" val="218653980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err="1"/>
              <a:t>Unicore</a:t>
            </a:r>
            <a:r>
              <a:rPr lang="en-IN" dirty="0"/>
              <a:t> vs Multicore</a:t>
            </a:r>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rmAutofit/>
          </a:bodyPr>
          <a:lstStyle/>
          <a:p>
            <a:r>
              <a:rPr lang="en-IN" sz="2400" b="1" dirty="0"/>
              <a:t>A processor with a single core is called a </a:t>
            </a:r>
            <a:r>
              <a:rPr lang="en-IN" sz="2400" b="1" dirty="0" err="1"/>
              <a:t>Unicore</a:t>
            </a:r>
            <a:r>
              <a:rPr lang="en-IN" sz="2400" b="1" dirty="0"/>
              <a:t> processor. </a:t>
            </a:r>
          </a:p>
        </p:txBody>
      </p:sp>
      <p:sp>
        <p:nvSpPr>
          <p:cNvPr id="8" name="Content Placeholder 7"/>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a:bodyPr>
          <a:lstStyle/>
          <a:p>
            <a:r>
              <a:rPr lang="en-IN" sz="2400" b="1" dirty="0"/>
              <a:t>But a processor with two or more cores is called a Multicore processor.</a:t>
            </a:r>
            <a:r>
              <a:rPr lang="en-IN" sz="2400" dirty="0"/>
              <a:t> </a:t>
            </a:r>
          </a:p>
          <a:p>
            <a:endParaRPr lang="en-IN" sz="2400"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371</a:t>
            </a:fld>
            <a:endParaRPr lang="en-IN"/>
          </a:p>
        </p:txBody>
      </p:sp>
    </p:spTree>
    <p:extLst>
      <p:ext uri="{BB962C8B-B14F-4D97-AF65-F5344CB8AC3E}">
        <p14:creationId xmlns:p14="http://schemas.microsoft.com/office/powerpoint/2010/main" val="258253924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Multicore</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372</a:t>
            </a:fld>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875" y="1484784"/>
            <a:ext cx="809625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11560" y="5949280"/>
            <a:ext cx="8280920" cy="461665"/>
          </a:xfrm>
          <a:prstGeom prst="rect">
            <a:avLst/>
          </a:prstGeom>
        </p:spPr>
        <p:txBody>
          <a:bodyPr wrap="square">
            <a:spAutoFit/>
          </a:bodyPr>
          <a:lstStyle/>
          <a:p>
            <a:r>
              <a:rPr lang="en-IN" sz="1200" dirty="0"/>
              <a:t>https://www.researchgate.net/figure/Simple-comparison-of-single-core-multi-processor-and-multi-core-architectures-after_fig3_266489075</a:t>
            </a:r>
          </a:p>
        </p:txBody>
      </p:sp>
    </p:spTree>
    <p:extLst>
      <p:ext uri="{BB962C8B-B14F-4D97-AF65-F5344CB8AC3E}">
        <p14:creationId xmlns:p14="http://schemas.microsoft.com/office/powerpoint/2010/main" val="225655895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Multicore</a:t>
            </a:r>
          </a:p>
        </p:txBody>
      </p:sp>
      <p:sp>
        <p:nvSpPr>
          <p:cNvPr id="3" name="Content Placeholder 2"/>
          <p:cNvSpPr>
            <a:spLocks noGrp="1"/>
          </p:cNvSpPr>
          <p:nvPr>
            <p:ph idx="1"/>
          </p:nvPr>
        </p:nvSpPr>
        <p:spPr/>
        <p:txBody>
          <a:bodyPr>
            <a:normAutofit/>
          </a:bodyPr>
          <a:lstStyle/>
          <a:p>
            <a:r>
              <a:rPr lang="en-IN" sz="2400" dirty="0"/>
              <a:t>The cores of a multicore processor can individually read and execute program instructions at the same time. </a:t>
            </a:r>
          </a:p>
          <a:p>
            <a:r>
              <a:rPr lang="en-IN" sz="2400" dirty="0"/>
              <a:t>This increases the speed of execution of the programs and supports parallel computing. </a:t>
            </a:r>
          </a:p>
          <a:p>
            <a:r>
              <a:rPr lang="en-IN" sz="2400" dirty="0" err="1"/>
              <a:t>Eg</a:t>
            </a:r>
            <a:r>
              <a:rPr lang="en-IN" sz="2400" dirty="0"/>
              <a:t>: </a:t>
            </a:r>
            <a:r>
              <a:rPr lang="en-IN" sz="2400" dirty="0" err="1"/>
              <a:t>Quadcore</a:t>
            </a:r>
            <a:r>
              <a:rPr lang="en-IN" sz="2400" dirty="0"/>
              <a:t> processors, </a:t>
            </a:r>
            <a:r>
              <a:rPr lang="en-IN" sz="2400" dirty="0" err="1"/>
              <a:t>Octacore</a:t>
            </a:r>
            <a:r>
              <a:rPr lang="en-IN" sz="2400" dirty="0"/>
              <a:t> processors, etc.</a:t>
            </a:r>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373</a:t>
            </a:fld>
            <a:endParaRPr lang="en-IN"/>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3329" r="44775"/>
          <a:stretch/>
        </p:blipFill>
        <p:spPr bwMode="auto">
          <a:xfrm>
            <a:off x="1835696" y="3821372"/>
            <a:ext cx="4471206" cy="2044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4876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IN" b="1" i="1" dirty="0"/>
              <a:t>PARALLELISM WITHIN APPLICATIONS </a:t>
            </a:r>
          </a:p>
          <a:p>
            <a:r>
              <a:rPr lang="en-IN" sz="2800" dirty="0"/>
              <a:t>Most applications can be subdivided into multiple tasks that can execute in parallel, </a:t>
            </a:r>
          </a:p>
          <a:p>
            <a:pPr lvl="1"/>
            <a:r>
              <a:rPr lang="en-IN" dirty="0"/>
              <a:t>With these tasks subdivided into multiple processes, </a:t>
            </a:r>
          </a:p>
          <a:p>
            <a:pPr lvl="1"/>
            <a:r>
              <a:rPr lang="en-IN" dirty="0"/>
              <a:t>Perhaps each with multiple threads. </a:t>
            </a:r>
          </a:p>
          <a:p>
            <a:endParaRPr lang="en-IN" sz="2800" dirty="0"/>
          </a:p>
          <a:p>
            <a:r>
              <a:rPr lang="en-IN" sz="2800" dirty="0"/>
              <a:t>The difficulty is that the developer must decide </a:t>
            </a:r>
          </a:p>
          <a:p>
            <a:pPr lvl="1"/>
            <a:r>
              <a:rPr lang="en-IN" dirty="0"/>
              <a:t>how to </a:t>
            </a:r>
            <a:r>
              <a:rPr lang="en-IN" b="1" dirty="0"/>
              <a:t>split up the application work into independently executable tasks. </a:t>
            </a:r>
          </a:p>
          <a:p>
            <a:pPr lvl="1"/>
            <a:r>
              <a:rPr lang="en-IN" dirty="0"/>
              <a:t>That is, the developer must decide </a:t>
            </a:r>
            <a:r>
              <a:rPr lang="en-IN" b="1" dirty="0"/>
              <a:t>what pieces can or should be executed asynchronously or in parallel. </a:t>
            </a:r>
          </a:p>
        </p:txBody>
      </p:sp>
      <p:sp>
        <p:nvSpPr>
          <p:cNvPr id="4" name="Date Placeholder 3"/>
          <p:cNvSpPr>
            <a:spLocks noGrp="1"/>
          </p:cNvSpPr>
          <p:nvPr>
            <p:ph type="dt" sz="half" idx="10"/>
          </p:nvPr>
        </p:nvSpPr>
        <p:spPr/>
        <p:txBody>
          <a:bodyPr/>
          <a:lstStyle/>
          <a:p>
            <a:fld id="{F9759CD1-2E0F-43AA-A486-6CE9BB55C91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374</a:t>
            </a:fld>
            <a:endParaRPr lang="en-IN"/>
          </a:p>
        </p:txBody>
      </p:sp>
      <p:sp>
        <p:nvSpPr>
          <p:cNvPr id="7"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222295081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b="1" i="1" dirty="0"/>
              <a:t>PARALLELISM WITHIN APPLICATIONS </a:t>
            </a:r>
          </a:p>
          <a:p>
            <a:r>
              <a:rPr lang="en-IN" sz="2400" dirty="0"/>
              <a:t>It is </a:t>
            </a:r>
            <a:r>
              <a:rPr lang="en-IN" sz="2400" b="1" dirty="0"/>
              <a:t>primarily the compiler and the programming language features </a:t>
            </a:r>
          </a:p>
          <a:p>
            <a:pPr lvl="1"/>
            <a:r>
              <a:rPr lang="en-IN" sz="2400" dirty="0"/>
              <a:t>that </a:t>
            </a:r>
            <a:r>
              <a:rPr lang="en-IN" sz="2400" b="1" dirty="0"/>
              <a:t>support the parallel programming </a:t>
            </a:r>
            <a:r>
              <a:rPr lang="en-IN" sz="2400" dirty="0"/>
              <a:t>design process. </a:t>
            </a:r>
          </a:p>
          <a:p>
            <a:endParaRPr lang="en-IN" sz="2400" dirty="0"/>
          </a:p>
          <a:p>
            <a:r>
              <a:rPr lang="en-IN" sz="2400" dirty="0"/>
              <a:t>But, the OS can support this design process, at minimum, </a:t>
            </a:r>
          </a:p>
          <a:p>
            <a:pPr lvl="1"/>
            <a:r>
              <a:rPr lang="en-IN" sz="2400" dirty="0"/>
              <a:t>by efficiently allocating resources among parallel tasks as defined by the developer.</a:t>
            </a:r>
          </a:p>
        </p:txBody>
      </p:sp>
      <p:sp>
        <p:nvSpPr>
          <p:cNvPr id="4" name="Date Placeholder 3"/>
          <p:cNvSpPr>
            <a:spLocks noGrp="1"/>
          </p:cNvSpPr>
          <p:nvPr>
            <p:ph type="dt" sz="half" idx="10"/>
          </p:nvPr>
        </p:nvSpPr>
        <p:spPr/>
        <p:txBody>
          <a:bodyPr/>
          <a:lstStyle/>
          <a:p>
            <a:fld id="{0A462BAB-280C-409C-8CD2-0EF89F79252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375</a:t>
            </a:fld>
            <a:endParaRPr lang="en-IN"/>
          </a:p>
        </p:txBody>
      </p:sp>
      <p:sp>
        <p:nvSpPr>
          <p:cNvPr id="7"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136067587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endParaRPr lang="en-IN" sz="2400" dirty="0"/>
          </a:p>
          <a:p>
            <a:r>
              <a:rPr lang="en-IN" sz="2400" dirty="0"/>
              <a:t>With the </a:t>
            </a:r>
            <a:r>
              <a:rPr lang="en-IN" sz="2400" b="1" dirty="0"/>
              <a:t>ever-increasing number of cores on a chip, </a:t>
            </a:r>
          </a:p>
          <a:p>
            <a:pPr lvl="1"/>
            <a:r>
              <a:rPr lang="en-IN" sz="2400" dirty="0"/>
              <a:t>the attempt to </a:t>
            </a:r>
            <a:r>
              <a:rPr lang="en-IN" sz="2400" dirty="0" err="1"/>
              <a:t>multiprogram</a:t>
            </a:r>
            <a:r>
              <a:rPr lang="en-IN" sz="2400" dirty="0"/>
              <a:t> individual cores to support multiple applications may be a misplaced use of resources.</a:t>
            </a:r>
          </a:p>
        </p:txBody>
      </p:sp>
      <p:sp>
        <p:nvSpPr>
          <p:cNvPr id="4" name="Date Placeholder 3"/>
          <p:cNvSpPr>
            <a:spLocks noGrp="1"/>
          </p:cNvSpPr>
          <p:nvPr>
            <p:ph type="dt" sz="half" idx="10"/>
          </p:nvPr>
        </p:nvSpPr>
        <p:spPr/>
        <p:txBody>
          <a:bodyPr/>
          <a:lstStyle/>
          <a:p>
            <a:fld id="{20DF21EC-95C3-470D-8500-4F4FC1BA7046}"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376</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411079001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endParaRPr lang="en-IN" sz="2400" dirty="0"/>
          </a:p>
          <a:p>
            <a:r>
              <a:rPr lang="en-IN" sz="2400" dirty="0"/>
              <a:t>If instead, </a:t>
            </a:r>
            <a:r>
              <a:rPr lang="en-IN" sz="2400" b="1" dirty="0"/>
              <a:t>we allow one or more cores to be dedicated to a particular process </a:t>
            </a:r>
            <a:r>
              <a:rPr lang="en-IN" sz="2400" dirty="0"/>
              <a:t>and </a:t>
            </a:r>
          </a:p>
          <a:p>
            <a:pPr lvl="1"/>
            <a:r>
              <a:rPr lang="en-IN" sz="2400" dirty="0"/>
              <a:t>then </a:t>
            </a:r>
            <a:r>
              <a:rPr lang="en-IN" sz="2400" b="1" u="sng" dirty="0"/>
              <a:t>leave the processor alone to devote its efforts to that process, </a:t>
            </a:r>
          </a:p>
          <a:p>
            <a:pPr lvl="1"/>
            <a:endParaRPr lang="en-IN" sz="2400" dirty="0"/>
          </a:p>
          <a:p>
            <a:pPr lvl="1"/>
            <a:r>
              <a:rPr lang="en-IN" sz="2400" dirty="0"/>
              <a:t>we avoid much of the </a:t>
            </a:r>
            <a:r>
              <a:rPr lang="en-IN" sz="2400" b="1" u="sng" dirty="0"/>
              <a:t>overhead of task switching and scheduling decisions.</a:t>
            </a:r>
          </a:p>
        </p:txBody>
      </p:sp>
      <p:sp>
        <p:nvSpPr>
          <p:cNvPr id="4" name="Date Placeholder 3"/>
          <p:cNvSpPr>
            <a:spLocks noGrp="1"/>
          </p:cNvSpPr>
          <p:nvPr>
            <p:ph type="dt" sz="half" idx="10"/>
          </p:nvPr>
        </p:nvSpPr>
        <p:spPr/>
        <p:txBody>
          <a:bodyPr/>
          <a:lstStyle/>
          <a:p>
            <a:fld id="{B3331509-F555-4C20-8BA8-35596F92598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377</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
        <p:nvSpPr>
          <p:cNvPr id="7" name="Frame 6"/>
          <p:cNvSpPr/>
          <p:nvPr/>
        </p:nvSpPr>
        <p:spPr>
          <a:xfrm>
            <a:off x="539552" y="4073204"/>
            <a:ext cx="8208912" cy="93610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670823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96752"/>
            <a:ext cx="8229600" cy="418058"/>
          </a:xfrm>
        </p:spPr>
        <p:txBody>
          <a:bodyPr>
            <a:normAutofit fontScale="90000"/>
          </a:bodyPr>
          <a:lstStyle/>
          <a:p>
            <a:r>
              <a:rPr lang="en-IN" sz="2400" b="1" i="1" dirty="0"/>
              <a:t>VIRTUAL MACHINE APPROACH</a:t>
            </a:r>
            <a:endParaRPr lang="en-IN" sz="2400" dirty="0"/>
          </a:p>
        </p:txBody>
      </p:sp>
      <p:sp>
        <p:nvSpPr>
          <p:cNvPr id="3" name="Content Placeholder 2"/>
          <p:cNvSpPr>
            <a:spLocks noGrp="1"/>
          </p:cNvSpPr>
          <p:nvPr>
            <p:ph idx="1"/>
          </p:nvPr>
        </p:nvSpPr>
        <p:spPr/>
        <p:txBody>
          <a:bodyPr>
            <a:normAutofit/>
          </a:bodyPr>
          <a:lstStyle/>
          <a:p>
            <a:r>
              <a:rPr lang="en-IN" sz="2400" dirty="0"/>
              <a:t>The </a:t>
            </a:r>
            <a:r>
              <a:rPr lang="en-IN" sz="2400" b="1" u="sng" dirty="0"/>
              <a:t>multicore OS could then act as a hypervisor </a:t>
            </a:r>
          </a:p>
          <a:p>
            <a:pPr lvl="1"/>
            <a:r>
              <a:rPr lang="en-IN" sz="2400" dirty="0"/>
              <a:t>that makes a high-level decision </a:t>
            </a:r>
            <a:r>
              <a:rPr lang="en-IN" sz="2400" b="1" dirty="0"/>
              <a:t>to allocate cores to applications </a:t>
            </a:r>
          </a:p>
          <a:p>
            <a:pPr lvl="1"/>
            <a:r>
              <a:rPr lang="en-IN" sz="2400" dirty="0"/>
              <a:t>but does little in the way of resource allocation beyond that.</a:t>
            </a:r>
          </a:p>
        </p:txBody>
      </p:sp>
      <p:sp>
        <p:nvSpPr>
          <p:cNvPr id="4" name="Date Placeholder 3"/>
          <p:cNvSpPr>
            <a:spLocks noGrp="1"/>
          </p:cNvSpPr>
          <p:nvPr>
            <p:ph type="dt" sz="half" idx="10"/>
          </p:nvPr>
        </p:nvSpPr>
        <p:spPr/>
        <p:txBody>
          <a:bodyPr/>
          <a:lstStyle/>
          <a:p>
            <a:fld id="{912BD384-FBD3-4E40-8E0E-FCBDB971C32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378</a:t>
            </a:fld>
            <a:endParaRPr lang="en-IN"/>
          </a:p>
        </p:txBody>
      </p:sp>
      <p:sp>
        <p:nvSpPr>
          <p:cNvPr id="8" name="Title 1"/>
          <p:cNvSpPr txBox="1">
            <a:spLocks/>
          </p:cNvSpPr>
          <p:nvPr/>
        </p:nvSpPr>
        <p:spPr>
          <a:xfrm>
            <a:off x="395536" y="188640"/>
            <a:ext cx="8229600" cy="50405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800"/>
              <a:t>OS Design Considerations  for Multicore architectures</a:t>
            </a:r>
            <a:endParaRPr lang="en-IN" sz="3600" dirty="0"/>
          </a:p>
        </p:txBody>
      </p:sp>
    </p:spTree>
    <p:extLst>
      <p:ext uri="{BB962C8B-B14F-4D97-AF65-F5344CB8AC3E}">
        <p14:creationId xmlns:p14="http://schemas.microsoft.com/office/powerpoint/2010/main" val="99455979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Extra</a:t>
            </a: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379</a:t>
            </a:fld>
            <a:endParaRPr lang="en-IN"/>
          </a:p>
        </p:txBody>
      </p:sp>
    </p:spTree>
    <p:extLst>
      <p:ext uri="{BB962C8B-B14F-4D97-AF65-F5344CB8AC3E}">
        <p14:creationId xmlns:p14="http://schemas.microsoft.com/office/powerpoint/2010/main" val="3074712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77500" lnSpcReduction="20000"/>
          </a:bodyPr>
          <a:lstStyle/>
          <a:p>
            <a:pPr marL="0" indent="0">
              <a:buNone/>
            </a:pPr>
            <a:r>
              <a:rPr lang="en-IN" b="1" dirty="0"/>
              <a:t>PGM1.CPP</a:t>
            </a:r>
          </a:p>
          <a:p>
            <a:pPr marL="0" indent="0">
              <a:buNone/>
            </a:pPr>
            <a:r>
              <a:rPr lang="en-IN" dirty="0"/>
              <a:t>#include&lt;</a:t>
            </a:r>
            <a:r>
              <a:rPr lang="en-IN" dirty="0" err="1"/>
              <a:t>stdio.h</a:t>
            </a:r>
            <a:r>
              <a:rPr lang="en-IN" dirty="0"/>
              <a:t>&gt;</a:t>
            </a:r>
          </a:p>
          <a:p>
            <a:pPr marL="0" indent="0">
              <a:buNone/>
            </a:pPr>
            <a:r>
              <a:rPr lang="en-IN" dirty="0"/>
              <a:t>#include "pgm2.cpp"</a:t>
            </a:r>
          </a:p>
          <a:p>
            <a:pPr marL="0" indent="0">
              <a:buNone/>
            </a:pPr>
            <a:r>
              <a:rPr lang="en-IN" dirty="0" err="1"/>
              <a:t>int</a:t>
            </a:r>
            <a:r>
              <a:rPr lang="en-IN" dirty="0"/>
              <a:t> </a:t>
            </a:r>
            <a:r>
              <a:rPr lang="en-IN" dirty="0" err="1"/>
              <a:t>i</a:t>
            </a:r>
            <a:r>
              <a:rPr lang="en-IN" dirty="0"/>
              <a:t>;</a:t>
            </a:r>
          </a:p>
          <a:p>
            <a:pPr marL="0" indent="0">
              <a:buNone/>
            </a:pPr>
            <a:r>
              <a:rPr lang="en-IN" dirty="0"/>
              <a:t>void show(void);</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a:t>
            </a:r>
            <a:r>
              <a:rPr lang="en-IN" dirty="0"/>
              <a:t>=10;</a:t>
            </a:r>
          </a:p>
          <a:p>
            <a:pPr marL="0" indent="0">
              <a:buNone/>
            </a:pPr>
            <a:r>
              <a:rPr lang="en-IN" dirty="0"/>
              <a:t>	show();</a:t>
            </a:r>
          </a:p>
          <a:p>
            <a:pPr marL="0" indent="0">
              <a:buNone/>
            </a:pPr>
            <a:r>
              <a:rPr lang="en-IN" dirty="0"/>
              <a:t>	</a:t>
            </a:r>
            <a:r>
              <a:rPr lang="en-IN" dirty="0" err="1"/>
              <a:t>printf</a:t>
            </a:r>
            <a:r>
              <a:rPr lang="en-IN" dirty="0"/>
              <a:t>("\n Value of </a:t>
            </a:r>
            <a:r>
              <a:rPr lang="en-IN" dirty="0" err="1"/>
              <a:t>i</a:t>
            </a:r>
            <a:r>
              <a:rPr lang="en-IN" dirty="0"/>
              <a:t> in pgm1.cpp=%d",</a:t>
            </a:r>
            <a:r>
              <a:rPr lang="en-IN" dirty="0" err="1"/>
              <a:t>i</a:t>
            </a:r>
            <a:r>
              <a:rPr lang="en-IN" dirty="0"/>
              <a:t>);</a:t>
            </a:r>
          </a:p>
          <a:p>
            <a:pPr marL="0" indent="0">
              <a:buNone/>
            </a:pPr>
            <a:r>
              <a:rPr lang="en-IN" dirty="0"/>
              <a:t>	return 0;</a:t>
            </a:r>
          </a:p>
          <a:p>
            <a:pPr marL="0" indent="0">
              <a:buNone/>
            </a:pPr>
            <a:r>
              <a:rPr lang="en-IN" dirty="0"/>
              <a:t>}</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77500" lnSpcReduction="20000"/>
          </a:bodyPr>
          <a:lstStyle/>
          <a:p>
            <a:pPr marL="0" indent="0">
              <a:buNone/>
            </a:pPr>
            <a:r>
              <a:rPr lang="en-IN" b="1" dirty="0"/>
              <a:t>PGM2.CPP</a:t>
            </a:r>
          </a:p>
          <a:p>
            <a:pPr marL="0" indent="0">
              <a:buNone/>
            </a:pPr>
            <a:r>
              <a:rPr lang="en-IN" dirty="0"/>
              <a:t>extern </a:t>
            </a:r>
            <a:r>
              <a:rPr lang="en-IN" dirty="0" err="1"/>
              <a:t>int</a:t>
            </a:r>
            <a:r>
              <a:rPr lang="en-IN" dirty="0"/>
              <a:t> </a:t>
            </a:r>
            <a:r>
              <a:rPr lang="en-IN" dirty="0" err="1"/>
              <a:t>i</a:t>
            </a:r>
            <a:r>
              <a:rPr lang="en-IN" dirty="0"/>
              <a:t>;</a:t>
            </a:r>
          </a:p>
          <a:p>
            <a:pPr marL="0" indent="0">
              <a:buNone/>
            </a:pPr>
            <a:r>
              <a:rPr lang="en-IN" dirty="0"/>
              <a:t>void show()</a:t>
            </a:r>
          </a:p>
          <a:p>
            <a:pPr marL="0" indent="0">
              <a:buNone/>
            </a:pPr>
            <a:r>
              <a:rPr lang="en-IN" dirty="0"/>
              <a:t>{</a:t>
            </a:r>
          </a:p>
          <a:p>
            <a:pPr marL="0" indent="0">
              <a:buNone/>
            </a:pPr>
            <a:r>
              <a:rPr lang="en-IN" dirty="0"/>
              <a:t>       </a:t>
            </a:r>
            <a:r>
              <a:rPr lang="en-IN" dirty="0" err="1"/>
              <a:t>printf</a:t>
            </a:r>
            <a:r>
              <a:rPr lang="en-IN" dirty="0"/>
              <a:t>("\n value of </a:t>
            </a:r>
            <a:r>
              <a:rPr lang="en-IN" dirty="0" err="1"/>
              <a:t>i</a:t>
            </a:r>
            <a:r>
              <a:rPr lang="en-IN" dirty="0"/>
              <a:t> in pgm2.cpp=%d",</a:t>
            </a:r>
            <a:r>
              <a:rPr lang="en-IN" dirty="0" err="1"/>
              <a:t>i</a:t>
            </a:r>
            <a:r>
              <a:rPr lang="en-IN" dirty="0"/>
              <a:t>);</a:t>
            </a:r>
          </a:p>
          <a:p>
            <a:pPr marL="0" indent="0">
              <a:buNone/>
            </a:pPr>
            <a:r>
              <a:rPr lang="en-IN" dirty="0"/>
              <a:t>}</a:t>
            </a:r>
          </a:p>
          <a:p>
            <a:pPr marL="0" indent="0">
              <a:buNone/>
            </a:pPr>
            <a:r>
              <a:rPr lang="en-IN" b="1" dirty="0"/>
              <a:t>OUTPUT-</a:t>
            </a:r>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38</a:t>
            </a:fld>
            <a:endParaRPr lang="en-IN"/>
          </a:p>
        </p:txBody>
      </p:sp>
      <p:pic>
        <p:nvPicPr>
          <p:cNvPr id="10" name="Picture 9"/>
          <p:cNvPicPr/>
          <p:nvPr/>
        </p:nvPicPr>
        <p:blipFill rotWithShape="1">
          <a:blip r:embed="rId2"/>
          <a:srcRect r="61192" b="72956"/>
          <a:stretch/>
        </p:blipFill>
        <p:spPr>
          <a:xfrm>
            <a:off x="4716016" y="4221088"/>
            <a:ext cx="3816424" cy="1872208"/>
          </a:xfrm>
          <a:prstGeom prst="rect">
            <a:avLst/>
          </a:prstGeom>
        </p:spPr>
      </p:pic>
    </p:spTree>
    <p:extLst>
      <p:ext uri="{BB962C8B-B14F-4D97-AF65-F5344CB8AC3E}">
        <p14:creationId xmlns:p14="http://schemas.microsoft.com/office/powerpoint/2010/main" val="411853614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a:t>System Calls</a:t>
            </a:r>
          </a:p>
        </p:txBody>
      </p:sp>
      <p:sp>
        <p:nvSpPr>
          <p:cNvPr id="15363" name="Rectangle 3"/>
          <p:cNvSpPr>
            <a:spLocks noGrp="1" noChangeArrowheads="1"/>
          </p:cNvSpPr>
          <p:nvPr>
            <p:ph type="body" idx="1"/>
          </p:nvPr>
        </p:nvSpPr>
        <p:spPr>
          <a:xfrm>
            <a:off x="755577" y="1106488"/>
            <a:ext cx="7344816" cy="2646362"/>
          </a:xfrm>
        </p:spPr>
        <p:txBody>
          <a:bodyPr>
            <a:noAutofit/>
          </a:bodyPr>
          <a:lstStyle/>
          <a:p>
            <a:pPr>
              <a:lnSpc>
                <a:spcPct val="90000"/>
              </a:lnSpc>
            </a:pPr>
            <a:r>
              <a:rPr lang="en-US" altLang="en-US" sz="2400" b="1" dirty="0"/>
              <a:t>Mostly accessed by programs via a high-level </a:t>
            </a:r>
            <a:r>
              <a:rPr lang="en-US" altLang="en-US" sz="2400" b="1" dirty="0">
                <a:solidFill>
                  <a:srgbClr val="3366FF"/>
                </a:solidFill>
              </a:rPr>
              <a:t>Application Programming Interface </a:t>
            </a:r>
            <a:r>
              <a:rPr lang="en-US" altLang="en-US" sz="2400" b="1" dirty="0">
                <a:solidFill>
                  <a:srgbClr val="000000"/>
                </a:solidFill>
              </a:rPr>
              <a:t>(</a:t>
            </a:r>
            <a:r>
              <a:rPr lang="en-US" altLang="en-US" sz="2400" b="1" dirty="0">
                <a:solidFill>
                  <a:srgbClr val="3366FF"/>
                </a:solidFill>
              </a:rPr>
              <a:t>API</a:t>
            </a:r>
            <a:r>
              <a:rPr lang="en-US" altLang="en-US" sz="2400" b="1" dirty="0">
                <a:solidFill>
                  <a:srgbClr val="000000"/>
                </a:solidFill>
              </a:rPr>
              <a:t>)</a:t>
            </a:r>
            <a:r>
              <a:rPr lang="en-US" altLang="en-US" sz="2400" b="1" dirty="0">
                <a:solidFill>
                  <a:srgbClr val="3366FF"/>
                </a:solidFill>
              </a:rPr>
              <a:t> </a:t>
            </a:r>
            <a:r>
              <a:rPr lang="en-US" altLang="en-US" sz="2400" b="1" dirty="0"/>
              <a:t>rather than direct system call use</a:t>
            </a:r>
            <a:endParaRPr lang="en-US" altLang="en-US" sz="600" b="1" dirty="0"/>
          </a:p>
          <a:p>
            <a:pPr>
              <a:lnSpc>
                <a:spcPct val="90000"/>
              </a:lnSpc>
            </a:pPr>
            <a:r>
              <a:rPr lang="en-US" altLang="en-US" sz="2400" dirty="0"/>
              <a:t>Three most common APIs are </a:t>
            </a:r>
          </a:p>
          <a:p>
            <a:pPr lvl="1">
              <a:lnSpc>
                <a:spcPct val="90000"/>
              </a:lnSpc>
            </a:pPr>
            <a:r>
              <a:rPr lang="en-US" altLang="en-US" sz="2000" dirty="0"/>
              <a:t>Win32 API for Windows, </a:t>
            </a:r>
          </a:p>
          <a:p>
            <a:pPr lvl="1">
              <a:lnSpc>
                <a:spcPct val="90000"/>
              </a:lnSpc>
            </a:pPr>
            <a:r>
              <a:rPr lang="en-US" altLang="en-US" sz="2000" dirty="0"/>
              <a:t>POSIX API for POSIX-based systems (including virtually all versions of UNIX, Linux, and Mac OS X), and </a:t>
            </a:r>
          </a:p>
          <a:p>
            <a:pPr lvl="1">
              <a:lnSpc>
                <a:spcPct val="90000"/>
              </a:lnSpc>
            </a:pPr>
            <a:r>
              <a:rPr lang="en-US" altLang="en-US" sz="2000" dirty="0"/>
              <a:t>Java API for the Java virtual machine (JVM)</a:t>
            </a:r>
          </a:p>
        </p:txBody>
      </p:sp>
      <p:sp>
        <p:nvSpPr>
          <p:cNvPr id="2" name="Date Placeholder 1"/>
          <p:cNvSpPr>
            <a:spLocks noGrp="1"/>
          </p:cNvSpPr>
          <p:nvPr>
            <p:ph type="dt" sz="half" idx="10"/>
          </p:nvPr>
        </p:nvSpPr>
        <p:spPr/>
        <p:txBody>
          <a:bodyPr/>
          <a:lstStyle/>
          <a:p>
            <a:fld id="{2693ED92-E583-43FA-8C39-F7E1F33758D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380</a:t>
            </a:fld>
            <a:endParaRPr lang="en-IN"/>
          </a:p>
        </p:txBody>
      </p:sp>
    </p:spTree>
    <p:extLst>
      <p:ext uri="{BB962C8B-B14F-4D97-AF65-F5344CB8AC3E}">
        <p14:creationId xmlns:p14="http://schemas.microsoft.com/office/powerpoint/2010/main" val="568804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85000" lnSpcReduction="20000"/>
          </a:bodyPr>
          <a:lstStyle/>
          <a:p>
            <a:pPr marL="0" indent="0">
              <a:buNone/>
            </a:pPr>
            <a:r>
              <a:rPr lang="en-IN" b="1" dirty="0"/>
              <a:t>File 1 (</a:t>
            </a:r>
            <a:r>
              <a:rPr lang="en-IN" b="1" dirty="0" err="1"/>
              <a:t>file.h</a:t>
            </a:r>
            <a:r>
              <a:rPr lang="en-IN" b="1" dirty="0"/>
              <a:t>)</a:t>
            </a:r>
          </a:p>
          <a:p>
            <a:r>
              <a:rPr lang="en-IN" dirty="0"/>
              <a:t>extern </a:t>
            </a:r>
            <a:r>
              <a:rPr lang="en-IN" dirty="0" err="1"/>
              <a:t>int</a:t>
            </a:r>
            <a:r>
              <a:rPr lang="en-IN" dirty="0"/>
              <a:t> x = 10,y = 20;</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85000" lnSpcReduction="20000"/>
          </a:bodyPr>
          <a:lstStyle/>
          <a:p>
            <a:pPr marL="0" indent="0">
              <a:buNone/>
            </a:pPr>
            <a:r>
              <a:rPr lang="en-IN" b="1" dirty="0"/>
              <a:t>File 2 (</a:t>
            </a:r>
            <a:r>
              <a:rPr lang="en-IN" b="1" dirty="0" err="1"/>
              <a:t>demo.c</a:t>
            </a:r>
            <a:r>
              <a:rPr lang="en-IN" b="1" dirty="0"/>
              <a:t>)</a:t>
            </a:r>
          </a:p>
          <a:p>
            <a:pPr marL="0" indent="0">
              <a:buNone/>
            </a:pPr>
            <a:r>
              <a:rPr lang="en-IN" dirty="0"/>
              <a:t>#include "</a:t>
            </a:r>
            <a:r>
              <a:rPr lang="en-IN" dirty="0" err="1"/>
              <a:t>file.h</a:t>
            </a:r>
            <a:r>
              <a:rPr lang="en-IN" dirty="0"/>
              <a:t>"</a:t>
            </a:r>
          </a:p>
          <a:p>
            <a:pPr marL="0" indent="0">
              <a:buNone/>
            </a:pPr>
            <a:r>
              <a:rPr lang="en-IN" dirty="0"/>
              <a:t>#include &lt;</a:t>
            </a:r>
            <a:r>
              <a:rPr lang="en-IN" dirty="0" err="1"/>
              <a:t>stdio.h</a:t>
            </a:r>
            <a:r>
              <a:rPr lang="en-IN" dirty="0"/>
              <a:t>&gt; </a:t>
            </a:r>
          </a:p>
          <a:p>
            <a:pPr marL="0" indent="0">
              <a:buNone/>
            </a:pPr>
            <a:r>
              <a:rPr lang="en-IN" dirty="0"/>
              <a:t>void main()</a:t>
            </a:r>
          </a:p>
          <a:p>
            <a:pPr marL="0" indent="0">
              <a:buNone/>
            </a:pPr>
            <a:r>
              <a:rPr lang="en-IN" dirty="0"/>
              <a:t>{</a:t>
            </a:r>
          </a:p>
          <a:p>
            <a:pPr marL="0" indent="0">
              <a:buNone/>
            </a:pPr>
            <a:r>
              <a:rPr lang="en-IN" dirty="0"/>
              <a:t>    </a:t>
            </a:r>
            <a:r>
              <a:rPr lang="en-IN" dirty="0" err="1"/>
              <a:t>int</a:t>
            </a:r>
            <a:r>
              <a:rPr lang="en-IN" dirty="0"/>
              <a:t> add;</a:t>
            </a:r>
          </a:p>
          <a:p>
            <a:pPr marL="0" indent="0">
              <a:buNone/>
            </a:pPr>
            <a:r>
              <a:rPr lang="en-IN" dirty="0"/>
              <a:t>    </a:t>
            </a:r>
            <a:r>
              <a:rPr lang="en-IN" dirty="0" err="1"/>
              <a:t>printf</a:t>
            </a:r>
            <a:r>
              <a:rPr lang="en-IN" dirty="0"/>
              <a:t>("x = %d \</a:t>
            </a:r>
            <a:r>
              <a:rPr lang="en-IN" dirty="0" err="1"/>
              <a:t>n",x</a:t>
            </a:r>
            <a:r>
              <a:rPr lang="en-IN" dirty="0"/>
              <a:t>);</a:t>
            </a:r>
          </a:p>
          <a:p>
            <a:pPr marL="0" indent="0">
              <a:buNone/>
            </a:pPr>
            <a:r>
              <a:rPr lang="en-IN" dirty="0"/>
              <a:t>    </a:t>
            </a:r>
            <a:r>
              <a:rPr lang="en-IN" dirty="0" err="1"/>
              <a:t>printf</a:t>
            </a:r>
            <a:r>
              <a:rPr lang="en-IN" dirty="0"/>
              <a:t>("y = %d \</a:t>
            </a:r>
            <a:r>
              <a:rPr lang="en-IN" dirty="0" err="1"/>
              <a:t>n",y</a:t>
            </a:r>
            <a:r>
              <a:rPr lang="en-IN" dirty="0"/>
              <a:t>);</a:t>
            </a:r>
          </a:p>
          <a:p>
            <a:pPr marL="0" indent="0">
              <a:buNone/>
            </a:pPr>
            <a:r>
              <a:rPr lang="en-IN" dirty="0"/>
              <a:t>    add=</a:t>
            </a:r>
            <a:r>
              <a:rPr lang="en-IN" dirty="0" err="1"/>
              <a:t>x+y</a:t>
            </a:r>
            <a:r>
              <a:rPr lang="en-IN" dirty="0"/>
              <a:t>; </a:t>
            </a:r>
          </a:p>
          <a:p>
            <a:pPr marL="0" indent="0">
              <a:buNone/>
            </a:pPr>
            <a:r>
              <a:rPr lang="en-IN" dirty="0"/>
              <a:t>    </a:t>
            </a:r>
            <a:r>
              <a:rPr lang="en-IN" dirty="0" err="1"/>
              <a:t>printf</a:t>
            </a:r>
            <a:r>
              <a:rPr lang="en-IN" dirty="0"/>
              <a:t>("Add = %d \</a:t>
            </a:r>
            <a:r>
              <a:rPr lang="en-IN" dirty="0" err="1"/>
              <a:t>n",add</a:t>
            </a:r>
            <a:r>
              <a:rPr lang="en-IN" dirty="0"/>
              <a:t>);   </a:t>
            </a:r>
          </a:p>
          <a:p>
            <a:pPr marL="0" indent="0">
              <a:buNone/>
            </a:pPr>
            <a:r>
              <a:rPr lang="en-IN" dirty="0"/>
              <a:t>}</a:t>
            </a:r>
          </a:p>
          <a:p>
            <a:pPr marL="0" indent="0">
              <a:buNone/>
            </a:pPr>
            <a:r>
              <a:rPr lang="en-IN" b="1" dirty="0"/>
              <a:t>OUTPUT??</a:t>
            </a:r>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39</a:t>
            </a:fld>
            <a:endParaRPr lang="en-IN"/>
          </a:p>
        </p:txBody>
      </p:sp>
    </p:spTree>
    <p:extLst>
      <p:ext uri="{BB962C8B-B14F-4D97-AF65-F5344CB8AC3E}">
        <p14:creationId xmlns:p14="http://schemas.microsoft.com/office/powerpoint/2010/main" val="3389479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4525963"/>
          </a:xfrm>
        </p:spPr>
        <p:txBody>
          <a:bodyPr>
            <a:normAutofit/>
          </a:bodyPr>
          <a:lstStyle/>
          <a:p>
            <a:r>
              <a:rPr lang="en-IN" sz="2400" dirty="0"/>
              <a:t>There are two main types of software: </a:t>
            </a:r>
            <a:r>
              <a:rPr lang="en-IN" sz="2400" dirty="0">
                <a:highlight>
                  <a:srgbClr val="FFFF00"/>
                </a:highlight>
              </a:rPr>
              <a:t>systems software and application software. </a:t>
            </a:r>
          </a:p>
          <a:p>
            <a:pPr lvl="1"/>
            <a:r>
              <a:rPr lang="en-IN" sz="2000" dirty="0">
                <a:highlight>
                  <a:srgbClr val="FFFF00"/>
                </a:highlight>
              </a:rPr>
              <a:t>Systems software includes the programs that are dedicated to managing the computer itself.</a:t>
            </a:r>
          </a:p>
          <a:p>
            <a:pPr lvl="1"/>
            <a:r>
              <a:rPr lang="en-IN" sz="2000" dirty="0">
                <a:highlight>
                  <a:srgbClr val="FFFF00"/>
                </a:highlight>
              </a:rPr>
              <a:t>Application Software is a set of programs that control and manage the operations of computer hardware. It also helps application programs to execute correctly.</a:t>
            </a:r>
          </a:p>
        </p:txBody>
      </p:sp>
      <p:sp>
        <p:nvSpPr>
          <p:cNvPr id="4" name="Date Placeholder 3"/>
          <p:cNvSpPr>
            <a:spLocks noGrp="1"/>
          </p:cNvSpPr>
          <p:nvPr>
            <p:ph type="dt" sz="half" idx="10"/>
          </p:nvPr>
        </p:nvSpPr>
        <p:spPr/>
        <p:txBody>
          <a:bodyPr/>
          <a:lstStyle/>
          <a:p>
            <a:fld id="{8BCF52BE-CC28-4EE9-AE81-17284B9A678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a:t>
            </a:fld>
            <a:endParaRPr lang="en-IN"/>
          </a:p>
        </p:txBody>
      </p:sp>
      <p:pic>
        <p:nvPicPr>
          <p:cNvPr id="2050" name="Picture 2" descr="https://vivadifferences.com/wp-content/uploads/2019/10/Types-Of-Software.png"/>
          <p:cNvPicPr>
            <a:picLocks noChangeAspect="1" noChangeArrowheads="1"/>
          </p:cNvPicPr>
          <p:nvPr/>
        </p:nvPicPr>
        <p:blipFill rotWithShape="1">
          <a:blip r:embed="rId2">
            <a:extLst>
              <a:ext uri="{28A0092B-C50C-407E-A947-70E740481C1C}">
                <a14:useLocalDpi xmlns:a14="http://schemas.microsoft.com/office/drawing/2010/main" val="0"/>
              </a:ext>
            </a:extLst>
          </a:blip>
          <a:srcRect r="30202"/>
          <a:stretch/>
        </p:blipFill>
        <p:spPr bwMode="auto">
          <a:xfrm>
            <a:off x="4067944" y="2996952"/>
            <a:ext cx="4367926" cy="303847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67544" y="116632"/>
            <a:ext cx="8229600" cy="4900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a:t>System programming</a:t>
            </a:r>
            <a:endParaRPr lang="en-IN" sz="3600" dirty="0"/>
          </a:p>
        </p:txBody>
      </p:sp>
    </p:spTree>
    <p:extLst>
      <p:ext uri="{BB962C8B-B14F-4D97-AF65-F5344CB8AC3E}">
        <p14:creationId xmlns:p14="http://schemas.microsoft.com/office/powerpoint/2010/main" val="3597634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b="1" dirty="0"/>
              <a:t>EXTERN STORAGE CLASS</a:t>
            </a:r>
            <a:endParaRPr lang="en-IN" dirty="0"/>
          </a:p>
        </p:txBody>
      </p:sp>
      <p:sp>
        <p:nvSpPr>
          <p:cNvPr id="8" name="Content Placeholder 7"/>
          <p:cNvSpPr>
            <a:spLocks noGrp="1"/>
          </p:cNvSpPr>
          <p:nvPr>
            <p:ph sz="half" idx="1"/>
          </p:nvPr>
        </p:nvSpPr>
        <p:spPr>
          <a:ln>
            <a:solidFill>
              <a:schemeClr val="tx1"/>
            </a:solidFill>
            <a:prstDash val="solid"/>
          </a:ln>
        </p:spPr>
        <p:txBody>
          <a:bodyPr>
            <a:normAutofit fontScale="85000" lnSpcReduction="20000"/>
          </a:bodyPr>
          <a:lstStyle/>
          <a:p>
            <a:pPr marL="0" indent="0">
              <a:buNone/>
            </a:pPr>
            <a:r>
              <a:rPr lang="en-IN" b="1" dirty="0"/>
              <a:t>File 1 (</a:t>
            </a:r>
            <a:r>
              <a:rPr lang="en-IN" b="1" dirty="0" err="1"/>
              <a:t>file.h</a:t>
            </a:r>
            <a:r>
              <a:rPr lang="en-IN" b="1" dirty="0"/>
              <a:t>)</a:t>
            </a:r>
          </a:p>
          <a:p>
            <a:r>
              <a:rPr lang="en-IN" dirty="0"/>
              <a:t>extern </a:t>
            </a:r>
            <a:r>
              <a:rPr lang="en-IN" dirty="0" err="1"/>
              <a:t>int</a:t>
            </a:r>
            <a:r>
              <a:rPr lang="en-IN" dirty="0"/>
              <a:t> x = 10,y = 20;</a:t>
            </a:r>
          </a:p>
          <a:p>
            <a:endParaRPr lang="en-IN" dirty="0"/>
          </a:p>
        </p:txBody>
      </p:sp>
      <p:sp>
        <p:nvSpPr>
          <p:cNvPr id="9" name="Content Placeholder 8"/>
          <p:cNvSpPr>
            <a:spLocks noGrp="1"/>
          </p:cNvSpPr>
          <p:nvPr>
            <p:ph sz="half" idx="2"/>
          </p:nvPr>
        </p:nvSpPr>
        <p:spPr>
          <a:ln>
            <a:solidFill>
              <a:schemeClr val="tx1"/>
            </a:solidFill>
            <a:prstDash val="solid"/>
          </a:ln>
        </p:spPr>
        <p:txBody>
          <a:bodyPr>
            <a:normAutofit fontScale="85000" lnSpcReduction="20000"/>
          </a:bodyPr>
          <a:lstStyle/>
          <a:p>
            <a:pPr marL="0" indent="0">
              <a:buNone/>
            </a:pPr>
            <a:r>
              <a:rPr lang="en-IN" b="1" dirty="0"/>
              <a:t>File 2 (</a:t>
            </a:r>
            <a:r>
              <a:rPr lang="en-IN" b="1" dirty="0" err="1"/>
              <a:t>demo.c</a:t>
            </a:r>
            <a:r>
              <a:rPr lang="en-IN" b="1" dirty="0"/>
              <a:t>)</a:t>
            </a:r>
          </a:p>
          <a:p>
            <a:pPr marL="0" indent="0">
              <a:buNone/>
            </a:pPr>
            <a:r>
              <a:rPr lang="en-IN" dirty="0"/>
              <a:t>#include "</a:t>
            </a:r>
            <a:r>
              <a:rPr lang="en-IN" dirty="0" err="1"/>
              <a:t>file.h</a:t>
            </a:r>
            <a:r>
              <a:rPr lang="en-IN" dirty="0"/>
              <a:t>"</a:t>
            </a:r>
          </a:p>
          <a:p>
            <a:pPr marL="0" indent="0">
              <a:buNone/>
            </a:pPr>
            <a:r>
              <a:rPr lang="en-IN" dirty="0"/>
              <a:t>#include &lt;</a:t>
            </a:r>
            <a:r>
              <a:rPr lang="en-IN" dirty="0" err="1"/>
              <a:t>stdio.h</a:t>
            </a:r>
            <a:r>
              <a:rPr lang="en-IN" dirty="0"/>
              <a:t>&gt; </a:t>
            </a:r>
          </a:p>
          <a:p>
            <a:pPr marL="0" indent="0">
              <a:buNone/>
            </a:pPr>
            <a:r>
              <a:rPr lang="en-IN" dirty="0"/>
              <a:t>void main()</a:t>
            </a:r>
          </a:p>
          <a:p>
            <a:pPr marL="0" indent="0">
              <a:buNone/>
            </a:pPr>
            <a:r>
              <a:rPr lang="en-IN" dirty="0"/>
              <a:t>{</a:t>
            </a:r>
          </a:p>
          <a:p>
            <a:pPr marL="0" indent="0">
              <a:buNone/>
            </a:pPr>
            <a:r>
              <a:rPr lang="en-IN" dirty="0"/>
              <a:t>    </a:t>
            </a:r>
            <a:r>
              <a:rPr lang="en-IN" dirty="0" err="1"/>
              <a:t>int</a:t>
            </a:r>
            <a:r>
              <a:rPr lang="en-IN" dirty="0"/>
              <a:t> add;</a:t>
            </a:r>
          </a:p>
          <a:p>
            <a:pPr marL="0" indent="0">
              <a:buNone/>
            </a:pPr>
            <a:r>
              <a:rPr lang="en-IN" dirty="0"/>
              <a:t>    </a:t>
            </a:r>
            <a:r>
              <a:rPr lang="en-IN" dirty="0" err="1"/>
              <a:t>printf</a:t>
            </a:r>
            <a:r>
              <a:rPr lang="en-IN" dirty="0"/>
              <a:t>("x = %d \</a:t>
            </a:r>
            <a:r>
              <a:rPr lang="en-IN" dirty="0" err="1"/>
              <a:t>n",x</a:t>
            </a:r>
            <a:r>
              <a:rPr lang="en-IN" dirty="0"/>
              <a:t>);</a:t>
            </a:r>
          </a:p>
          <a:p>
            <a:pPr marL="0" indent="0">
              <a:buNone/>
            </a:pPr>
            <a:r>
              <a:rPr lang="en-IN" dirty="0"/>
              <a:t>    </a:t>
            </a:r>
            <a:r>
              <a:rPr lang="en-IN" dirty="0" err="1"/>
              <a:t>printf</a:t>
            </a:r>
            <a:r>
              <a:rPr lang="en-IN" dirty="0"/>
              <a:t>("y = %d \</a:t>
            </a:r>
            <a:r>
              <a:rPr lang="en-IN" dirty="0" err="1"/>
              <a:t>n",y</a:t>
            </a:r>
            <a:r>
              <a:rPr lang="en-IN" dirty="0"/>
              <a:t>);</a:t>
            </a:r>
          </a:p>
          <a:p>
            <a:pPr marL="0" indent="0">
              <a:buNone/>
            </a:pPr>
            <a:r>
              <a:rPr lang="en-IN" dirty="0"/>
              <a:t>    add=</a:t>
            </a:r>
            <a:r>
              <a:rPr lang="en-IN" dirty="0" err="1"/>
              <a:t>x+y</a:t>
            </a:r>
            <a:r>
              <a:rPr lang="en-IN" dirty="0"/>
              <a:t>; </a:t>
            </a:r>
          </a:p>
          <a:p>
            <a:pPr marL="0" indent="0">
              <a:buNone/>
            </a:pPr>
            <a:r>
              <a:rPr lang="en-IN" dirty="0"/>
              <a:t>    </a:t>
            </a:r>
            <a:r>
              <a:rPr lang="en-IN" dirty="0" err="1"/>
              <a:t>printf</a:t>
            </a:r>
            <a:r>
              <a:rPr lang="en-IN" dirty="0"/>
              <a:t>("Add = %d \</a:t>
            </a:r>
            <a:r>
              <a:rPr lang="en-IN" dirty="0" err="1"/>
              <a:t>n",add</a:t>
            </a:r>
            <a:r>
              <a:rPr lang="en-IN" dirty="0"/>
              <a:t>);   </a:t>
            </a:r>
          </a:p>
          <a:p>
            <a:pPr marL="0" indent="0">
              <a:buNone/>
            </a:pPr>
            <a:r>
              <a:rPr lang="en-IN" dirty="0"/>
              <a:t>}</a:t>
            </a:r>
          </a:p>
          <a:p>
            <a:pPr marL="0" indent="0">
              <a:buNone/>
            </a:pPr>
            <a:r>
              <a:rPr lang="en-IN" b="1" dirty="0"/>
              <a:t>OUTPUT??</a:t>
            </a:r>
          </a:p>
          <a:p>
            <a:pPr marL="0" indent="0">
              <a:buNone/>
            </a:pPr>
            <a:endParaRPr lang="en-IN" dirty="0"/>
          </a:p>
        </p:txBody>
      </p:sp>
      <p:sp>
        <p:nvSpPr>
          <p:cNvPr id="4" name="Date Placeholder 3"/>
          <p:cNvSpPr>
            <a:spLocks noGrp="1"/>
          </p:cNvSpPr>
          <p:nvPr>
            <p:ph type="dt" sz="half" idx="10"/>
          </p:nvPr>
        </p:nvSpPr>
        <p:spPr/>
        <p:txBody>
          <a:bodyPr/>
          <a:lstStyle/>
          <a:p>
            <a:fld id="{5EA171FB-5F33-4C00-8880-02730D0A644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40</a:t>
            </a:fld>
            <a:endParaRPr lang="en-IN"/>
          </a:p>
        </p:txBody>
      </p:sp>
    </p:spTree>
    <p:extLst>
      <p:ext uri="{BB962C8B-B14F-4D97-AF65-F5344CB8AC3E}">
        <p14:creationId xmlns:p14="http://schemas.microsoft.com/office/powerpoint/2010/main" val="1995564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418058"/>
          </a:xfrm>
        </p:spPr>
        <p:txBody>
          <a:bodyPr>
            <a:normAutofit fontScale="90000"/>
          </a:bodyPr>
          <a:lstStyle/>
          <a:p>
            <a:r>
              <a:rPr lang="en-IN" dirty="0"/>
              <a:t>Linker</a:t>
            </a:r>
          </a:p>
        </p:txBody>
      </p:sp>
      <p:sp>
        <p:nvSpPr>
          <p:cNvPr id="4" name="Date Placeholder 3"/>
          <p:cNvSpPr>
            <a:spLocks noGrp="1"/>
          </p:cNvSpPr>
          <p:nvPr>
            <p:ph type="dt" sz="half" idx="10"/>
          </p:nvPr>
        </p:nvSpPr>
        <p:spPr/>
        <p:txBody>
          <a:bodyPr/>
          <a:lstStyle/>
          <a:p>
            <a:fld id="{33EBD74C-C466-4CA3-BA10-EFD9C81F147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41</a:t>
            </a:fld>
            <a:endParaRPr lang="en-IN"/>
          </a:p>
        </p:txBody>
      </p:sp>
      <p:sp>
        <p:nvSpPr>
          <p:cNvPr id="3" name="Rectangle 2"/>
          <p:cNvSpPr/>
          <p:nvPr/>
        </p:nvSpPr>
        <p:spPr>
          <a:xfrm>
            <a:off x="299980" y="1196752"/>
            <a:ext cx="8520492" cy="2462213"/>
          </a:xfrm>
          <a:prstGeom prst="rect">
            <a:avLst/>
          </a:prstGeom>
        </p:spPr>
        <p:txBody>
          <a:bodyPr wrap="square">
            <a:spAutoFit/>
          </a:bodyPr>
          <a:lstStyle/>
          <a:p>
            <a:pPr marL="342900" indent="-342900">
              <a:buFont typeface="Arial" panose="020B0604020202020204" pitchFamily="34" charset="0"/>
              <a:buChar char="•"/>
            </a:pPr>
            <a:r>
              <a:rPr lang="en-IN" sz="2200" dirty="0">
                <a:highlight>
                  <a:srgbClr val="FFFF00"/>
                </a:highlight>
              </a:rPr>
              <a:t>The major tasks–</a:t>
            </a:r>
          </a:p>
          <a:p>
            <a:pPr marL="800100" lvl="1" indent="-342900">
              <a:buFont typeface="Arial" panose="020B0604020202020204" pitchFamily="34" charset="0"/>
              <a:buChar char="•"/>
            </a:pPr>
            <a:endParaRPr lang="en-IN" sz="2200" dirty="0">
              <a:highlight>
                <a:srgbClr val="FFFF00"/>
              </a:highlight>
            </a:endParaRPr>
          </a:p>
          <a:p>
            <a:pPr marL="800100" lvl="1" indent="-342900">
              <a:buFont typeface="Arial" panose="020B0604020202020204" pitchFamily="34" charset="0"/>
              <a:buChar char="•"/>
            </a:pPr>
            <a:r>
              <a:rPr lang="en-IN" sz="2200" dirty="0">
                <a:highlight>
                  <a:srgbClr val="FFFF00"/>
                </a:highlight>
              </a:rPr>
              <a:t>To </a:t>
            </a:r>
            <a:r>
              <a:rPr lang="en-IN" sz="2200" b="1" u="sng" dirty="0">
                <a:highlight>
                  <a:srgbClr val="FFFF00"/>
                </a:highlight>
              </a:rPr>
              <a:t>search and locate referenced routines </a:t>
            </a:r>
            <a:r>
              <a:rPr lang="en-IN" sz="2200" dirty="0">
                <a:highlight>
                  <a:srgbClr val="FFFF00"/>
                </a:highlight>
              </a:rPr>
              <a:t>in a program </a:t>
            </a:r>
          </a:p>
          <a:p>
            <a:pPr marL="800100" lvl="1" indent="-342900">
              <a:buFont typeface="Arial" panose="020B0604020202020204" pitchFamily="34" charset="0"/>
              <a:buChar char="•"/>
            </a:pPr>
            <a:endParaRPr lang="en-IN" sz="2200" dirty="0">
              <a:highlight>
                <a:srgbClr val="FFFF00"/>
              </a:highlight>
            </a:endParaRPr>
          </a:p>
          <a:p>
            <a:pPr marL="1257300" lvl="2" indent="-342900">
              <a:buFont typeface="Arial" panose="020B0604020202020204" pitchFamily="34" charset="0"/>
              <a:buChar char="•"/>
            </a:pPr>
            <a:r>
              <a:rPr lang="en-IN" sz="2200" b="1" u="sng" dirty="0">
                <a:highlight>
                  <a:srgbClr val="FFFF00"/>
                </a:highlight>
              </a:rPr>
              <a:t>Searches the program to find library routines used by program, e.g. </a:t>
            </a:r>
            <a:r>
              <a:rPr lang="en-IN" sz="2200" b="1" u="sng" dirty="0" err="1">
                <a:highlight>
                  <a:srgbClr val="FFFF00"/>
                </a:highlight>
              </a:rPr>
              <a:t>printf</a:t>
            </a:r>
            <a:r>
              <a:rPr lang="en-IN" sz="2200" b="1" u="sng" dirty="0">
                <a:highlight>
                  <a:srgbClr val="FFFF00"/>
                </a:highlight>
              </a:rPr>
              <a:t>(), math routines,...</a:t>
            </a:r>
          </a:p>
          <a:p>
            <a:pPr marL="800100" lvl="1" indent="-342900">
              <a:buFont typeface="Arial" panose="020B0604020202020204" pitchFamily="34" charset="0"/>
              <a:buChar char="•"/>
            </a:pPr>
            <a:endParaRPr lang="en-IN" sz="2200" dirty="0">
              <a:highlight>
                <a:srgbClr val="FFFF00"/>
              </a:highlight>
            </a:endParaRPr>
          </a:p>
        </p:txBody>
      </p:sp>
    </p:spTree>
    <p:extLst>
      <p:ext uri="{BB962C8B-B14F-4D97-AF65-F5344CB8AC3E}">
        <p14:creationId xmlns:p14="http://schemas.microsoft.com/office/powerpoint/2010/main" val="4175120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Loader in C/C++</a:t>
            </a:r>
            <a:endParaRPr lang="en-IN" dirty="0"/>
          </a:p>
        </p:txBody>
      </p:sp>
      <p:sp>
        <p:nvSpPr>
          <p:cNvPr id="3" name="Content Placeholder 2"/>
          <p:cNvSpPr>
            <a:spLocks noGrp="1"/>
          </p:cNvSpPr>
          <p:nvPr>
            <p:ph idx="1"/>
          </p:nvPr>
        </p:nvSpPr>
        <p:spPr/>
        <p:txBody>
          <a:bodyPr>
            <a:normAutofit/>
          </a:bodyPr>
          <a:lstStyle/>
          <a:p>
            <a:r>
              <a:rPr lang="en-IN" sz="2400" b="1" dirty="0">
                <a:highlight>
                  <a:srgbClr val="FFFF00"/>
                </a:highlight>
              </a:rPr>
              <a:t>Loader</a:t>
            </a:r>
            <a:r>
              <a:rPr lang="en-IN" sz="2400" dirty="0">
                <a:highlight>
                  <a:srgbClr val="FFFF00"/>
                </a:highlight>
              </a:rPr>
              <a:t> is the program of the </a:t>
            </a:r>
            <a:r>
              <a:rPr lang="en-IN" sz="2400" b="1" dirty="0">
                <a:highlight>
                  <a:srgbClr val="FFFF00"/>
                </a:highlight>
              </a:rPr>
              <a:t>operating system</a:t>
            </a:r>
            <a:r>
              <a:rPr lang="en-IN" sz="2400" dirty="0">
                <a:highlight>
                  <a:srgbClr val="FFFF00"/>
                </a:highlight>
              </a:rPr>
              <a:t> </a:t>
            </a:r>
          </a:p>
          <a:p>
            <a:pPr lvl="1"/>
            <a:r>
              <a:rPr lang="en-IN" sz="2400" dirty="0">
                <a:highlight>
                  <a:srgbClr val="FFFF00"/>
                </a:highlight>
              </a:rPr>
              <a:t>which </a:t>
            </a:r>
            <a:r>
              <a:rPr lang="en-IN" sz="2400" b="1" dirty="0">
                <a:highlight>
                  <a:srgbClr val="FFFF00"/>
                </a:highlight>
              </a:rPr>
              <a:t>loads the executable from the disk into the primary memory(RAM) for execution</a:t>
            </a:r>
            <a:r>
              <a:rPr lang="en-IN" sz="2400" dirty="0">
                <a:highlight>
                  <a:srgbClr val="FFFF00"/>
                </a:highlight>
              </a:rPr>
              <a:t>. </a:t>
            </a:r>
          </a:p>
          <a:p>
            <a:endParaRPr lang="en-IN" sz="2400" dirty="0">
              <a:highlight>
                <a:srgbClr val="FFFF00"/>
              </a:highlight>
            </a:endParaRPr>
          </a:p>
          <a:p>
            <a:r>
              <a:rPr lang="en-IN" sz="2400" dirty="0">
                <a:highlight>
                  <a:srgbClr val="FFFF00"/>
                </a:highlight>
              </a:rPr>
              <a:t>It </a:t>
            </a:r>
            <a:r>
              <a:rPr lang="en-IN" sz="2400" b="1" u="sng" dirty="0">
                <a:highlight>
                  <a:srgbClr val="FFFF00"/>
                </a:highlight>
              </a:rPr>
              <a:t>allocates the memory space to the executable module in main memory and then transfers control to the beginning instruction of the program . </a:t>
            </a:r>
          </a:p>
          <a:p>
            <a:endParaRPr lang="en-IN" sz="2400" dirty="0">
              <a:highlight>
                <a:srgbClr val="FFFF00"/>
              </a:highlight>
            </a:endParaRPr>
          </a:p>
          <a:p>
            <a:pPr marL="0" indent="0">
              <a:buNone/>
            </a:pPr>
            <a:endParaRPr lang="en-IN" sz="2400" dirty="0">
              <a:highlight>
                <a:srgbClr val="FFFF00"/>
              </a:highlight>
            </a:endParaRPr>
          </a:p>
        </p:txBody>
      </p:sp>
      <p:sp>
        <p:nvSpPr>
          <p:cNvPr id="4" name="Date Placeholder 3"/>
          <p:cNvSpPr>
            <a:spLocks noGrp="1"/>
          </p:cNvSpPr>
          <p:nvPr>
            <p:ph type="dt" sz="half" idx="10"/>
          </p:nvPr>
        </p:nvSpPr>
        <p:spPr/>
        <p:txBody>
          <a:bodyPr/>
          <a:lstStyle/>
          <a:p>
            <a:fld id="{A0A35FA9-BEC7-45C8-93D6-AF89EC24439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42</a:t>
            </a:fld>
            <a:endParaRPr lang="en-IN"/>
          </a:p>
        </p:txBody>
      </p:sp>
    </p:spTree>
    <p:extLst>
      <p:ext uri="{BB962C8B-B14F-4D97-AF65-F5344CB8AC3E}">
        <p14:creationId xmlns:p14="http://schemas.microsoft.com/office/powerpoint/2010/main" val="3609312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Loader in C/C++</a:t>
            </a:r>
            <a:endParaRPr lang="en-IN" dirty="0"/>
          </a:p>
        </p:txBody>
      </p:sp>
      <p:sp>
        <p:nvSpPr>
          <p:cNvPr id="3" name="Content Placeholder 2"/>
          <p:cNvSpPr>
            <a:spLocks noGrp="1"/>
          </p:cNvSpPr>
          <p:nvPr>
            <p:ph idx="1"/>
          </p:nvPr>
        </p:nvSpPr>
        <p:spPr/>
        <p:txBody>
          <a:bodyPr>
            <a:noAutofit/>
          </a:bodyPr>
          <a:lstStyle/>
          <a:p>
            <a:r>
              <a:rPr lang="en-IN" sz="2400" dirty="0">
                <a:highlight>
                  <a:srgbClr val="FFFF00"/>
                </a:highlight>
              </a:rPr>
              <a:t>It places programs into memory and prepares them for execution. </a:t>
            </a:r>
          </a:p>
          <a:p>
            <a:r>
              <a:rPr lang="en-IN" sz="2400" dirty="0">
                <a:highlight>
                  <a:srgbClr val="FFFF00"/>
                </a:highlight>
              </a:rPr>
              <a:t>Loading a program involves reading the contents of the executable file containing the program instructions </a:t>
            </a:r>
            <a:r>
              <a:rPr lang="en-IN" sz="2400" b="1" u="sng" dirty="0">
                <a:highlight>
                  <a:srgbClr val="FFFF00"/>
                </a:highlight>
              </a:rPr>
              <a:t>into memory, </a:t>
            </a:r>
          </a:p>
          <a:p>
            <a:r>
              <a:rPr lang="en-IN" sz="2400" dirty="0">
                <a:highlight>
                  <a:srgbClr val="FFFF00"/>
                </a:highlight>
              </a:rPr>
              <a:t>Then carrying out other required </a:t>
            </a:r>
            <a:r>
              <a:rPr lang="en-IN" sz="2400" b="1" u="sng" dirty="0">
                <a:highlight>
                  <a:srgbClr val="FFFF00"/>
                </a:highlight>
              </a:rPr>
              <a:t>preparatory tasks to prepare the executable for running. </a:t>
            </a:r>
          </a:p>
          <a:p>
            <a:r>
              <a:rPr lang="en-IN" sz="2400" dirty="0">
                <a:highlight>
                  <a:srgbClr val="FFFF00"/>
                </a:highlight>
              </a:rPr>
              <a:t>Once loading is complete, the operating system starts the program by passing control to the loaded program code. </a:t>
            </a:r>
          </a:p>
        </p:txBody>
      </p:sp>
      <p:sp>
        <p:nvSpPr>
          <p:cNvPr id="4" name="Date Placeholder 3"/>
          <p:cNvSpPr>
            <a:spLocks noGrp="1"/>
          </p:cNvSpPr>
          <p:nvPr>
            <p:ph type="dt" sz="half" idx="10"/>
          </p:nvPr>
        </p:nvSpPr>
        <p:spPr/>
        <p:txBody>
          <a:bodyPr/>
          <a:lstStyle/>
          <a:p>
            <a:fld id="{50681D67-845F-4AD7-83AF-8BA3B9FDFE95}" type="datetime1">
              <a:rPr lang="en-IN" smtClean="0"/>
              <a:t>28-02-2025</a:t>
            </a:fld>
            <a:endParaRPr lang="en-IN"/>
          </a:p>
        </p:txBody>
      </p:sp>
      <p:sp>
        <p:nvSpPr>
          <p:cNvPr id="5" name="Footer Placeholder 4"/>
          <p:cNvSpPr>
            <a:spLocks noGrp="1"/>
          </p:cNvSpPr>
          <p:nvPr>
            <p:ph type="ftr" sz="quarter" idx="11"/>
          </p:nvPr>
        </p:nvSpPr>
        <p:spPr/>
        <p:txBody>
          <a:bodyPr/>
          <a:lstStyle/>
          <a:p>
            <a:r>
              <a:rPr lang="en-IN" dirty="0" err="1"/>
              <a:t>Prof.</a:t>
            </a:r>
            <a:r>
              <a:rPr lang="en-IN" dirty="0"/>
              <a:t>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43</a:t>
            </a:fld>
            <a:endParaRPr lang="en-IN"/>
          </a:p>
        </p:txBody>
      </p:sp>
      <p:sp>
        <p:nvSpPr>
          <p:cNvPr id="7" name="Rectangle 6"/>
          <p:cNvSpPr/>
          <p:nvPr/>
        </p:nvSpPr>
        <p:spPr>
          <a:xfrm>
            <a:off x="539552" y="6021288"/>
            <a:ext cx="6246440" cy="307777"/>
          </a:xfrm>
          <a:prstGeom prst="rect">
            <a:avLst/>
          </a:prstGeom>
        </p:spPr>
        <p:txBody>
          <a:bodyPr wrap="square">
            <a:spAutoFit/>
          </a:bodyPr>
          <a:lstStyle/>
          <a:p>
            <a:r>
              <a:rPr lang="en-IN" sz="1400" dirty="0"/>
              <a:t>https://en.wikipedia.org/wiki/Loader_(computing)</a:t>
            </a:r>
          </a:p>
        </p:txBody>
      </p:sp>
    </p:spTree>
    <p:extLst>
      <p:ext uri="{BB962C8B-B14F-4D97-AF65-F5344CB8AC3E}">
        <p14:creationId xmlns:p14="http://schemas.microsoft.com/office/powerpoint/2010/main" val="47785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Relocation</a:t>
            </a:r>
          </a:p>
        </p:txBody>
      </p:sp>
      <p:sp>
        <p:nvSpPr>
          <p:cNvPr id="3" name="Content Placeholder 2"/>
          <p:cNvSpPr>
            <a:spLocks noGrp="1"/>
          </p:cNvSpPr>
          <p:nvPr>
            <p:ph idx="1"/>
          </p:nvPr>
        </p:nvSpPr>
        <p:spPr>
          <a:xfrm>
            <a:off x="457200" y="1340768"/>
            <a:ext cx="8229600" cy="4785395"/>
          </a:xfrm>
        </p:spPr>
        <p:txBody>
          <a:bodyPr>
            <a:normAutofit fontScale="92500" lnSpcReduction="20000"/>
          </a:bodyPr>
          <a:lstStyle/>
          <a:p>
            <a:r>
              <a:rPr lang="en-IN" sz="2600" dirty="0"/>
              <a:t>The available memory is generally shared among a number of processes in a multiprogramming system, </a:t>
            </a:r>
          </a:p>
          <a:p>
            <a:endParaRPr lang="en-IN" sz="2600" dirty="0"/>
          </a:p>
          <a:p>
            <a:r>
              <a:rPr lang="en-IN" sz="2600" b="1" u="sng" dirty="0">
                <a:highlight>
                  <a:srgbClr val="FFFF00"/>
                </a:highlight>
              </a:rPr>
              <a:t>So it is not possible to know in advance which other programs will be resident in main memory at the time of execution of this program</a:t>
            </a:r>
            <a:r>
              <a:rPr lang="en-IN" sz="2600" dirty="0">
                <a:highlight>
                  <a:srgbClr val="FFFF00"/>
                </a:highlight>
              </a:rPr>
              <a:t>. </a:t>
            </a:r>
          </a:p>
          <a:p>
            <a:endParaRPr lang="en-IN" sz="2600" dirty="0"/>
          </a:p>
          <a:p>
            <a:r>
              <a:rPr lang="en-IN" sz="2600" dirty="0"/>
              <a:t>Swapping the active processes in and out of the main memory enables the operating system to have a larger pool of ready-to-execute process.</a:t>
            </a:r>
          </a:p>
          <a:p>
            <a:endParaRPr lang="en-IN" sz="2600" dirty="0"/>
          </a:p>
          <a:p>
            <a:pPr marL="0" indent="0">
              <a:buNone/>
            </a:pPr>
            <a:r>
              <a:rPr lang="en-IN" sz="2600" dirty="0"/>
              <a:t>-</a:t>
            </a:r>
            <a:r>
              <a:rPr lang="en-IN" sz="2600" dirty="0" err="1"/>
              <a:t>GeeksforGeeks</a:t>
            </a:r>
            <a:br>
              <a:rPr lang="en-IN" sz="2600" dirty="0"/>
            </a:br>
            <a:br>
              <a:rPr lang="en-IN" sz="2400" dirty="0"/>
            </a:br>
            <a:endParaRPr lang="en-IN" sz="2400" dirty="0"/>
          </a:p>
        </p:txBody>
      </p:sp>
      <p:sp>
        <p:nvSpPr>
          <p:cNvPr id="4" name="Date Placeholder 3"/>
          <p:cNvSpPr>
            <a:spLocks noGrp="1"/>
          </p:cNvSpPr>
          <p:nvPr>
            <p:ph type="dt" sz="half" idx="10"/>
          </p:nvPr>
        </p:nvSpPr>
        <p:spPr/>
        <p:txBody>
          <a:bodyPr/>
          <a:lstStyle/>
          <a:p>
            <a:fld id="{073FF099-189D-44CB-8057-23A580131FE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44</a:t>
            </a:fld>
            <a:endParaRPr lang="en-IN"/>
          </a:p>
        </p:txBody>
      </p:sp>
    </p:spTree>
    <p:extLst>
      <p:ext uri="{BB962C8B-B14F-4D97-AF65-F5344CB8AC3E}">
        <p14:creationId xmlns:p14="http://schemas.microsoft.com/office/powerpoint/2010/main" val="3797572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Relocation</a:t>
            </a:r>
          </a:p>
        </p:txBody>
      </p:sp>
      <p:sp>
        <p:nvSpPr>
          <p:cNvPr id="3" name="Content Placeholder 2"/>
          <p:cNvSpPr>
            <a:spLocks noGrp="1"/>
          </p:cNvSpPr>
          <p:nvPr>
            <p:ph idx="1"/>
          </p:nvPr>
        </p:nvSpPr>
        <p:spPr/>
        <p:txBody>
          <a:bodyPr>
            <a:noAutofit/>
          </a:bodyPr>
          <a:lstStyle/>
          <a:p>
            <a:r>
              <a:rPr lang="en-IN" sz="2400" b="1" u="sng" dirty="0">
                <a:highlight>
                  <a:srgbClr val="FFFF00"/>
                </a:highlight>
              </a:rPr>
              <a:t>When a program gets swapped out to a disk memory, then it is not always possible that when it is swapped back into main memory then it occupies the previous memory location, </a:t>
            </a:r>
          </a:p>
          <a:p>
            <a:r>
              <a:rPr lang="en-IN" sz="2400" dirty="0">
                <a:highlight>
                  <a:srgbClr val="FFFF00"/>
                </a:highlight>
              </a:rPr>
              <a:t>Since the location may still be occupied by another process. </a:t>
            </a:r>
          </a:p>
          <a:p>
            <a:r>
              <a:rPr lang="en-IN" sz="2400" dirty="0">
                <a:highlight>
                  <a:srgbClr val="FFFF00"/>
                </a:highlight>
              </a:rPr>
              <a:t>We may need to </a:t>
            </a:r>
            <a:r>
              <a:rPr lang="en-IN" sz="2400" b="1" u="sng" dirty="0">
                <a:highlight>
                  <a:srgbClr val="FFFF00"/>
                </a:highlight>
              </a:rPr>
              <a:t>relocate the process to a different area of memory. Thus there is a possibility that program may be moved in main memory due to swapping.</a:t>
            </a:r>
          </a:p>
          <a:p>
            <a:endParaRPr lang="en-IN" sz="2400" dirty="0">
              <a:highlight>
                <a:srgbClr val="FFFF00"/>
              </a:highlight>
            </a:endParaRPr>
          </a:p>
          <a:p>
            <a:pPr marL="0" indent="0">
              <a:buNone/>
            </a:pPr>
            <a:r>
              <a:rPr lang="en-IN" sz="2400" dirty="0">
                <a:highlight>
                  <a:srgbClr val="FFFF00"/>
                </a:highlight>
              </a:rPr>
              <a:t>-</a:t>
            </a:r>
            <a:r>
              <a:rPr lang="en-IN" sz="2400" dirty="0" err="1">
                <a:highlight>
                  <a:srgbClr val="FFFF00"/>
                </a:highlight>
              </a:rPr>
              <a:t>GeeksforGeeks</a:t>
            </a:r>
            <a:br>
              <a:rPr lang="en-IN" sz="2400" dirty="0">
                <a:highlight>
                  <a:srgbClr val="FFFF00"/>
                </a:highlight>
              </a:rPr>
            </a:br>
            <a:endParaRPr lang="en-IN" sz="2400" dirty="0">
              <a:highlight>
                <a:srgbClr val="FFFF00"/>
              </a:highlight>
            </a:endParaRPr>
          </a:p>
        </p:txBody>
      </p:sp>
      <p:sp>
        <p:nvSpPr>
          <p:cNvPr id="4" name="Date Placeholder 3"/>
          <p:cNvSpPr>
            <a:spLocks noGrp="1"/>
          </p:cNvSpPr>
          <p:nvPr>
            <p:ph type="dt" sz="half" idx="10"/>
          </p:nvPr>
        </p:nvSpPr>
        <p:spPr/>
        <p:txBody>
          <a:bodyPr/>
          <a:lstStyle/>
          <a:p>
            <a:fld id="{A5E8A15A-A6CE-45FB-8C25-CF76CF0DBBA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45</a:t>
            </a:fld>
            <a:endParaRPr lang="en-IN"/>
          </a:p>
        </p:txBody>
      </p:sp>
      <p:sp>
        <p:nvSpPr>
          <p:cNvPr id="7" name="Rectangle 6"/>
          <p:cNvSpPr/>
          <p:nvPr/>
        </p:nvSpPr>
        <p:spPr>
          <a:xfrm>
            <a:off x="611560" y="5661248"/>
            <a:ext cx="6750496" cy="307777"/>
          </a:xfrm>
          <a:prstGeom prst="rect">
            <a:avLst/>
          </a:prstGeom>
        </p:spPr>
        <p:txBody>
          <a:bodyPr wrap="square">
            <a:spAutoFit/>
          </a:bodyPr>
          <a:lstStyle/>
          <a:p>
            <a:r>
              <a:rPr lang="en-IN" sz="1400" dirty="0"/>
              <a:t>https://www.geeksforgeeks.org/requirements-of-memory-management-system/</a:t>
            </a:r>
          </a:p>
        </p:txBody>
      </p:sp>
    </p:spTree>
    <p:extLst>
      <p:ext uri="{BB962C8B-B14F-4D97-AF65-F5344CB8AC3E}">
        <p14:creationId xmlns:p14="http://schemas.microsoft.com/office/powerpoint/2010/main" val="488779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Relocation</a:t>
            </a:r>
          </a:p>
        </p:txBody>
      </p:sp>
      <p:sp>
        <p:nvSpPr>
          <p:cNvPr id="3" name="Content Placeholder 2"/>
          <p:cNvSpPr>
            <a:spLocks noGrp="1"/>
          </p:cNvSpPr>
          <p:nvPr>
            <p:ph idx="1"/>
          </p:nvPr>
        </p:nvSpPr>
        <p:spPr/>
        <p:txBody>
          <a:bodyPr>
            <a:normAutofit/>
          </a:bodyPr>
          <a:lstStyle/>
          <a:p>
            <a:r>
              <a:rPr lang="en-IN" sz="2400" b="1" dirty="0">
                <a:highlight>
                  <a:srgbClr val="FFFF00"/>
                </a:highlight>
              </a:rPr>
              <a:t>Relocation</a:t>
            </a:r>
            <a:r>
              <a:rPr lang="en-IN" sz="2400" dirty="0">
                <a:highlight>
                  <a:srgbClr val="FFFF00"/>
                </a:highlight>
              </a:rPr>
              <a:t> is the process of assigning load addresses for position-dependent code and data of a program and adjusting the code and data to reflect the assigned addresses.</a:t>
            </a:r>
          </a:p>
          <a:p>
            <a:endParaRPr lang="en-IN" sz="2400" dirty="0">
              <a:highlight>
                <a:srgbClr val="FFFF00"/>
              </a:highlight>
            </a:endParaRPr>
          </a:p>
          <a:p>
            <a:r>
              <a:rPr lang="en-IN" sz="2400" b="1" u="sng" dirty="0">
                <a:highlight>
                  <a:srgbClr val="FFFF00"/>
                </a:highlight>
              </a:rPr>
              <a:t>Relocation is typically done by the linker at link time, but it can also be done at load time by a relocating loader.</a:t>
            </a:r>
          </a:p>
          <a:p>
            <a:endParaRPr lang="en-IN" sz="2400" b="1" u="sng" dirty="0">
              <a:highlight>
                <a:srgbClr val="FFFF00"/>
              </a:highlight>
            </a:endParaRPr>
          </a:p>
          <a:p>
            <a:pPr marL="0" indent="0">
              <a:buNone/>
            </a:pPr>
            <a:r>
              <a:rPr lang="en-IN" sz="2400" dirty="0">
                <a:highlight>
                  <a:srgbClr val="FFFF00"/>
                </a:highlight>
              </a:rPr>
              <a:t>-Wikipedia</a:t>
            </a:r>
          </a:p>
        </p:txBody>
      </p:sp>
      <p:sp>
        <p:nvSpPr>
          <p:cNvPr id="4" name="Date Placeholder 3"/>
          <p:cNvSpPr>
            <a:spLocks noGrp="1"/>
          </p:cNvSpPr>
          <p:nvPr>
            <p:ph type="dt" sz="half" idx="10"/>
          </p:nvPr>
        </p:nvSpPr>
        <p:spPr/>
        <p:txBody>
          <a:bodyPr/>
          <a:lstStyle/>
          <a:p>
            <a:fld id="{C150E847-7E82-4843-B617-FF829E367DE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46</a:t>
            </a:fld>
            <a:endParaRPr lang="en-IN"/>
          </a:p>
        </p:txBody>
      </p:sp>
      <p:sp>
        <p:nvSpPr>
          <p:cNvPr id="7" name="Rectangle 6"/>
          <p:cNvSpPr/>
          <p:nvPr/>
        </p:nvSpPr>
        <p:spPr>
          <a:xfrm>
            <a:off x="395536" y="3212976"/>
            <a:ext cx="8280920" cy="1008112"/>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04659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C5F330-7A0C-4FBA-9E05-51EE62DD305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47</a:t>
            </a:fld>
            <a:endParaRPr lang="en-IN"/>
          </a:p>
        </p:txBody>
      </p:sp>
      <p:sp>
        <p:nvSpPr>
          <p:cNvPr id="3" name="Content Placeholder 2"/>
          <p:cNvSpPr>
            <a:spLocks noGrp="1"/>
          </p:cNvSpPr>
          <p:nvPr>
            <p:ph idx="4294967295"/>
          </p:nvPr>
        </p:nvSpPr>
        <p:spPr>
          <a:xfrm>
            <a:off x="467544" y="476672"/>
            <a:ext cx="8229600" cy="5606083"/>
          </a:xfrm>
        </p:spPr>
        <p:txBody>
          <a:bodyPr>
            <a:normAutofit/>
          </a:bodyPr>
          <a:lstStyle/>
          <a:p>
            <a:pPr marL="0" indent="0">
              <a:buNone/>
            </a:pPr>
            <a:r>
              <a:rPr lang="en-IN" sz="2400" b="1" dirty="0"/>
              <a:t>GATE CS 1998 | Question 25</a:t>
            </a:r>
          </a:p>
          <a:p>
            <a:pPr marL="0" indent="0">
              <a:buNone/>
            </a:pPr>
            <a:r>
              <a:rPr lang="en-IN" sz="2400" dirty="0"/>
              <a:t>In a resident- OS computer, which of the following system software must reside in the main memory under all situations?</a:t>
            </a:r>
            <a:br>
              <a:rPr lang="en-IN" sz="2400" dirty="0"/>
            </a:br>
            <a:r>
              <a:rPr lang="en-IN" sz="2400" b="1" dirty="0"/>
              <a:t>(A)</a:t>
            </a:r>
            <a:r>
              <a:rPr lang="en-IN" sz="2400" dirty="0"/>
              <a:t> Assembler</a:t>
            </a:r>
            <a:br>
              <a:rPr lang="en-IN" sz="2400" dirty="0"/>
            </a:br>
            <a:r>
              <a:rPr lang="en-IN" sz="2400" b="1" dirty="0"/>
              <a:t>(B)</a:t>
            </a:r>
            <a:r>
              <a:rPr lang="en-IN" sz="2400" dirty="0"/>
              <a:t> Linker</a:t>
            </a:r>
            <a:br>
              <a:rPr lang="en-IN" sz="2400" dirty="0"/>
            </a:br>
            <a:r>
              <a:rPr lang="en-IN" sz="2400" b="1" dirty="0"/>
              <a:t>(C)</a:t>
            </a:r>
            <a:r>
              <a:rPr lang="en-IN" sz="2400" dirty="0"/>
              <a:t> Loader</a:t>
            </a:r>
            <a:br>
              <a:rPr lang="en-IN" sz="2400" dirty="0"/>
            </a:br>
            <a:r>
              <a:rPr lang="en-IN" sz="2400" b="1" dirty="0"/>
              <a:t>(D)</a:t>
            </a:r>
            <a:r>
              <a:rPr lang="en-IN" sz="2400" dirty="0"/>
              <a:t> Compiler</a:t>
            </a:r>
            <a:br>
              <a:rPr lang="en-IN" sz="2400" dirty="0"/>
            </a:br>
            <a:br>
              <a:rPr lang="en-IN" sz="2400" dirty="0"/>
            </a:br>
            <a:br>
              <a:rPr lang="en-IN" dirty="0"/>
            </a:br>
            <a:endParaRPr lang="en-IN" dirty="0"/>
          </a:p>
        </p:txBody>
      </p:sp>
    </p:spTree>
    <p:extLst>
      <p:ext uri="{BB962C8B-B14F-4D97-AF65-F5344CB8AC3E}">
        <p14:creationId xmlns:p14="http://schemas.microsoft.com/office/powerpoint/2010/main" val="15687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A3258B-8F14-437C-845E-24851592D3DC}"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48</a:t>
            </a:fld>
            <a:endParaRPr lang="en-IN"/>
          </a:p>
        </p:txBody>
      </p:sp>
      <p:sp>
        <p:nvSpPr>
          <p:cNvPr id="3" name="Content Placeholder 2"/>
          <p:cNvSpPr>
            <a:spLocks noGrp="1"/>
          </p:cNvSpPr>
          <p:nvPr>
            <p:ph idx="4294967295"/>
          </p:nvPr>
        </p:nvSpPr>
        <p:spPr>
          <a:xfrm>
            <a:off x="467544" y="476672"/>
            <a:ext cx="8229600" cy="5606083"/>
          </a:xfrm>
        </p:spPr>
        <p:txBody>
          <a:bodyPr>
            <a:normAutofit fontScale="55000" lnSpcReduction="20000"/>
          </a:bodyPr>
          <a:lstStyle/>
          <a:p>
            <a:pPr marL="0" indent="0">
              <a:buNone/>
            </a:pPr>
            <a:r>
              <a:rPr lang="en-IN" b="1" dirty="0"/>
              <a:t>GATE CS 1998 | Question 25</a:t>
            </a:r>
          </a:p>
          <a:p>
            <a:pPr marL="0" indent="0">
              <a:buNone/>
            </a:pPr>
            <a:r>
              <a:rPr lang="en-IN" dirty="0"/>
              <a:t>In a resident- OS computer, which of the following system software must reside in the main memory under all situations?</a:t>
            </a:r>
            <a:br>
              <a:rPr lang="en-IN" dirty="0"/>
            </a:br>
            <a:r>
              <a:rPr lang="en-IN" b="1" dirty="0"/>
              <a:t>(A)</a:t>
            </a:r>
            <a:r>
              <a:rPr lang="en-IN" dirty="0"/>
              <a:t> Assembler</a:t>
            </a:r>
            <a:br>
              <a:rPr lang="en-IN" dirty="0"/>
            </a:br>
            <a:r>
              <a:rPr lang="en-IN" b="1" dirty="0"/>
              <a:t>(B)</a:t>
            </a:r>
            <a:r>
              <a:rPr lang="en-IN" dirty="0"/>
              <a:t> Linker</a:t>
            </a:r>
            <a:br>
              <a:rPr lang="en-IN" dirty="0"/>
            </a:br>
            <a:r>
              <a:rPr lang="en-IN" b="1" dirty="0"/>
              <a:t>(C)</a:t>
            </a:r>
            <a:r>
              <a:rPr lang="en-IN" dirty="0"/>
              <a:t> Loader</a:t>
            </a:r>
            <a:br>
              <a:rPr lang="en-IN" dirty="0"/>
            </a:br>
            <a:r>
              <a:rPr lang="en-IN" b="1" dirty="0"/>
              <a:t>(D)</a:t>
            </a:r>
            <a:r>
              <a:rPr lang="en-IN" dirty="0"/>
              <a:t> Compiler</a:t>
            </a:r>
            <a:br>
              <a:rPr lang="en-IN" dirty="0"/>
            </a:br>
            <a:br>
              <a:rPr lang="en-IN" dirty="0"/>
            </a:br>
            <a:br>
              <a:rPr lang="en-IN" dirty="0"/>
            </a:br>
            <a:r>
              <a:rPr lang="en-IN" b="1" dirty="0"/>
              <a:t>Answer:</a:t>
            </a:r>
            <a:r>
              <a:rPr lang="en-IN" dirty="0"/>
              <a:t> </a:t>
            </a:r>
            <a:r>
              <a:rPr lang="en-IN" b="1" dirty="0"/>
              <a:t>(C)</a:t>
            </a:r>
            <a:r>
              <a:rPr lang="en-IN" dirty="0"/>
              <a:t> </a:t>
            </a:r>
            <a:br>
              <a:rPr lang="en-IN" dirty="0"/>
            </a:br>
            <a:br>
              <a:rPr lang="en-IN" dirty="0"/>
            </a:br>
            <a:r>
              <a:rPr lang="en-IN" b="1" dirty="0"/>
              <a:t>Explanation:</a:t>
            </a:r>
            <a:r>
              <a:rPr lang="en-IN" dirty="0"/>
              <a:t> Loader is the part of an operating system that is responsible for loading programs and libraries. it places the programs into memory and also prepares them for execution.</a:t>
            </a:r>
          </a:p>
          <a:p>
            <a:pPr marL="0" indent="0">
              <a:buNone/>
            </a:pPr>
            <a:r>
              <a:rPr lang="en-IN" dirty="0"/>
              <a:t>Loading a program involves tasks such as reading the contents of the executable file containing the program instructions into memory, and then carrying out other required preparatory tasks to prepare the executable for running so any software must reside in the main memory under all situations.</a:t>
            </a:r>
          </a:p>
          <a:p>
            <a:pPr marL="0" indent="0">
              <a:buNone/>
            </a:pPr>
            <a:r>
              <a:rPr lang="en-IN" dirty="0"/>
              <a:t>The operating system starts the program by passing control to the loaded program code once the loading process is completed.</a:t>
            </a:r>
          </a:p>
          <a:p>
            <a:pPr marL="0" indent="0">
              <a:buNone/>
            </a:pPr>
            <a:r>
              <a:rPr lang="en-IN" dirty="0"/>
              <a:t>Option (C) is correct.</a:t>
            </a:r>
            <a:br>
              <a:rPr lang="en-IN" dirty="0"/>
            </a:br>
            <a:endParaRPr lang="en-IN" dirty="0"/>
          </a:p>
          <a:p>
            <a:pPr marL="0" indent="0">
              <a:buNone/>
            </a:pPr>
            <a:endParaRPr lang="en-IN" dirty="0"/>
          </a:p>
        </p:txBody>
      </p:sp>
    </p:spTree>
    <p:extLst>
      <p:ext uri="{BB962C8B-B14F-4D97-AF65-F5344CB8AC3E}">
        <p14:creationId xmlns:p14="http://schemas.microsoft.com/office/powerpoint/2010/main" val="2183290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2C55F-3C93-42BC-93E6-7A8D4CB8456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49</a:t>
            </a:fld>
            <a:endParaRPr lang="en-IN"/>
          </a:p>
        </p:txBody>
      </p:sp>
      <p:sp>
        <p:nvSpPr>
          <p:cNvPr id="6" name="Rectangle 5"/>
          <p:cNvSpPr/>
          <p:nvPr/>
        </p:nvSpPr>
        <p:spPr>
          <a:xfrm>
            <a:off x="579853" y="836712"/>
            <a:ext cx="7488832" cy="3416320"/>
          </a:xfrm>
          <a:prstGeom prst="rect">
            <a:avLst/>
          </a:prstGeom>
        </p:spPr>
        <p:txBody>
          <a:bodyPr wrap="square">
            <a:spAutoFit/>
          </a:bodyPr>
          <a:lstStyle/>
          <a:p>
            <a:r>
              <a:rPr lang="en-IN" sz="2400" dirty="0"/>
              <a:t>Q) A linker program</a:t>
            </a:r>
          </a:p>
          <a:p>
            <a:r>
              <a:rPr lang="en-IN" sz="2400" dirty="0"/>
              <a:t>a. places the program in the memory for the purpose of execution.</a:t>
            </a:r>
          </a:p>
          <a:p>
            <a:r>
              <a:rPr lang="en-IN" sz="2400" dirty="0"/>
              <a:t>b. relocates the program to execute from the specific memory area allocated to it.</a:t>
            </a:r>
          </a:p>
          <a:p>
            <a:r>
              <a:rPr lang="en-IN" sz="2400" dirty="0"/>
              <a:t>c. links the program with other programs needed for its execution.</a:t>
            </a:r>
          </a:p>
          <a:p>
            <a:r>
              <a:rPr lang="en-IN" sz="2400" dirty="0"/>
              <a:t>d. interfaces the program with the entities generating its input data.</a:t>
            </a:r>
          </a:p>
        </p:txBody>
      </p:sp>
    </p:spTree>
    <p:extLst>
      <p:ext uri="{BB962C8B-B14F-4D97-AF65-F5344CB8AC3E}">
        <p14:creationId xmlns:p14="http://schemas.microsoft.com/office/powerpoint/2010/main" val="392342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Programs</a:t>
            </a:r>
          </a:p>
        </p:txBody>
      </p:sp>
      <p:sp>
        <p:nvSpPr>
          <p:cNvPr id="3" name="Content Placeholder 2"/>
          <p:cNvSpPr>
            <a:spLocks noGrp="1"/>
          </p:cNvSpPr>
          <p:nvPr>
            <p:ph idx="1"/>
          </p:nvPr>
        </p:nvSpPr>
        <p:spPr/>
        <p:txBody>
          <a:bodyPr>
            <a:noAutofit/>
          </a:bodyPr>
          <a:lstStyle/>
          <a:p>
            <a:pPr marL="0" indent="0">
              <a:buNone/>
            </a:pPr>
            <a:r>
              <a:rPr lang="en-IN" sz="2400" dirty="0"/>
              <a:t>Various System Programs are :</a:t>
            </a:r>
          </a:p>
          <a:p>
            <a:r>
              <a:rPr lang="en-IN" sz="2400" dirty="0">
                <a:highlight>
                  <a:srgbClr val="FFFF00"/>
                </a:highlight>
              </a:rPr>
              <a:t>Assemblers</a:t>
            </a:r>
          </a:p>
          <a:p>
            <a:r>
              <a:rPr lang="en-IN" sz="2400" dirty="0">
                <a:highlight>
                  <a:srgbClr val="FFFF00"/>
                </a:highlight>
              </a:rPr>
              <a:t>Loaders</a:t>
            </a:r>
          </a:p>
          <a:p>
            <a:r>
              <a:rPr lang="en-IN" sz="2400" dirty="0">
                <a:highlight>
                  <a:srgbClr val="FFFF00"/>
                </a:highlight>
              </a:rPr>
              <a:t>Linkers</a:t>
            </a:r>
          </a:p>
          <a:p>
            <a:r>
              <a:rPr lang="en-IN" sz="2400" dirty="0">
                <a:highlight>
                  <a:srgbClr val="FFFF00"/>
                </a:highlight>
              </a:rPr>
              <a:t>Macro processor</a:t>
            </a:r>
          </a:p>
          <a:p>
            <a:r>
              <a:rPr lang="en-IN" sz="2400" dirty="0">
                <a:highlight>
                  <a:srgbClr val="FFFF00"/>
                </a:highlight>
              </a:rPr>
              <a:t>Compiler</a:t>
            </a:r>
          </a:p>
          <a:p>
            <a:r>
              <a:rPr lang="en-IN" sz="2400" dirty="0">
                <a:highlight>
                  <a:srgbClr val="FFFF00"/>
                </a:highlight>
              </a:rPr>
              <a:t>Interpreter</a:t>
            </a:r>
          </a:p>
          <a:p>
            <a:r>
              <a:rPr lang="en-IN" sz="2400" dirty="0">
                <a:highlight>
                  <a:srgbClr val="FFFF00"/>
                </a:highlight>
              </a:rPr>
              <a:t>Operating System</a:t>
            </a:r>
          </a:p>
          <a:p>
            <a:r>
              <a:rPr lang="en-IN" sz="2400" dirty="0">
                <a:highlight>
                  <a:srgbClr val="FFFF00"/>
                </a:highlight>
              </a:rPr>
              <a:t>Device drivers</a:t>
            </a:r>
          </a:p>
        </p:txBody>
      </p:sp>
      <p:sp>
        <p:nvSpPr>
          <p:cNvPr id="4" name="Date Placeholder 3"/>
          <p:cNvSpPr>
            <a:spLocks noGrp="1"/>
          </p:cNvSpPr>
          <p:nvPr>
            <p:ph type="dt" sz="half" idx="10"/>
          </p:nvPr>
        </p:nvSpPr>
        <p:spPr/>
        <p:txBody>
          <a:bodyPr/>
          <a:lstStyle/>
          <a:p>
            <a:fld id="{956FEB12-40B5-4E07-80E8-92622D2D921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5</a:t>
            </a:fld>
            <a:endParaRPr lang="en-IN"/>
          </a:p>
        </p:txBody>
      </p:sp>
    </p:spTree>
    <p:extLst>
      <p:ext uri="{BB962C8B-B14F-4D97-AF65-F5344CB8AC3E}">
        <p14:creationId xmlns:p14="http://schemas.microsoft.com/office/powerpoint/2010/main" val="3275386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C7BCCE-189B-4E28-8D72-1CE53F20D41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50</a:t>
            </a:fld>
            <a:endParaRPr lang="en-IN"/>
          </a:p>
        </p:txBody>
      </p:sp>
      <p:sp>
        <p:nvSpPr>
          <p:cNvPr id="6" name="Rectangle 5"/>
          <p:cNvSpPr/>
          <p:nvPr/>
        </p:nvSpPr>
        <p:spPr>
          <a:xfrm>
            <a:off x="579853" y="836712"/>
            <a:ext cx="7488832" cy="4154984"/>
          </a:xfrm>
          <a:prstGeom prst="rect">
            <a:avLst/>
          </a:prstGeom>
        </p:spPr>
        <p:txBody>
          <a:bodyPr wrap="square">
            <a:spAutoFit/>
          </a:bodyPr>
          <a:lstStyle/>
          <a:p>
            <a:r>
              <a:rPr lang="en-IN" sz="2400" dirty="0"/>
              <a:t>Q) A linker program</a:t>
            </a:r>
          </a:p>
          <a:p>
            <a:r>
              <a:rPr lang="en-IN" sz="2400" dirty="0"/>
              <a:t>a. places the program in the memory for the purpose of execution.</a:t>
            </a:r>
          </a:p>
          <a:p>
            <a:r>
              <a:rPr lang="en-IN" sz="2400" dirty="0"/>
              <a:t>b. relocates the program to execute from the specific memory area allocated to it.</a:t>
            </a:r>
          </a:p>
          <a:p>
            <a:r>
              <a:rPr lang="en-IN" sz="2400" dirty="0"/>
              <a:t>c. links the program with other programs needed for its execution.</a:t>
            </a:r>
          </a:p>
          <a:p>
            <a:r>
              <a:rPr lang="en-IN" sz="2400" dirty="0"/>
              <a:t>d. interfaces the program with the entities generating its input data.</a:t>
            </a:r>
          </a:p>
          <a:p>
            <a:endParaRPr lang="en-IN" sz="2400" dirty="0"/>
          </a:p>
          <a:p>
            <a:r>
              <a:rPr lang="en-IN" sz="2400" dirty="0" err="1"/>
              <a:t>Ans</a:t>
            </a:r>
            <a:r>
              <a:rPr lang="en-IN" sz="2400" dirty="0"/>
              <a:t>) c)</a:t>
            </a:r>
          </a:p>
        </p:txBody>
      </p:sp>
    </p:spTree>
    <p:extLst>
      <p:ext uri="{BB962C8B-B14F-4D97-AF65-F5344CB8AC3E}">
        <p14:creationId xmlns:p14="http://schemas.microsoft.com/office/powerpoint/2010/main" val="291072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899592" y="2708920"/>
            <a:ext cx="7723187" cy="576262"/>
          </a:xfrm>
        </p:spPr>
        <p:txBody>
          <a:bodyPr>
            <a:normAutofit fontScale="90000"/>
          </a:bodyPr>
          <a:lstStyle/>
          <a:p>
            <a:pPr eaLnBrk="1" hangingPunct="1"/>
            <a:r>
              <a:rPr lang="en-US" altLang="en-US" dirty="0"/>
              <a:t>What is an Operating System?</a:t>
            </a:r>
          </a:p>
        </p:txBody>
      </p:sp>
      <p:sp>
        <p:nvSpPr>
          <p:cNvPr id="2" name="Date Placeholder 1"/>
          <p:cNvSpPr>
            <a:spLocks noGrp="1"/>
          </p:cNvSpPr>
          <p:nvPr>
            <p:ph type="dt" sz="half" idx="10"/>
          </p:nvPr>
        </p:nvSpPr>
        <p:spPr/>
        <p:txBody>
          <a:bodyPr/>
          <a:lstStyle/>
          <a:p>
            <a:fld id="{E854B331-5CBB-4635-82BD-9585B3DFBB2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51</a:t>
            </a:fld>
            <a:endParaRPr lang="en-IN"/>
          </a:p>
        </p:txBody>
      </p:sp>
    </p:spTree>
    <p:extLst>
      <p:ext uri="{BB962C8B-B14F-4D97-AF65-F5344CB8AC3E}">
        <p14:creationId xmlns:p14="http://schemas.microsoft.com/office/powerpoint/2010/main" val="486224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ltLang="en-US"/>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a:bodyPr>
          <a:lstStyle/>
          <a:p>
            <a:r>
              <a:rPr lang="en-US" altLang="en-US" sz="2400" dirty="0">
                <a:highlight>
                  <a:srgbClr val="FFFF00"/>
                </a:highlight>
              </a:rPr>
              <a:t>A program that acts as an </a:t>
            </a:r>
            <a:r>
              <a:rPr lang="en-US" altLang="en-US" sz="2400" b="1" u="sng" dirty="0">
                <a:highlight>
                  <a:srgbClr val="FFFF00"/>
                </a:highlight>
              </a:rPr>
              <a:t>intermediary between a user of a computer and the computer hardware.</a:t>
            </a:r>
          </a:p>
          <a:p>
            <a:endParaRPr lang="en-US" altLang="en-US" sz="2400" dirty="0">
              <a:highlight>
                <a:srgbClr val="FFFF00"/>
              </a:highlight>
            </a:endParaRPr>
          </a:p>
          <a:p>
            <a:r>
              <a:rPr lang="en-US" altLang="en-US" sz="2400" dirty="0">
                <a:highlight>
                  <a:srgbClr val="FFFF00"/>
                </a:highlight>
              </a:rPr>
              <a:t>Provides </a:t>
            </a:r>
            <a:r>
              <a:rPr lang="en-US" altLang="en-US" sz="2400" b="1" u="sng" dirty="0">
                <a:highlight>
                  <a:srgbClr val="FFFF00"/>
                </a:highlight>
              </a:rPr>
              <a:t>an environment in which a user can execute programs </a:t>
            </a:r>
            <a:r>
              <a:rPr lang="en-US" altLang="en-US" sz="2400" dirty="0">
                <a:highlight>
                  <a:srgbClr val="FFFF00"/>
                </a:highlight>
              </a:rPr>
              <a:t>in a convenient and efficient manner.</a:t>
            </a:r>
          </a:p>
          <a:p>
            <a:endParaRPr lang="en-US" altLang="en-US" sz="2400" dirty="0">
              <a:highlight>
                <a:srgbClr val="FFFF00"/>
              </a:highlight>
            </a:endParaRPr>
          </a:p>
        </p:txBody>
      </p:sp>
      <p:sp>
        <p:nvSpPr>
          <p:cNvPr id="2" name="Date Placeholder 1"/>
          <p:cNvSpPr>
            <a:spLocks noGrp="1"/>
          </p:cNvSpPr>
          <p:nvPr>
            <p:ph type="dt" sz="half" idx="10"/>
          </p:nvPr>
        </p:nvSpPr>
        <p:spPr/>
        <p:txBody>
          <a:bodyPr/>
          <a:lstStyle/>
          <a:p>
            <a:fld id="{7C31C2B7-799C-4396-82C8-6DC5EAB4A0F4}"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52</a:t>
            </a:fld>
            <a:endParaRPr lang="en-IN"/>
          </a:p>
        </p:txBody>
      </p:sp>
    </p:spTree>
    <p:extLst>
      <p:ext uri="{BB962C8B-B14F-4D97-AF65-F5344CB8AC3E}">
        <p14:creationId xmlns:p14="http://schemas.microsoft.com/office/powerpoint/2010/main" val="454055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ltLang="en-US"/>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a:bodyPr>
          <a:lstStyle/>
          <a:p>
            <a:r>
              <a:rPr lang="en-US" altLang="en-US" sz="2800" dirty="0">
                <a:highlight>
                  <a:srgbClr val="FFFF00"/>
                </a:highlight>
              </a:rPr>
              <a:t>Operating system goals:</a:t>
            </a:r>
          </a:p>
          <a:p>
            <a:pPr lvl="1"/>
            <a:r>
              <a:rPr lang="en-US" altLang="en-US" sz="2400" dirty="0">
                <a:solidFill>
                  <a:srgbClr val="FF0000"/>
                </a:solidFill>
                <a:highlight>
                  <a:srgbClr val="FFFF00"/>
                </a:highlight>
              </a:rPr>
              <a:t>Execute user programs and make solving user problems easier</a:t>
            </a:r>
          </a:p>
          <a:p>
            <a:pPr lvl="1"/>
            <a:r>
              <a:rPr lang="en-US" altLang="en-US" sz="2400" dirty="0">
                <a:highlight>
                  <a:srgbClr val="FFFF00"/>
                </a:highlight>
              </a:rPr>
              <a:t>Make the computer system convenient to use</a:t>
            </a:r>
          </a:p>
          <a:p>
            <a:pPr lvl="1"/>
            <a:r>
              <a:rPr lang="en-US" altLang="en-US" sz="2400" dirty="0">
                <a:solidFill>
                  <a:srgbClr val="FF0000"/>
                </a:solidFill>
                <a:highlight>
                  <a:srgbClr val="FFFF00"/>
                </a:highlight>
              </a:rPr>
              <a:t>Use the computer hardware in an efficient manner</a:t>
            </a:r>
          </a:p>
        </p:txBody>
      </p:sp>
      <p:sp>
        <p:nvSpPr>
          <p:cNvPr id="2" name="Date Placeholder 1"/>
          <p:cNvSpPr>
            <a:spLocks noGrp="1"/>
          </p:cNvSpPr>
          <p:nvPr>
            <p:ph type="dt" sz="half" idx="10"/>
          </p:nvPr>
        </p:nvSpPr>
        <p:spPr/>
        <p:txBody>
          <a:bodyPr/>
          <a:lstStyle/>
          <a:p>
            <a:fld id="{66572580-D2D4-45D1-AFB3-2AC7A621F091}"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53</a:t>
            </a:fld>
            <a:endParaRPr lang="en-IN"/>
          </a:p>
        </p:txBody>
      </p:sp>
    </p:spTree>
    <p:extLst>
      <p:ext uri="{BB962C8B-B14F-4D97-AF65-F5344CB8AC3E}">
        <p14:creationId xmlns:p14="http://schemas.microsoft.com/office/powerpoint/2010/main" val="484308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1556792"/>
            <a:ext cx="54483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B40087E-BC3D-4DE9-87EB-4CC3F45D315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54</a:t>
            </a:fld>
            <a:endParaRPr lang="en-IN"/>
          </a:p>
        </p:txBody>
      </p:sp>
    </p:spTree>
    <p:extLst>
      <p:ext uri="{BB962C8B-B14F-4D97-AF65-F5344CB8AC3E}">
        <p14:creationId xmlns:p14="http://schemas.microsoft.com/office/powerpoint/2010/main" val="2853283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400" dirty="0"/>
              <a:t>Computer system can be divided into four components:</a:t>
            </a:r>
          </a:p>
          <a:p>
            <a:pPr lvl="1"/>
            <a:r>
              <a:rPr lang="en-US" altLang="en-US" sz="2400" dirty="0">
                <a:highlight>
                  <a:srgbClr val="FFFF00"/>
                </a:highlight>
              </a:rPr>
              <a:t>Hardware </a:t>
            </a:r>
          </a:p>
          <a:p>
            <a:pPr lvl="1"/>
            <a:r>
              <a:rPr lang="en-US" altLang="en-US" sz="2400" dirty="0">
                <a:highlight>
                  <a:srgbClr val="FFFF00"/>
                </a:highlight>
              </a:rPr>
              <a:t>Operating system</a:t>
            </a:r>
          </a:p>
          <a:p>
            <a:pPr lvl="1"/>
            <a:r>
              <a:rPr lang="en-US" altLang="en-US" sz="2400" dirty="0">
                <a:highlight>
                  <a:srgbClr val="FFFF00"/>
                </a:highlight>
              </a:rPr>
              <a:t>System &amp; Application programs </a:t>
            </a:r>
          </a:p>
          <a:p>
            <a:pPr lvl="1"/>
            <a:r>
              <a:rPr lang="en-US" altLang="en-US" sz="2400" dirty="0">
                <a:highlight>
                  <a:srgbClr val="FFFF00"/>
                </a:highlight>
              </a:rPr>
              <a:t>Users</a:t>
            </a:r>
          </a:p>
          <a:p>
            <a:pPr lvl="1"/>
            <a:endParaRPr lang="en-US" altLang="en-US" sz="1800"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D4AE29E-9515-498B-933B-3DC9097BC536}"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55</a:t>
            </a:fld>
            <a:endParaRPr lang="en-IN"/>
          </a:p>
        </p:txBody>
      </p:sp>
    </p:spTree>
    <p:extLst>
      <p:ext uri="{BB962C8B-B14F-4D97-AF65-F5344CB8AC3E}">
        <p14:creationId xmlns:p14="http://schemas.microsoft.com/office/powerpoint/2010/main" val="951732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200" dirty="0">
                <a:highlight>
                  <a:srgbClr val="FFFF00"/>
                </a:highlight>
              </a:rPr>
              <a:t>Hardware – provides basic computing resources</a:t>
            </a:r>
          </a:p>
          <a:p>
            <a:pPr lvl="1"/>
            <a:r>
              <a:rPr lang="en-US" altLang="en-US" sz="2200" dirty="0">
                <a:highlight>
                  <a:srgbClr val="FFFF00"/>
                </a:highlight>
              </a:rPr>
              <a:t>CPU, </a:t>
            </a:r>
          </a:p>
          <a:p>
            <a:pPr lvl="1"/>
            <a:r>
              <a:rPr lang="en-US" altLang="en-US" sz="2200" dirty="0">
                <a:highlight>
                  <a:srgbClr val="FFFF00"/>
                </a:highlight>
              </a:rPr>
              <a:t>memory, </a:t>
            </a:r>
          </a:p>
          <a:p>
            <a:pPr lvl="1"/>
            <a:r>
              <a:rPr lang="en-US" altLang="en-US" sz="2200" dirty="0">
                <a:highlight>
                  <a:srgbClr val="FFFF00"/>
                </a:highlight>
              </a:rPr>
              <a:t>I/O devices</a:t>
            </a:r>
          </a:p>
          <a:p>
            <a:endParaRPr lang="en-US" altLang="en-US" sz="2200" dirty="0">
              <a:highlight>
                <a:srgbClr val="FFFF00"/>
              </a:highlight>
            </a:endParaRPr>
          </a:p>
          <a:p>
            <a:r>
              <a:rPr lang="en-US" altLang="en-US" sz="2200" dirty="0">
                <a:highlight>
                  <a:srgbClr val="FFFF00"/>
                </a:highlight>
              </a:rPr>
              <a:t>Operating system</a:t>
            </a:r>
          </a:p>
          <a:p>
            <a:pPr lvl="1"/>
            <a:r>
              <a:rPr lang="en-US" altLang="en-US" sz="2200" dirty="0">
                <a:highlight>
                  <a:srgbClr val="FFFF00"/>
                </a:highlight>
              </a:rPr>
              <a:t>Controls and </a:t>
            </a:r>
          </a:p>
          <a:p>
            <a:pPr lvl="1"/>
            <a:r>
              <a:rPr lang="en-US" altLang="en-US" sz="2200" dirty="0">
                <a:highlight>
                  <a:srgbClr val="FFFF00"/>
                </a:highlight>
              </a:rPr>
              <a:t>Coordinates use of hardware among various applications and users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0017B14-2048-4319-9E63-C63F23F2D68D}"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56</a:t>
            </a:fld>
            <a:endParaRPr lang="en-IN"/>
          </a:p>
        </p:txBody>
      </p:sp>
    </p:spTree>
    <p:extLst>
      <p:ext uri="{BB962C8B-B14F-4D97-AF65-F5344CB8AC3E}">
        <p14:creationId xmlns:p14="http://schemas.microsoft.com/office/powerpoint/2010/main" val="3142874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ltLang="en-US"/>
              <a:t>Computer System Structure</a:t>
            </a:r>
          </a:p>
        </p:txBody>
      </p:sp>
      <p:sp>
        <p:nvSpPr>
          <p:cNvPr id="7171" name="Rectangle 3"/>
          <p:cNvSpPr>
            <a:spLocks noGrp="1" noChangeArrowheads="1"/>
          </p:cNvSpPr>
          <p:nvPr>
            <p:ph type="body" idx="4294967295"/>
          </p:nvPr>
        </p:nvSpPr>
        <p:spPr>
          <a:xfrm>
            <a:off x="27112" y="1197322"/>
            <a:ext cx="5112568" cy="4483100"/>
          </a:xfrm>
        </p:spPr>
        <p:txBody>
          <a:bodyPr>
            <a:noAutofit/>
          </a:bodyPr>
          <a:lstStyle/>
          <a:p>
            <a:r>
              <a:rPr lang="en-US" altLang="en-US" sz="2200" dirty="0">
                <a:highlight>
                  <a:srgbClr val="FFFF00"/>
                </a:highlight>
              </a:rPr>
              <a:t>Application programs </a:t>
            </a:r>
          </a:p>
          <a:p>
            <a:pPr lvl="1"/>
            <a:r>
              <a:rPr lang="en-US" altLang="en-US" sz="2200" dirty="0">
                <a:highlight>
                  <a:srgbClr val="FFFF00"/>
                </a:highlight>
              </a:rPr>
              <a:t> define the ways in which the system resources are used </a:t>
            </a:r>
          </a:p>
          <a:p>
            <a:pPr lvl="1"/>
            <a:r>
              <a:rPr lang="en-US" altLang="en-US" sz="2200" dirty="0">
                <a:highlight>
                  <a:srgbClr val="FFFF00"/>
                </a:highlight>
              </a:rPr>
              <a:t>to solve the computing problems of the users</a:t>
            </a:r>
          </a:p>
          <a:p>
            <a:pPr lvl="2"/>
            <a:r>
              <a:rPr lang="en-US" altLang="en-US" sz="2200" dirty="0">
                <a:highlight>
                  <a:srgbClr val="FFFF00"/>
                </a:highlight>
              </a:rPr>
              <a:t>Word processors, </a:t>
            </a:r>
          </a:p>
          <a:p>
            <a:pPr lvl="2"/>
            <a:r>
              <a:rPr lang="en-US" altLang="en-US" sz="2200" dirty="0">
                <a:highlight>
                  <a:srgbClr val="FFFF00"/>
                </a:highlight>
              </a:rPr>
              <a:t>web browsers, </a:t>
            </a:r>
          </a:p>
          <a:p>
            <a:pPr lvl="2"/>
            <a:r>
              <a:rPr lang="en-US" altLang="en-US" sz="2200" dirty="0">
                <a:highlight>
                  <a:srgbClr val="FFFF00"/>
                </a:highlight>
              </a:rPr>
              <a:t>database systems, </a:t>
            </a:r>
          </a:p>
          <a:p>
            <a:pPr lvl="2"/>
            <a:r>
              <a:rPr lang="en-US" altLang="en-US" sz="2200" dirty="0">
                <a:highlight>
                  <a:srgbClr val="FFFF00"/>
                </a:highlight>
              </a:rPr>
              <a:t>video games</a:t>
            </a:r>
          </a:p>
          <a:p>
            <a:r>
              <a:rPr lang="en-US" altLang="en-US" sz="2200" dirty="0">
                <a:highlight>
                  <a:srgbClr val="FFFF00"/>
                </a:highlight>
              </a:rPr>
              <a:t>Users</a:t>
            </a:r>
          </a:p>
          <a:p>
            <a:pPr lvl="1"/>
            <a:r>
              <a:rPr lang="en-US" altLang="en-US" sz="2200" dirty="0">
                <a:highlight>
                  <a:srgbClr val="FFFF00"/>
                </a:highlight>
              </a:rPr>
              <a:t>People, machines, other computers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683" y="1268760"/>
            <a:ext cx="347699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9396709-DA8B-4666-89C6-D1A1B677413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57</a:t>
            </a:fld>
            <a:endParaRPr lang="en-IN"/>
          </a:p>
        </p:txBody>
      </p:sp>
    </p:spTree>
    <p:extLst>
      <p:ext uri="{BB962C8B-B14F-4D97-AF65-F5344CB8AC3E}">
        <p14:creationId xmlns:p14="http://schemas.microsoft.com/office/powerpoint/2010/main" val="4284400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08721"/>
            <a:ext cx="7488832"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27584" y="4581128"/>
            <a:ext cx="7992888" cy="646331"/>
          </a:xfrm>
          <a:prstGeom prst="rect">
            <a:avLst/>
          </a:prstGeom>
          <a:noFill/>
        </p:spPr>
        <p:txBody>
          <a:bodyPr wrap="square" rtlCol="0">
            <a:spAutoFit/>
          </a:bodyPr>
          <a:lstStyle/>
          <a:p>
            <a:r>
              <a:rPr lang="en-IN" dirty="0"/>
              <a:t>OS controls and coordinates the use of hardware among the various application programs for the various users.</a:t>
            </a:r>
          </a:p>
        </p:txBody>
      </p:sp>
      <p:sp>
        <p:nvSpPr>
          <p:cNvPr id="3" name="Date Placeholder 2"/>
          <p:cNvSpPr>
            <a:spLocks noGrp="1"/>
          </p:cNvSpPr>
          <p:nvPr>
            <p:ph type="dt" sz="half" idx="10"/>
          </p:nvPr>
        </p:nvSpPr>
        <p:spPr/>
        <p:txBody>
          <a:bodyPr/>
          <a:lstStyle/>
          <a:p>
            <a:fld id="{739A477E-D4EB-44EC-8EEF-6CCF2DD101B5}"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58</a:t>
            </a:fld>
            <a:endParaRPr lang="en-IN"/>
          </a:p>
        </p:txBody>
      </p:sp>
    </p:spTree>
    <p:extLst>
      <p:ext uri="{BB962C8B-B14F-4D97-AF65-F5344CB8AC3E}">
        <p14:creationId xmlns:p14="http://schemas.microsoft.com/office/powerpoint/2010/main" val="2366208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229600" cy="562074"/>
          </a:xfrm>
        </p:spPr>
        <p:txBody>
          <a:bodyPr>
            <a:normAutofit fontScale="90000"/>
          </a:bodyPr>
          <a:lstStyle/>
          <a:p>
            <a:r>
              <a:rPr lang="en-IN" dirty="0"/>
              <a:t>Evolution of Operating System</a:t>
            </a:r>
          </a:p>
        </p:txBody>
      </p:sp>
      <p:sp>
        <p:nvSpPr>
          <p:cNvPr id="6" name="Content Placeholder 5"/>
          <p:cNvSpPr>
            <a:spLocks noGrp="1"/>
          </p:cNvSpPr>
          <p:nvPr>
            <p:ph idx="1"/>
          </p:nvPr>
        </p:nvSpPr>
        <p:spPr>
          <a:xfrm>
            <a:off x="457200" y="1052736"/>
            <a:ext cx="8229600" cy="5073427"/>
          </a:xfrm>
        </p:spPr>
        <p:txBody>
          <a:bodyPr>
            <a:normAutofit fontScale="62500" lnSpcReduction="20000"/>
          </a:bodyPr>
          <a:lstStyle/>
          <a:p>
            <a:r>
              <a:rPr lang="en-IN" dirty="0"/>
              <a:t>Mainframe System</a:t>
            </a:r>
          </a:p>
          <a:p>
            <a:pPr lvl="1"/>
            <a:r>
              <a:rPr lang="en-IN" dirty="0"/>
              <a:t>Batch Systems</a:t>
            </a:r>
          </a:p>
          <a:p>
            <a:pPr lvl="1"/>
            <a:r>
              <a:rPr lang="en-IN" dirty="0" err="1"/>
              <a:t>Multiprogrammed</a:t>
            </a:r>
            <a:r>
              <a:rPr lang="en-IN" dirty="0"/>
              <a:t> Systems</a:t>
            </a:r>
          </a:p>
          <a:p>
            <a:pPr lvl="1"/>
            <a:r>
              <a:rPr lang="en-IN" dirty="0"/>
              <a:t>Time Sharing Systems</a:t>
            </a:r>
          </a:p>
          <a:p>
            <a:r>
              <a:rPr lang="en-IN" dirty="0"/>
              <a:t>Desktop Systems</a:t>
            </a:r>
          </a:p>
          <a:p>
            <a:pPr lvl="1"/>
            <a:r>
              <a:rPr lang="en-IN" dirty="0"/>
              <a:t>Multiprocessor Systems</a:t>
            </a:r>
          </a:p>
          <a:p>
            <a:pPr lvl="2"/>
            <a:r>
              <a:rPr lang="en-IN" dirty="0"/>
              <a:t>Symmetric Multiprocessor</a:t>
            </a:r>
          </a:p>
          <a:p>
            <a:pPr lvl="2"/>
            <a:r>
              <a:rPr lang="en-IN" dirty="0"/>
              <a:t>Asymmetric Multiprocessor</a:t>
            </a:r>
          </a:p>
          <a:p>
            <a:pPr lvl="1"/>
            <a:r>
              <a:rPr lang="en-IN" dirty="0"/>
              <a:t>Distributed Systems</a:t>
            </a:r>
          </a:p>
          <a:p>
            <a:pPr lvl="2"/>
            <a:r>
              <a:rPr lang="en-IN" dirty="0"/>
              <a:t>Client Server Systems</a:t>
            </a:r>
          </a:p>
          <a:p>
            <a:pPr lvl="2"/>
            <a:r>
              <a:rPr lang="en-IN" dirty="0"/>
              <a:t>Peer to Peer Systems</a:t>
            </a:r>
          </a:p>
          <a:p>
            <a:pPr lvl="1"/>
            <a:r>
              <a:rPr lang="en-IN" dirty="0"/>
              <a:t>Clustered Systems</a:t>
            </a:r>
          </a:p>
          <a:p>
            <a:pPr lvl="2"/>
            <a:r>
              <a:rPr lang="en-IN" dirty="0"/>
              <a:t>Asymmetric clustering</a:t>
            </a:r>
          </a:p>
          <a:p>
            <a:pPr lvl="2"/>
            <a:r>
              <a:rPr lang="en-IN" dirty="0"/>
              <a:t>Symmetric clustering</a:t>
            </a:r>
          </a:p>
          <a:p>
            <a:pPr lvl="1"/>
            <a:r>
              <a:rPr lang="en-IN" dirty="0"/>
              <a:t>Real Systems</a:t>
            </a:r>
          </a:p>
          <a:p>
            <a:pPr lvl="2"/>
            <a:r>
              <a:rPr lang="en-IN" dirty="0"/>
              <a:t>Hard Real Time System</a:t>
            </a:r>
          </a:p>
          <a:p>
            <a:pPr lvl="2"/>
            <a:r>
              <a:rPr lang="en-IN" dirty="0"/>
              <a:t>Soft Real Time System</a:t>
            </a:r>
          </a:p>
          <a:p>
            <a:r>
              <a:rPr lang="en-IN" dirty="0" err="1"/>
              <a:t>HandHeld</a:t>
            </a:r>
            <a:r>
              <a:rPr lang="en-IN" dirty="0"/>
              <a:t> Systems</a:t>
            </a:r>
          </a:p>
        </p:txBody>
      </p:sp>
      <p:sp>
        <p:nvSpPr>
          <p:cNvPr id="2" name="Date Placeholder 1"/>
          <p:cNvSpPr>
            <a:spLocks noGrp="1"/>
          </p:cNvSpPr>
          <p:nvPr>
            <p:ph type="dt" sz="half" idx="10"/>
          </p:nvPr>
        </p:nvSpPr>
        <p:spPr/>
        <p:txBody>
          <a:bodyPr/>
          <a:lstStyle/>
          <a:p>
            <a:fld id="{63E4664A-F6ED-41B1-BEA3-690BD135286E}"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59</a:t>
            </a:fld>
            <a:endParaRPr lang="en-IN"/>
          </a:p>
        </p:txBody>
      </p:sp>
      <p:sp>
        <p:nvSpPr>
          <p:cNvPr id="9" name="Down Arrow 8"/>
          <p:cNvSpPr/>
          <p:nvPr/>
        </p:nvSpPr>
        <p:spPr>
          <a:xfrm>
            <a:off x="6084168" y="1124744"/>
            <a:ext cx="360040" cy="44644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5012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Macro Processors or Pre Processors</a:t>
            </a:r>
          </a:p>
        </p:txBody>
      </p:sp>
      <p:sp>
        <p:nvSpPr>
          <p:cNvPr id="3" name="Content Placeholder 2"/>
          <p:cNvSpPr>
            <a:spLocks noGrp="1"/>
          </p:cNvSpPr>
          <p:nvPr>
            <p:ph idx="1"/>
          </p:nvPr>
        </p:nvSpPr>
        <p:spPr/>
        <p:txBody>
          <a:bodyPr/>
          <a:lstStyle/>
          <a:p>
            <a:r>
              <a:rPr lang="en-IN" sz="2400" dirty="0"/>
              <a:t>As the name suggests </a:t>
            </a:r>
            <a:r>
              <a:rPr lang="en-IN" sz="2400" dirty="0" err="1">
                <a:highlight>
                  <a:srgbClr val="FFFF00"/>
                </a:highlight>
              </a:rPr>
              <a:t>Preprocessors</a:t>
            </a:r>
            <a:r>
              <a:rPr lang="en-IN" sz="2400" dirty="0">
                <a:highlight>
                  <a:srgbClr val="FFFF00"/>
                </a:highlight>
              </a:rPr>
              <a:t> are programs that process our source code before compilation</a:t>
            </a:r>
            <a:r>
              <a:rPr lang="en-IN" sz="2800" dirty="0">
                <a:highlight>
                  <a:srgbClr val="FFFF00"/>
                </a:highlight>
              </a:rPr>
              <a:t>. </a:t>
            </a:r>
          </a:p>
          <a:p>
            <a:endParaRPr lang="en-IN" dirty="0"/>
          </a:p>
        </p:txBody>
      </p:sp>
      <p:sp>
        <p:nvSpPr>
          <p:cNvPr id="4" name="Date Placeholder 3"/>
          <p:cNvSpPr>
            <a:spLocks noGrp="1"/>
          </p:cNvSpPr>
          <p:nvPr>
            <p:ph type="dt" sz="half" idx="10"/>
          </p:nvPr>
        </p:nvSpPr>
        <p:spPr/>
        <p:txBody>
          <a:bodyPr/>
          <a:lstStyle/>
          <a:p>
            <a:fld id="{E8A6AC31-427C-46DD-AF4E-92DFB57B761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a:t>
            </a:fld>
            <a:endParaRPr lang="en-IN"/>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30" y="2708920"/>
            <a:ext cx="869496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3201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116632"/>
            <a:ext cx="8229600" cy="562074"/>
          </a:xfrm>
        </p:spPr>
        <p:txBody>
          <a:bodyPr>
            <a:normAutofit fontScale="90000"/>
          </a:bodyPr>
          <a:lstStyle/>
          <a:p>
            <a:r>
              <a:rPr lang="en-IN" dirty="0"/>
              <a:t>Mainframe System</a:t>
            </a:r>
          </a:p>
        </p:txBody>
      </p:sp>
      <p:sp>
        <p:nvSpPr>
          <p:cNvPr id="6" name="Content Placeholder 5"/>
          <p:cNvSpPr>
            <a:spLocks noGrp="1"/>
          </p:cNvSpPr>
          <p:nvPr>
            <p:ph idx="1"/>
          </p:nvPr>
        </p:nvSpPr>
        <p:spPr>
          <a:xfrm>
            <a:off x="457200" y="1052736"/>
            <a:ext cx="8229600" cy="5073427"/>
          </a:xfrm>
        </p:spPr>
        <p:txBody>
          <a:bodyPr>
            <a:normAutofit/>
          </a:bodyPr>
          <a:lstStyle/>
          <a:p>
            <a:r>
              <a:rPr lang="en-IN" sz="2400" dirty="0">
                <a:highlight>
                  <a:srgbClr val="FFFF00"/>
                </a:highlight>
              </a:rPr>
              <a:t>First computers to tackle commercial and scientific applications.</a:t>
            </a:r>
          </a:p>
          <a:p>
            <a:r>
              <a:rPr lang="en-IN" sz="2400" dirty="0"/>
              <a:t>Growth from Batch systems to Multi-programmed to Timesharing(Multitasking system)</a:t>
            </a:r>
          </a:p>
          <a:p>
            <a:endParaRPr lang="en-IN" sz="2400" dirty="0"/>
          </a:p>
          <a:p>
            <a:endParaRPr lang="en-IN" dirty="0"/>
          </a:p>
          <a:p>
            <a:endParaRPr lang="en-IN" dirty="0"/>
          </a:p>
        </p:txBody>
      </p:sp>
      <p:sp>
        <p:nvSpPr>
          <p:cNvPr id="2" name="Date Placeholder 1"/>
          <p:cNvSpPr>
            <a:spLocks noGrp="1"/>
          </p:cNvSpPr>
          <p:nvPr>
            <p:ph type="dt" sz="half" idx="10"/>
          </p:nvPr>
        </p:nvSpPr>
        <p:spPr/>
        <p:txBody>
          <a:bodyPr/>
          <a:lstStyle/>
          <a:p>
            <a:fld id="{ABBC95A4-362B-47E7-9AAF-A9CACE2F439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60</a:t>
            </a:fld>
            <a:endParaRPr lang="en-IN"/>
          </a:p>
        </p:txBody>
      </p:sp>
    </p:spTree>
    <p:extLst>
      <p:ext uri="{BB962C8B-B14F-4D97-AF65-F5344CB8AC3E}">
        <p14:creationId xmlns:p14="http://schemas.microsoft.com/office/powerpoint/2010/main" val="1092121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4" name="Date Placeholder 3"/>
          <p:cNvSpPr>
            <a:spLocks noGrp="1"/>
          </p:cNvSpPr>
          <p:nvPr>
            <p:ph type="dt" sz="half" idx="10"/>
          </p:nvPr>
        </p:nvSpPr>
        <p:spPr/>
        <p:txBody>
          <a:bodyPr/>
          <a:lstStyle/>
          <a:p>
            <a:fld id="{782C4413-6EB7-49FE-BBE0-D5A360B0F57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61</a:t>
            </a:fld>
            <a:endParaRPr lang="en-IN"/>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1484785"/>
            <a:ext cx="3816424"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541339"/>
            <a:ext cx="4104456" cy="2751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9541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p>
        </p:txBody>
      </p:sp>
      <p:sp>
        <p:nvSpPr>
          <p:cNvPr id="4" name="Date Placeholder 3"/>
          <p:cNvSpPr>
            <a:spLocks noGrp="1"/>
          </p:cNvSpPr>
          <p:nvPr>
            <p:ph type="dt" sz="half" idx="10"/>
          </p:nvPr>
        </p:nvSpPr>
        <p:spPr/>
        <p:txBody>
          <a:bodyPr/>
          <a:lstStyle/>
          <a:p>
            <a:fld id="{D0610E66-E30B-4ABE-80EF-66EFA29E2ED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62</a:t>
            </a:fld>
            <a:endParaRPr lang="en-IN"/>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4392488"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https://obsoletemedia.org/wp-content/uploads/2019/08/QIC-SLR-fro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3" y="1484785"/>
            <a:ext cx="3888431" cy="283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38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p:txBody>
          <a:bodyPr>
            <a:normAutofit/>
          </a:bodyPr>
          <a:lstStyle/>
          <a:p>
            <a:r>
              <a:rPr lang="en-IN" sz="2800" dirty="0"/>
              <a:t>Early computers were </a:t>
            </a:r>
            <a:r>
              <a:rPr lang="en-IN" sz="2800" dirty="0">
                <a:highlight>
                  <a:srgbClr val="FFFF00"/>
                </a:highlight>
              </a:rPr>
              <a:t>physically enormous machines run from a console. </a:t>
            </a:r>
          </a:p>
          <a:p>
            <a:pPr lvl="1"/>
            <a:r>
              <a:rPr lang="en-IN" sz="2400" dirty="0">
                <a:highlight>
                  <a:srgbClr val="FFFF00"/>
                </a:highlight>
              </a:rPr>
              <a:t>Input devices –</a:t>
            </a:r>
          </a:p>
          <a:p>
            <a:pPr lvl="2"/>
            <a:r>
              <a:rPr lang="en-IN" sz="1800" dirty="0">
                <a:highlight>
                  <a:srgbClr val="FFFF00"/>
                </a:highlight>
              </a:rPr>
              <a:t>Card readers and </a:t>
            </a:r>
          </a:p>
          <a:p>
            <a:pPr lvl="2"/>
            <a:r>
              <a:rPr lang="en-IN" sz="1800" dirty="0">
                <a:highlight>
                  <a:srgbClr val="FFFF00"/>
                </a:highlight>
              </a:rPr>
              <a:t>Tape drivers.</a:t>
            </a:r>
          </a:p>
          <a:p>
            <a:pPr lvl="1"/>
            <a:r>
              <a:rPr lang="en-IN" sz="2400" dirty="0">
                <a:highlight>
                  <a:srgbClr val="FFFF00"/>
                </a:highlight>
              </a:rPr>
              <a:t>O/P devices- </a:t>
            </a:r>
          </a:p>
          <a:p>
            <a:pPr lvl="2"/>
            <a:r>
              <a:rPr lang="en-IN" sz="1800" dirty="0">
                <a:highlight>
                  <a:srgbClr val="FFFF00"/>
                </a:highlight>
              </a:rPr>
              <a:t>Line printers, </a:t>
            </a:r>
          </a:p>
          <a:p>
            <a:pPr lvl="2"/>
            <a:r>
              <a:rPr lang="en-IN" sz="1800" dirty="0">
                <a:highlight>
                  <a:srgbClr val="FFFF00"/>
                </a:highlight>
              </a:rPr>
              <a:t>Tape drivers, </a:t>
            </a:r>
          </a:p>
          <a:p>
            <a:pPr lvl="2"/>
            <a:r>
              <a:rPr lang="en-IN" sz="1800" dirty="0">
                <a:highlight>
                  <a:srgbClr val="FFFF00"/>
                </a:highlight>
              </a:rPr>
              <a:t>Card Punches.</a:t>
            </a:r>
          </a:p>
        </p:txBody>
      </p:sp>
      <p:sp>
        <p:nvSpPr>
          <p:cNvPr id="4" name="Date Placeholder 3"/>
          <p:cNvSpPr>
            <a:spLocks noGrp="1"/>
          </p:cNvSpPr>
          <p:nvPr>
            <p:ph type="dt" sz="half" idx="10"/>
          </p:nvPr>
        </p:nvSpPr>
        <p:spPr/>
        <p:txBody>
          <a:bodyPr/>
          <a:lstStyle/>
          <a:p>
            <a:fld id="{5C971CAF-9980-4A58-B8C1-09F8D34E8E02}"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63</a:t>
            </a:fld>
            <a:endParaRPr lang="en-IN"/>
          </a:p>
        </p:txBody>
      </p:sp>
    </p:spTree>
    <p:extLst>
      <p:ext uri="{BB962C8B-B14F-4D97-AF65-F5344CB8AC3E}">
        <p14:creationId xmlns:p14="http://schemas.microsoft.com/office/powerpoint/2010/main" val="1810985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846"/>
            <a:ext cx="8229600" cy="562074"/>
          </a:xfrm>
        </p:spPr>
        <p:txBody>
          <a:bodyPr>
            <a:normAutofit fontScale="90000"/>
          </a:bodyPr>
          <a:lstStyle/>
          <a:p>
            <a:r>
              <a:rPr lang="en-IN" dirty="0"/>
              <a:t>Tape drives</a:t>
            </a:r>
          </a:p>
        </p:txBody>
      </p:sp>
      <p:sp>
        <p:nvSpPr>
          <p:cNvPr id="3" name="Content Placeholder 2"/>
          <p:cNvSpPr>
            <a:spLocks noGrp="1"/>
          </p:cNvSpPr>
          <p:nvPr>
            <p:ph idx="1"/>
          </p:nvPr>
        </p:nvSpPr>
        <p:spPr>
          <a:xfrm>
            <a:off x="323528" y="620688"/>
            <a:ext cx="8229600" cy="4525963"/>
          </a:xfrm>
        </p:spPr>
        <p:txBody>
          <a:bodyPr>
            <a:normAutofit/>
          </a:bodyPr>
          <a:lstStyle/>
          <a:p>
            <a:r>
              <a:rPr lang="en-IN" sz="2200" dirty="0">
                <a:highlight>
                  <a:srgbClr val="FFFF00"/>
                </a:highlight>
              </a:rPr>
              <a:t>A tape drive is a data storage device that reads and writes data on a magnetic tape. </a:t>
            </a:r>
          </a:p>
          <a:p>
            <a:pPr lvl="1"/>
            <a:r>
              <a:rPr lang="en-IN" sz="2200" dirty="0">
                <a:highlight>
                  <a:srgbClr val="FFFF00"/>
                </a:highlight>
              </a:rPr>
              <a:t>Magnetic tape data storage is typically used </a:t>
            </a:r>
            <a:r>
              <a:rPr lang="en-IN" sz="2200" b="1" dirty="0">
                <a:highlight>
                  <a:srgbClr val="FFFF00"/>
                </a:highlight>
              </a:rPr>
              <a:t>for offline, archival data storage. </a:t>
            </a:r>
          </a:p>
          <a:p>
            <a:pPr lvl="1"/>
            <a:r>
              <a:rPr lang="en-IN" sz="2200" dirty="0">
                <a:highlight>
                  <a:srgbClr val="FFFF00"/>
                </a:highlight>
              </a:rPr>
              <a:t>Tape media generally has a </a:t>
            </a:r>
            <a:r>
              <a:rPr lang="en-IN" sz="2200" b="1" dirty="0">
                <a:highlight>
                  <a:srgbClr val="FFFF00"/>
                </a:highlight>
              </a:rPr>
              <a:t>favourable unit cost and a long archival stability.</a:t>
            </a:r>
          </a:p>
          <a:p>
            <a:endParaRPr lang="en-IN" sz="2200" dirty="0">
              <a:highlight>
                <a:srgbClr val="FFFF00"/>
              </a:highlight>
            </a:endParaRPr>
          </a:p>
          <a:p>
            <a:r>
              <a:rPr lang="en-IN" sz="2200" b="1" dirty="0">
                <a:highlight>
                  <a:srgbClr val="FFFF00"/>
                </a:highlight>
              </a:rPr>
              <a:t>Magnetic tapes are typically placed in plastic covers referred to as cassettes. </a:t>
            </a:r>
          </a:p>
        </p:txBody>
      </p:sp>
      <p:sp>
        <p:nvSpPr>
          <p:cNvPr id="4" name="Date Placeholder 3"/>
          <p:cNvSpPr>
            <a:spLocks noGrp="1"/>
          </p:cNvSpPr>
          <p:nvPr>
            <p:ph type="dt" sz="half" idx="10"/>
          </p:nvPr>
        </p:nvSpPr>
        <p:spPr/>
        <p:txBody>
          <a:bodyPr/>
          <a:lstStyle/>
          <a:p>
            <a:fld id="{08979D05-CA68-409A-86CC-5E0DB716EA1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64</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136" y="3883868"/>
            <a:ext cx="6690320" cy="2497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0632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846"/>
            <a:ext cx="8229600" cy="562074"/>
          </a:xfrm>
        </p:spPr>
        <p:txBody>
          <a:bodyPr>
            <a:normAutofit fontScale="90000"/>
          </a:bodyPr>
          <a:lstStyle/>
          <a:p>
            <a:r>
              <a:rPr lang="en-IN" dirty="0"/>
              <a:t>Tape drives</a:t>
            </a:r>
          </a:p>
        </p:txBody>
      </p:sp>
      <p:sp>
        <p:nvSpPr>
          <p:cNvPr id="3" name="Content Placeholder 2"/>
          <p:cNvSpPr>
            <a:spLocks noGrp="1"/>
          </p:cNvSpPr>
          <p:nvPr>
            <p:ph idx="1"/>
          </p:nvPr>
        </p:nvSpPr>
        <p:spPr>
          <a:xfrm>
            <a:off x="323528" y="620688"/>
            <a:ext cx="8229600" cy="4525963"/>
          </a:xfrm>
        </p:spPr>
        <p:txBody>
          <a:bodyPr>
            <a:noAutofit/>
          </a:bodyPr>
          <a:lstStyle/>
          <a:p>
            <a:r>
              <a:rPr lang="en-IN" sz="2000" dirty="0"/>
              <a:t>A tape drive provides sequential access storage, unlike a hard disk drive, which provides direct access storage. </a:t>
            </a:r>
          </a:p>
          <a:p>
            <a:pPr lvl="1"/>
            <a:endParaRPr lang="en-IN" sz="2000" dirty="0"/>
          </a:p>
          <a:p>
            <a:pPr lvl="1"/>
            <a:r>
              <a:rPr lang="en-IN" sz="2000" dirty="0">
                <a:highlight>
                  <a:srgbClr val="FFFF00"/>
                </a:highlight>
              </a:rPr>
              <a:t>A disk drive can move to any position on the disk in a few milliseconds, </a:t>
            </a:r>
          </a:p>
          <a:p>
            <a:pPr lvl="2"/>
            <a:r>
              <a:rPr lang="en-IN" sz="2000" dirty="0">
                <a:highlight>
                  <a:srgbClr val="FFFF00"/>
                </a:highlight>
              </a:rPr>
              <a:t>but a tape drive </a:t>
            </a:r>
            <a:r>
              <a:rPr lang="en-IN" sz="2000" b="1" dirty="0">
                <a:highlight>
                  <a:srgbClr val="FFFF00"/>
                </a:highlight>
              </a:rPr>
              <a:t>must physically wind tape between reels to read any one particular piece of data. </a:t>
            </a:r>
          </a:p>
          <a:p>
            <a:pPr lvl="1"/>
            <a:endParaRPr lang="en-IN" sz="2000" dirty="0">
              <a:highlight>
                <a:srgbClr val="FFFF00"/>
              </a:highlight>
            </a:endParaRPr>
          </a:p>
          <a:p>
            <a:pPr lvl="1"/>
            <a:r>
              <a:rPr lang="en-IN" sz="2000" dirty="0">
                <a:highlight>
                  <a:srgbClr val="FFFF00"/>
                </a:highlight>
              </a:rPr>
              <a:t>As a result, tape drives have very large average access times. </a:t>
            </a:r>
          </a:p>
          <a:p>
            <a:pPr lvl="2"/>
            <a:r>
              <a:rPr lang="en-IN" sz="2000" b="1" dirty="0">
                <a:highlight>
                  <a:srgbClr val="FFFF00"/>
                </a:highlight>
              </a:rPr>
              <a:t>However, tape drives can stream data very quickly off a tape when the required position has been reached. </a:t>
            </a:r>
          </a:p>
          <a:p>
            <a:pPr lvl="1"/>
            <a:endParaRPr lang="en-IN" sz="2000" dirty="0"/>
          </a:p>
        </p:txBody>
      </p:sp>
      <p:sp>
        <p:nvSpPr>
          <p:cNvPr id="4" name="Date Placeholder 3"/>
          <p:cNvSpPr>
            <a:spLocks noGrp="1"/>
          </p:cNvSpPr>
          <p:nvPr>
            <p:ph type="dt" sz="half" idx="10"/>
          </p:nvPr>
        </p:nvSpPr>
        <p:spPr/>
        <p:txBody>
          <a:bodyPr/>
          <a:lstStyle/>
          <a:p>
            <a:fld id="{3D6FA348-251A-4E56-9CED-9C1D4A9B80BB}"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65</a:t>
            </a:fld>
            <a:endParaRPr lang="en-IN"/>
          </a:p>
        </p:txBody>
      </p:sp>
    </p:spTree>
    <p:extLst>
      <p:ext uri="{BB962C8B-B14F-4D97-AF65-F5344CB8AC3E}">
        <p14:creationId xmlns:p14="http://schemas.microsoft.com/office/powerpoint/2010/main" val="3776843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dirty="0"/>
              <a:t>Punch card/A punched card </a:t>
            </a:r>
          </a:p>
        </p:txBody>
      </p:sp>
      <p:sp>
        <p:nvSpPr>
          <p:cNvPr id="3" name="Content Placeholder 2"/>
          <p:cNvSpPr>
            <a:spLocks noGrp="1"/>
          </p:cNvSpPr>
          <p:nvPr>
            <p:ph idx="1"/>
          </p:nvPr>
        </p:nvSpPr>
        <p:spPr>
          <a:xfrm>
            <a:off x="395536" y="836712"/>
            <a:ext cx="8229600" cy="4525963"/>
          </a:xfrm>
        </p:spPr>
        <p:txBody>
          <a:bodyPr>
            <a:normAutofit/>
          </a:bodyPr>
          <a:lstStyle/>
          <a:p>
            <a:r>
              <a:rPr lang="en-IN" sz="2100" dirty="0"/>
              <a:t>Is a piece of stiff paper that can be used to contain digital data </a:t>
            </a:r>
          </a:p>
          <a:p>
            <a:pPr lvl="1"/>
            <a:r>
              <a:rPr lang="en-IN" sz="2100" dirty="0"/>
              <a:t>represented by the presence or absence of holes in predefined positions.</a:t>
            </a:r>
          </a:p>
          <a:p>
            <a:endParaRPr lang="en-IN" sz="2100" dirty="0"/>
          </a:p>
          <a:p>
            <a:r>
              <a:rPr lang="en-IN" sz="2100" dirty="0"/>
              <a:t>Punched cards were widely used through much of the 20th century for</a:t>
            </a:r>
          </a:p>
          <a:p>
            <a:pPr lvl="1"/>
            <a:r>
              <a:rPr lang="en-IN" sz="2100" dirty="0"/>
              <a:t>data input, output, and storage.</a:t>
            </a:r>
          </a:p>
          <a:p>
            <a:endParaRPr lang="en-IN" sz="2800" dirty="0"/>
          </a:p>
        </p:txBody>
      </p:sp>
      <p:sp>
        <p:nvSpPr>
          <p:cNvPr id="4" name="Date Placeholder 3"/>
          <p:cNvSpPr>
            <a:spLocks noGrp="1"/>
          </p:cNvSpPr>
          <p:nvPr>
            <p:ph type="dt" sz="half" idx="10"/>
          </p:nvPr>
        </p:nvSpPr>
        <p:spPr/>
        <p:txBody>
          <a:bodyPr/>
          <a:lstStyle/>
          <a:p>
            <a:fld id="{538004FC-C5BE-4CF3-81D4-19CD5D2AE777}"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66</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84984"/>
            <a:ext cx="7344816" cy="2877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055768" y="2638653"/>
            <a:ext cx="2088232" cy="646331"/>
          </a:xfrm>
          <a:prstGeom prst="rect">
            <a:avLst/>
          </a:prstGeom>
        </p:spPr>
        <p:txBody>
          <a:bodyPr wrap="square">
            <a:spAutoFit/>
          </a:bodyPr>
          <a:lstStyle/>
          <a:p>
            <a:r>
              <a:rPr lang="en-IN" i="1" dirty="0"/>
              <a:t>Card from a Fortran program</a:t>
            </a:r>
            <a:endParaRPr lang="en-IN" dirty="0"/>
          </a:p>
        </p:txBody>
      </p:sp>
    </p:spTree>
    <p:extLst>
      <p:ext uri="{BB962C8B-B14F-4D97-AF65-F5344CB8AC3E}">
        <p14:creationId xmlns:p14="http://schemas.microsoft.com/office/powerpoint/2010/main" val="2776936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dirty="0"/>
              <a:t>Punch card/A punched card </a:t>
            </a:r>
          </a:p>
        </p:txBody>
      </p:sp>
      <p:sp>
        <p:nvSpPr>
          <p:cNvPr id="3" name="Content Placeholder 2"/>
          <p:cNvSpPr>
            <a:spLocks noGrp="1"/>
          </p:cNvSpPr>
          <p:nvPr>
            <p:ph idx="1"/>
          </p:nvPr>
        </p:nvSpPr>
        <p:spPr>
          <a:xfrm>
            <a:off x="323528" y="764704"/>
            <a:ext cx="8229600" cy="4525963"/>
          </a:xfrm>
        </p:spPr>
        <p:txBody>
          <a:bodyPr>
            <a:normAutofit/>
          </a:bodyPr>
          <a:lstStyle/>
          <a:p>
            <a:r>
              <a:rPr lang="en-IN" sz="2000" dirty="0"/>
              <a:t>Many early digital computers used punched cards for input of both </a:t>
            </a:r>
          </a:p>
          <a:p>
            <a:pPr lvl="1"/>
            <a:r>
              <a:rPr lang="en-IN" sz="1800" dirty="0"/>
              <a:t>computer programs and </a:t>
            </a:r>
          </a:p>
          <a:p>
            <a:pPr lvl="1"/>
            <a:r>
              <a:rPr lang="en-IN" sz="1800" dirty="0"/>
              <a:t>data.</a:t>
            </a:r>
          </a:p>
          <a:p>
            <a:endParaRPr lang="en-IN" sz="2000" dirty="0"/>
          </a:p>
          <a:p>
            <a:r>
              <a:rPr lang="en-IN" sz="2000" b="1" dirty="0"/>
              <a:t>While punched cards are now obsolete as a storage medium, as of 2012, some voting machines still use punched cards to record votes.</a:t>
            </a:r>
          </a:p>
        </p:txBody>
      </p:sp>
      <p:sp>
        <p:nvSpPr>
          <p:cNvPr id="4" name="Date Placeholder 3"/>
          <p:cNvSpPr>
            <a:spLocks noGrp="1"/>
          </p:cNvSpPr>
          <p:nvPr>
            <p:ph type="dt" sz="half" idx="10"/>
          </p:nvPr>
        </p:nvSpPr>
        <p:spPr/>
        <p:txBody>
          <a:bodyPr/>
          <a:lstStyle/>
          <a:p>
            <a:fld id="{CA174888-4991-419D-B4C3-3E896B15E013}"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67</a:t>
            </a:fld>
            <a:endParaRPr lang="en-IN"/>
          </a:p>
        </p:txBody>
      </p:sp>
      <p:pic>
        <p:nvPicPr>
          <p:cNvPr id="7170" name="Picture 2" descr="Punch card reader and punch card wri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916" y="3284984"/>
            <a:ext cx="5524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8997" y="4310579"/>
            <a:ext cx="2408509" cy="1200329"/>
          </a:xfrm>
          <a:prstGeom prst="rect">
            <a:avLst/>
          </a:prstGeom>
        </p:spPr>
        <p:txBody>
          <a:bodyPr wrap="square">
            <a:spAutoFit/>
          </a:bodyPr>
          <a:lstStyle/>
          <a:p>
            <a:r>
              <a:rPr lang="en-IN" b="1" i="1" dirty="0"/>
              <a:t>Above left:</a:t>
            </a:r>
            <a:r>
              <a:rPr lang="en-IN" i="1" dirty="0"/>
              <a:t> Punch card reader. </a:t>
            </a:r>
          </a:p>
          <a:p>
            <a:r>
              <a:rPr lang="en-IN" b="1" i="1" dirty="0"/>
              <a:t>Above right:</a:t>
            </a:r>
            <a:r>
              <a:rPr lang="en-IN" i="1" dirty="0"/>
              <a:t> Punch card writer.</a:t>
            </a:r>
            <a:endParaRPr lang="en-IN" dirty="0"/>
          </a:p>
        </p:txBody>
      </p:sp>
    </p:spTree>
    <p:extLst>
      <p:ext uri="{BB962C8B-B14F-4D97-AF65-F5344CB8AC3E}">
        <p14:creationId xmlns:p14="http://schemas.microsoft.com/office/powerpoint/2010/main" val="89836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29B515-C9FC-42F0-A1EB-1E165585CECE}"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68</a:t>
            </a:fld>
            <a:endParaRPr lang="en-IN"/>
          </a:p>
        </p:txBody>
      </p:sp>
      <p:sp>
        <p:nvSpPr>
          <p:cNvPr id="7" name="Content Placeholder 6"/>
          <p:cNvSpPr>
            <a:spLocks noGrp="1"/>
          </p:cNvSpPr>
          <p:nvPr>
            <p:ph idx="1"/>
          </p:nvPr>
        </p:nvSpPr>
        <p:spPr/>
        <p:txBody>
          <a:bodyPr/>
          <a:lstStyle/>
          <a:p>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720"/>
            <a:ext cx="2990850" cy="2362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3271291"/>
            <a:ext cx="2958573" cy="2792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72618" y="6145559"/>
            <a:ext cx="7339742" cy="307777"/>
          </a:xfrm>
          <a:prstGeom prst="rect">
            <a:avLst/>
          </a:prstGeom>
        </p:spPr>
        <p:txBody>
          <a:bodyPr wrap="square">
            <a:spAutoFit/>
          </a:bodyPr>
          <a:lstStyle/>
          <a:p>
            <a:r>
              <a:rPr lang="en-IN" sz="1400" dirty="0"/>
              <a:t>Courtesy :https://www.ibiblio.org/comphist/node/57,https://en.wikipedia.org/wiki/Punched_card</a:t>
            </a:r>
            <a:endParaRPr lang="en-IN" dirty="0"/>
          </a:p>
        </p:txBody>
      </p:sp>
      <p:pic>
        <p:nvPicPr>
          <p:cNvPr id="2054" name="Picture 6" descr="Card reader/pu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117" y="908720"/>
            <a:ext cx="5250339" cy="49701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82577" y="5805264"/>
            <a:ext cx="1993879" cy="369332"/>
          </a:xfrm>
          <a:prstGeom prst="rect">
            <a:avLst/>
          </a:prstGeom>
        </p:spPr>
        <p:txBody>
          <a:bodyPr wrap="none">
            <a:spAutoFit/>
          </a:bodyPr>
          <a:lstStyle/>
          <a:p>
            <a:r>
              <a:rPr lang="en-IN" b="1" dirty="0"/>
              <a:t>Card reader/punch</a:t>
            </a:r>
          </a:p>
        </p:txBody>
      </p:sp>
      <p:sp>
        <p:nvSpPr>
          <p:cNvPr id="15" name="Title 1"/>
          <p:cNvSpPr>
            <a:spLocks noGrp="1"/>
          </p:cNvSpPr>
          <p:nvPr>
            <p:ph type="title"/>
          </p:nvPr>
        </p:nvSpPr>
        <p:spPr>
          <a:xfrm>
            <a:off x="457200" y="274638"/>
            <a:ext cx="8229600" cy="490066"/>
          </a:xfrm>
        </p:spPr>
        <p:txBody>
          <a:bodyPr>
            <a:normAutofit fontScale="90000"/>
          </a:bodyPr>
          <a:lstStyle/>
          <a:p>
            <a:r>
              <a:rPr lang="en-IN" sz="3200" dirty="0"/>
              <a:t>Punch card Reader, A punched card </a:t>
            </a:r>
          </a:p>
        </p:txBody>
      </p:sp>
    </p:spTree>
    <p:extLst>
      <p:ext uri="{BB962C8B-B14F-4D97-AF65-F5344CB8AC3E}">
        <p14:creationId xmlns:p14="http://schemas.microsoft.com/office/powerpoint/2010/main" val="264262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a:xfrm>
            <a:off x="457200" y="1268760"/>
            <a:ext cx="8229600" cy="4525963"/>
          </a:xfrm>
        </p:spPr>
        <p:txBody>
          <a:bodyPr>
            <a:noAutofit/>
          </a:bodyPr>
          <a:lstStyle/>
          <a:p>
            <a:r>
              <a:rPr lang="en-IN" sz="2200" dirty="0">
                <a:highlight>
                  <a:srgbClr val="FFFF00"/>
                </a:highlight>
              </a:rPr>
              <a:t>User did not interact with the computer systems.</a:t>
            </a:r>
          </a:p>
          <a:p>
            <a:pPr lvl="1"/>
            <a:r>
              <a:rPr lang="en-IN" sz="2200" dirty="0">
                <a:highlight>
                  <a:srgbClr val="FFFF00"/>
                </a:highlight>
              </a:rPr>
              <a:t>User prepared a job which consisted of </a:t>
            </a:r>
          </a:p>
          <a:p>
            <a:pPr lvl="2"/>
            <a:r>
              <a:rPr lang="en-IN" sz="2200" dirty="0">
                <a:highlight>
                  <a:srgbClr val="FFFF00"/>
                </a:highlight>
              </a:rPr>
              <a:t>the programs,</a:t>
            </a:r>
          </a:p>
          <a:p>
            <a:pPr lvl="2"/>
            <a:r>
              <a:rPr lang="en-IN" sz="2200" dirty="0">
                <a:highlight>
                  <a:srgbClr val="FFFF00"/>
                </a:highlight>
              </a:rPr>
              <a:t> data and </a:t>
            </a:r>
          </a:p>
          <a:p>
            <a:pPr lvl="2"/>
            <a:r>
              <a:rPr lang="en-IN" sz="2200" dirty="0">
                <a:highlight>
                  <a:srgbClr val="FFFF00"/>
                </a:highlight>
              </a:rPr>
              <a:t>control information ,</a:t>
            </a:r>
          </a:p>
          <a:p>
            <a:pPr lvl="1"/>
            <a:r>
              <a:rPr lang="en-IN" sz="2200" dirty="0">
                <a:highlight>
                  <a:srgbClr val="FFFF00"/>
                </a:highlight>
              </a:rPr>
              <a:t>submitted it to the computer operator. </a:t>
            </a:r>
          </a:p>
          <a:p>
            <a:pPr lvl="1"/>
            <a:r>
              <a:rPr lang="en-IN" sz="2200" dirty="0">
                <a:highlight>
                  <a:srgbClr val="FFFF00"/>
                </a:highlight>
              </a:rPr>
              <a:t>The job was usually in the form of punch cards.</a:t>
            </a:r>
          </a:p>
          <a:p>
            <a:r>
              <a:rPr lang="en-IN" sz="2200" dirty="0">
                <a:highlight>
                  <a:srgbClr val="FFFF00"/>
                </a:highlight>
              </a:rPr>
              <a:t>At some later time, the output appeared.</a:t>
            </a:r>
          </a:p>
          <a:p>
            <a:pPr lvl="1"/>
            <a:r>
              <a:rPr lang="en-IN" sz="2200" dirty="0">
                <a:highlight>
                  <a:srgbClr val="FFFF00"/>
                </a:highlight>
              </a:rPr>
              <a:t>The o/p consisted of </a:t>
            </a:r>
          </a:p>
          <a:p>
            <a:pPr lvl="2"/>
            <a:r>
              <a:rPr lang="en-IN" sz="2200" dirty="0">
                <a:highlight>
                  <a:srgbClr val="FFFF00"/>
                </a:highlight>
              </a:rPr>
              <a:t>result of the program, as well as</a:t>
            </a:r>
          </a:p>
          <a:p>
            <a:pPr lvl="2"/>
            <a:r>
              <a:rPr lang="en-IN" sz="2200" dirty="0">
                <a:highlight>
                  <a:srgbClr val="FFFF00"/>
                </a:highlight>
              </a:rPr>
              <a:t> a dump of the final memory and </a:t>
            </a:r>
          </a:p>
          <a:p>
            <a:pPr lvl="2"/>
            <a:r>
              <a:rPr lang="en-IN" sz="2200" dirty="0">
                <a:highlight>
                  <a:srgbClr val="FFFF00"/>
                </a:highlight>
              </a:rPr>
              <a:t>register contents for debugging.</a:t>
            </a:r>
          </a:p>
        </p:txBody>
      </p:sp>
      <p:sp>
        <p:nvSpPr>
          <p:cNvPr id="4" name="Date Placeholder 3"/>
          <p:cNvSpPr>
            <a:spLocks noGrp="1"/>
          </p:cNvSpPr>
          <p:nvPr>
            <p:ph type="dt" sz="half" idx="10"/>
          </p:nvPr>
        </p:nvSpPr>
        <p:spPr/>
        <p:txBody>
          <a:bodyPr/>
          <a:lstStyle/>
          <a:p>
            <a:fld id="{9056F72D-0720-4772-8BD4-F4700916CB5F}"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69</a:t>
            </a:fld>
            <a:endParaRPr lang="en-IN"/>
          </a:p>
        </p:txBody>
      </p:sp>
    </p:spTree>
    <p:extLst>
      <p:ext uri="{BB962C8B-B14F-4D97-AF65-F5344CB8AC3E}">
        <p14:creationId xmlns:p14="http://schemas.microsoft.com/office/powerpoint/2010/main" val="3031697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Macro Processors or Pre Processors</a:t>
            </a:r>
            <a:endParaRPr lang="en-IN" dirty="0"/>
          </a:p>
        </p:txBody>
      </p:sp>
      <p:sp>
        <p:nvSpPr>
          <p:cNvPr id="3" name="Content Placeholder 2"/>
          <p:cNvSpPr>
            <a:spLocks noGrp="1"/>
          </p:cNvSpPr>
          <p:nvPr>
            <p:ph idx="1"/>
          </p:nvPr>
        </p:nvSpPr>
        <p:spPr/>
        <p:txBody>
          <a:bodyPr>
            <a:normAutofit/>
          </a:bodyPr>
          <a:lstStyle/>
          <a:p>
            <a:pPr marL="0" indent="0">
              <a:buNone/>
            </a:pPr>
            <a:r>
              <a:rPr lang="en-IN" sz="2400" b="1" dirty="0"/>
              <a:t>There are 4 main types of pre-processor directives:</a:t>
            </a:r>
            <a:endParaRPr lang="en-IN" sz="2400" dirty="0"/>
          </a:p>
          <a:p>
            <a:r>
              <a:rPr lang="en-IN" sz="2400" dirty="0">
                <a:highlight>
                  <a:srgbClr val="FFFF00"/>
                </a:highlight>
              </a:rPr>
              <a:t>Macros</a:t>
            </a:r>
          </a:p>
          <a:p>
            <a:r>
              <a:rPr lang="en-IN" sz="2400" dirty="0">
                <a:highlight>
                  <a:srgbClr val="FFFF00"/>
                </a:highlight>
              </a:rPr>
              <a:t>File Inclusion</a:t>
            </a:r>
          </a:p>
          <a:p>
            <a:r>
              <a:rPr lang="en-IN" sz="2400" dirty="0">
                <a:highlight>
                  <a:srgbClr val="FFFF00"/>
                </a:highlight>
              </a:rPr>
              <a:t>Conditional Compilation</a:t>
            </a:r>
          </a:p>
          <a:p>
            <a:r>
              <a:rPr lang="en-IN" sz="2400" dirty="0">
                <a:highlight>
                  <a:srgbClr val="FFFF00"/>
                </a:highlight>
              </a:rPr>
              <a:t>Other directives</a:t>
            </a:r>
          </a:p>
          <a:p>
            <a:endParaRPr lang="en-IN" dirty="0"/>
          </a:p>
        </p:txBody>
      </p:sp>
      <p:sp>
        <p:nvSpPr>
          <p:cNvPr id="4" name="Date Placeholder 3"/>
          <p:cNvSpPr>
            <a:spLocks noGrp="1"/>
          </p:cNvSpPr>
          <p:nvPr>
            <p:ph type="dt" sz="half" idx="10"/>
          </p:nvPr>
        </p:nvSpPr>
        <p:spPr/>
        <p:txBody>
          <a:bodyPr/>
          <a:lstStyle/>
          <a:p>
            <a:fld id="{99091AAD-B11C-4337-8B99-51305FDC424A}"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7</a:t>
            </a:fld>
            <a:endParaRPr lang="en-IN"/>
          </a:p>
        </p:txBody>
      </p:sp>
    </p:spTree>
    <p:extLst>
      <p:ext uri="{BB962C8B-B14F-4D97-AF65-F5344CB8AC3E}">
        <p14:creationId xmlns:p14="http://schemas.microsoft.com/office/powerpoint/2010/main" val="407838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p:txBody>
          <a:bodyPr>
            <a:normAutofit/>
          </a:bodyPr>
          <a:lstStyle/>
          <a:p>
            <a:r>
              <a:rPr lang="en-IN" sz="2400" dirty="0">
                <a:highlight>
                  <a:srgbClr val="FFFF00"/>
                </a:highlight>
              </a:rPr>
              <a:t>To speed up processing, </a:t>
            </a:r>
          </a:p>
          <a:p>
            <a:pPr lvl="1"/>
            <a:endParaRPr lang="en-IN" sz="2400" dirty="0">
              <a:highlight>
                <a:srgbClr val="FFFF00"/>
              </a:highlight>
            </a:endParaRPr>
          </a:p>
          <a:p>
            <a:pPr lvl="1"/>
            <a:r>
              <a:rPr lang="en-IN" sz="2400" dirty="0">
                <a:highlight>
                  <a:srgbClr val="FFFF00"/>
                </a:highlight>
              </a:rPr>
              <a:t>operators batched together jobs with similar needs and </a:t>
            </a:r>
          </a:p>
          <a:p>
            <a:pPr lvl="1"/>
            <a:endParaRPr lang="en-IN" sz="2400" dirty="0">
              <a:highlight>
                <a:srgbClr val="FFFF00"/>
              </a:highlight>
            </a:endParaRPr>
          </a:p>
          <a:p>
            <a:pPr lvl="1"/>
            <a:r>
              <a:rPr lang="en-IN" sz="2400" dirty="0">
                <a:highlight>
                  <a:srgbClr val="FFFF00"/>
                </a:highlight>
              </a:rPr>
              <a:t>ran them throughout the computer as a group.</a:t>
            </a:r>
          </a:p>
        </p:txBody>
      </p:sp>
      <p:sp>
        <p:nvSpPr>
          <p:cNvPr id="4" name="Date Placeholder 3"/>
          <p:cNvSpPr>
            <a:spLocks noGrp="1"/>
          </p:cNvSpPr>
          <p:nvPr>
            <p:ph type="dt" sz="half" idx="10"/>
          </p:nvPr>
        </p:nvSpPr>
        <p:spPr/>
        <p:txBody>
          <a:bodyPr/>
          <a:lstStyle/>
          <a:p>
            <a:fld id="{B8E3DBBF-B264-42A8-86F2-0FA9B00FE168}"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70</a:t>
            </a:fld>
            <a:endParaRPr lang="en-IN"/>
          </a:p>
        </p:txBody>
      </p:sp>
    </p:spTree>
    <p:extLst>
      <p:ext uri="{BB962C8B-B14F-4D97-AF65-F5344CB8AC3E}">
        <p14:creationId xmlns:p14="http://schemas.microsoft.com/office/powerpoint/2010/main" val="3905605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system</a:t>
            </a:r>
          </a:p>
        </p:txBody>
      </p:sp>
      <p:sp>
        <p:nvSpPr>
          <p:cNvPr id="3" name="Content Placeholder 2"/>
          <p:cNvSpPr>
            <a:spLocks noGrp="1"/>
          </p:cNvSpPr>
          <p:nvPr>
            <p:ph idx="1"/>
          </p:nvPr>
        </p:nvSpPr>
        <p:spPr/>
        <p:txBody>
          <a:bodyPr>
            <a:normAutofit/>
          </a:bodyPr>
          <a:lstStyle/>
          <a:p>
            <a:pPr marL="457200" indent="-457200">
              <a:buFont typeface="+mj-lt"/>
              <a:buAutoNum type="arabicParenR"/>
            </a:pPr>
            <a:r>
              <a:rPr lang="en-IN" sz="2400" dirty="0"/>
              <a:t>The programmers would leave their programs with the operator. </a:t>
            </a:r>
          </a:p>
          <a:p>
            <a:pPr marL="457200" indent="-457200">
              <a:buFont typeface="+mj-lt"/>
              <a:buAutoNum type="arabicParenR"/>
            </a:pPr>
            <a:endParaRPr lang="en-IN" sz="2400" dirty="0"/>
          </a:p>
          <a:p>
            <a:pPr marL="457200" indent="-457200">
              <a:buFont typeface="+mj-lt"/>
              <a:buAutoNum type="arabicParenR"/>
            </a:pPr>
            <a:r>
              <a:rPr lang="en-IN" sz="2400" dirty="0">
                <a:highlight>
                  <a:srgbClr val="FFFF00"/>
                </a:highlight>
              </a:rPr>
              <a:t>The operator would </a:t>
            </a:r>
          </a:p>
          <a:p>
            <a:pPr marL="914400" lvl="1" indent="-457200">
              <a:buFont typeface="+mj-lt"/>
              <a:buAutoNum type="arabicParenR"/>
            </a:pPr>
            <a:r>
              <a:rPr lang="en-IN" sz="2000" dirty="0">
                <a:highlight>
                  <a:srgbClr val="FFFF00"/>
                </a:highlight>
              </a:rPr>
              <a:t>sort programs into batches with similar requirements and </a:t>
            </a:r>
          </a:p>
          <a:p>
            <a:pPr marL="914400" lvl="1" indent="-457200">
              <a:buFont typeface="+mj-lt"/>
              <a:buAutoNum type="arabicParenR"/>
            </a:pPr>
            <a:r>
              <a:rPr lang="en-IN" sz="2000" dirty="0">
                <a:highlight>
                  <a:srgbClr val="FFFF00"/>
                </a:highlight>
              </a:rPr>
              <a:t>would run each batch as the computer became available.</a:t>
            </a:r>
          </a:p>
          <a:p>
            <a:pPr marL="457200" indent="-457200">
              <a:buFont typeface="+mj-lt"/>
              <a:buAutoNum type="arabicParenR"/>
            </a:pPr>
            <a:endParaRPr lang="en-IN" sz="2400" dirty="0"/>
          </a:p>
          <a:p>
            <a:pPr marL="457200" indent="-457200">
              <a:buFont typeface="+mj-lt"/>
              <a:buAutoNum type="arabicParenR"/>
            </a:pPr>
            <a:r>
              <a:rPr lang="en-IN" sz="2400" dirty="0">
                <a:highlight>
                  <a:srgbClr val="FFFF00"/>
                </a:highlight>
              </a:rPr>
              <a:t>The O/P would be sent back to the appropriate programmer</a:t>
            </a:r>
          </a:p>
        </p:txBody>
      </p:sp>
      <p:sp>
        <p:nvSpPr>
          <p:cNvPr id="4" name="Date Placeholder 3"/>
          <p:cNvSpPr>
            <a:spLocks noGrp="1"/>
          </p:cNvSpPr>
          <p:nvPr>
            <p:ph type="dt" sz="half" idx="10"/>
          </p:nvPr>
        </p:nvSpPr>
        <p:spPr/>
        <p:txBody>
          <a:bodyPr/>
          <a:lstStyle/>
          <a:p>
            <a:fld id="{37F64C59-C2FF-4153-9E1E-58822A1007F0}"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71</a:t>
            </a:fld>
            <a:endParaRPr lang="en-IN"/>
          </a:p>
        </p:txBody>
      </p:sp>
    </p:spTree>
    <p:extLst>
      <p:ext uri="{BB962C8B-B14F-4D97-AF65-F5344CB8AC3E}">
        <p14:creationId xmlns:p14="http://schemas.microsoft.com/office/powerpoint/2010/main" val="2517167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747" y="1230313"/>
            <a:ext cx="2814637"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73D8470-65C8-41CA-86BF-B0C3E1B480F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72</a:t>
            </a:fld>
            <a:endParaRPr lang="en-IN"/>
          </a:p>
        </p:txBody>
      </p:sp>
      <p:sp>
        <p:nvSpPr>
          <p:cNvPr id="7" name="Rectangle 3"/>
          <p:cNvSpPr txBox="1">
            <a:spLocks noChangeArrowheads="1"/>
          </p:cNvSpPr>
          <p:nvPr/>
        </p:nvSpPr>
        <p:spPr>
          <a:xfrm>
            <a:off x="683569" y="548680"/>
            <a:ext cx="4392488" cy="54625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Monotype Sorts" pitchFamily="-84" charset="2"/>
              <a:buNone/>
            </a:pPr>
            <a:endParaRPr lang="en-US" altLang="en-US" sz="2800" dirty="0"/>
          </a:p>
          <a:p>
            <a:pPr>
              <a:lnSpc>
                <a:spcPct val="90000"/>
              </a:lnSpc>
            </a:pPr>
            <a:r>
              <a:rPr lang="en-US" altLang="en-US" sz="2800" b="1" dirty="0"/>
              <a:t>Bring multiple programs in RAM</a:t>
            </a:r>
          </a:p>
          <a:p>
            <a:pPr>
              <a:lnSpc>
                <a:spcPct val="90000"/>
              </a:lnSpc>
            </a:pPr>
            <a:endParaRPr lang="en-US" altLang="en-US" sz="2800" b="1" dirty="0"/>
          </a:p>
          <a:p>
            <a:pPr marL="0" indent="0">
              <a:lnSpc>
                <a:spcPct val="90000"/>
              </a:lnSpc>
              <a:buNone/>
            </a:pPr>
            <a:r>
              <a:rPr lang="en-US" altLang="en-US" sz="2800" b="1" dirty="0"/>
              <a:t>Now, </a:t>
            </a:r>
          </a:p>
          <a:p>
            <a:pPr>
              <a:lnSpc>
                <a:spcPct val="90000"/>
              </a:lnSpc>
            </a:pPr>
            <a:r>
              <a:rPr lang="en-US" altLang="en-US" sz="2800" b="1" dirty="0"/>
              <a:t>How to execute these programs?</a:t>
            </a:r>
            <a:endParaRPr lang="en-US" altLang="en-US" sz="2800" dirty="0"/>
          </a:p>
        </p:txBody>
      </p:sp>
    </p:spTree>
    <p:extLst>
      <p:ext uri="{BB962C8B-B14F-4D97-AF65-F5344CB8AC3E}">
        <p14:creationId xmlns:p14="http://schemas.microsoft.com/office/powerpoint/2010/main" val="202171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Non-multi programmed system</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marL="0" indent="0">
              <a:buNone/>
            </a:pPr>
            <a:r>
              <a:rPr lang="en-IN" sz="2400" b="1" dirty="0"/>
              <a:t>Non-multi programmed system’s working –</a:t>
            </a:r>
            <a:endParaRPr lang="en-IN" sz="2400" dirty="0"/>
          </a:p>
          <a:p>
            <a:r>
              <a:rPr lang="en-IN" sz="2400" dirty="0"/>
              <a:t>As soon as one job leaves the CPU and goes for I/O task the CPU becomes idle. </a:t>
            </a:r>
          </a:p>
          <a:p>
            <a:r>
              <a:rPr lang="en-IN" sz="2400" b="1" dirty="0">
                <a:highlight>
                  <a:srgbClr val="FFFF00"/>
                </a:highlight>
              </a:rPr>
              <a:t>The CPU keeps waiting and waiting until this job (which was executing earlier) comes back and resumes its execution with the CPU</a:t>
            </a:r>
            <a:r>
              <a:rPr lang="en-IN" sz="2400" b="1" dirty="0"/>
              <a:t>. </a:t>
            </a:r>
            <a:r>
              <a:rPr lang="en-IN" sz="2400" dirty="0"/>
              <a:t>So CPU remains free for all this while.</a:t>
            </a:r>
          </a:p>
          <a:p>
            <a:r>
              <a:rPr lang="en-IN" sz="2400" dirty="0">
                <a:highlight>
                  <a:srgbClr val="FFFF00"/>
                </a:highlight>
              </a:rPr>
              <a:t>Now it has a </a:t>
            </a:r>
            <a:r>
              <a:rPr lang="en-IN" sz="2400" b="1" dirty="0">
                <a:highlight>
                  <a:srgbClr val="FFFF00"/>
                </a:highlight>
              </a:rPr>
              <a:t>drawback that the CPU remains idle for a very long period of time</a:t>
            </a:r>
            <a:r>
              <a:rPr lang="en-IN" sz="2400" dirty="0">
                <a:highlight>
                  <a:srgbClr val="FFFF00"/>
                </a:highlight>
              </a:rPr>
              <a:t>. Also, other jobs which are waiting to be executed might not get a chance to execute because the CPU is still allocated to the earlier job.</a:t>
            </a:r>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73</a:t>
            </a:fld>
            <a:endParaRPr lang="en-IN"/>
          </a:p>
        </p:txBody>
      </p:sp>
    </p:spTree>
    <p:extLst>
      <p:ext uri="{BB962C8B-B14F-4D97-AF65-F5344CB8AC3E}">
        <p14:creationId xmlns:p14="http://schemas.microsoft.com/office/powerpoint/2010/main" val="990639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marL="0" indent="0">
              <a:buNone/>
            </a:pPr>
            <a:r>
              <a:rPr lang="en-IN" sz="2400" b="1" dirty="0"/>
              <a:t>Multi programmed system’s working –</a:t>
            </a:r>
            <a:endParaRPr lang="en-IN" sz="2400" dirty="0"/>
          </a:p>
          <a:p>
            <a:r>
              <a:rPr lang="en-IN" sz="2400" dirty="0"/>
              <a:t>In a multi-programmed system, </a:t>
            </a:r>
            <a:r>
              <a:rPr lang="en-IN" sz="2400" dirty="0">
                <a:highlight>
                  <a:srgbClr val="FFFF00"/>
                </a:highlight>
              </a:rPr>
              <a:t>as soon as one job goes for an I/O task, the Operating System interrupts that job, chooses another job from the job pool, gives CPU to this new job and starts its execution</a:t>
            </a:r>
            <a:r>
              <a:rPr lang="en-IN" sz="2400" dirty="0"/>
              <a:t>. </a:t>
            </a:r>
          </a:p>
          <a:p>
            <a:r>
              <a:rPr lang="en-IN" sz="2400" dirty="0">
                <a:highlight>
                  <a:srgbClr val="FFFF00"/>
                </a:highlight>
              </a:rPr>
              <a:t>The previous job keeps doing its I/O operation while this new job does CPU bound tasks. </a:t>
            </a:r>
          </a:p>
          <a:p>
            <a:r>
              <a:rPr lang="en-IN" sz="2400" dirty="0">
                <a:highlight>
                  <a:srgbClr val="FFFF00"/>
                </a:highlight>
              </a:rPr>
              <a:t>Now say the second job also goes for an I/O task, the CPU chooses a third job and starts executing it. </a:t>
            </a:r>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74</a:t>
            </a:fld>
            <a:endParaRPr lang="en-IN"/>
          </a:p>
        </p:txBody>
      </p:sp>
    </p:spTree>
    <p:extLst>
      <p:ext uri="{BB962C8B-B14F-4D97-AF65-F5344CB8AC3E}">
        <p14:creationId xmlns:p14="http://schemas.microsoft.com/office/powerpoint/2010/main" val="3981462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a:lnSpc>
                <a:spcPct val="90000"/>
              </a:lnSpc>
            </a:pPr>
            <a:r>
              <a:rPr lang="en-US" altLang="en-US" b="1" dirty="0"/>
              <a:t>Multiprogramming</a:t>
            </a:r>
            <a:r>
              <a:rPr lang="en-US" altLang="en-US" sz="1600" dirty="0"/>
              <a:t> </a:t>
            </a:r>
            <a:r>
              <a:rPr lang="en-US" altLang="en-US" sz="2400" dirty="0"/>
              <a:t>needed for efficiency</a:t>
            </a:r>
          </a:p>
          <a:p>
            <a:pPr lvl="1">
              <a:lnSpc>
                <a:spcPct val="90000"/>
              </a:lnSpc>
            </a:pPr>
            <a:r>
              <a:rPr lang="en-US" altLang="en-US" sz="2400" dirty="0"/>
              <a:t>Single Program </a:t>
            </a:r>
            <a:r>
              <a:rPr lang="en-US" altLang="en-US" sz="2400" dirty="0">
                <a:highlight>
                  <a:srgbClr val="FFFF00"/>
                </a:highlight>
              </a:rPr>
              <a:t>cannot keep CPU and I/O devices busy at all times</a:t>
            </a:r>
          </a:p>
          <a:p>
            <a:pPr lvl="1">
              <a:lnSpc>
                <a:spcPct val="90000"/>
              </a:lnSpc>
            </a:pPr>
            <a:r>
              <a:rPr lang="en-US" altLang="en-US" sz="2400" dirty="0"/>
              <a:t>Multiprogramming </a:t>
            </a:r>
            <a:r>
              <a:rPr lang="en-US" altLang="en-US" sz="2400" dirty="0">
                <a:highlight>
                  <a:srgbClr val="FFFF00"/>
                </a:highlight>
              </a:rPr>
              <a:t>increases CPU utilization by organizing jobs</a:t>
            </a:r>
            <a:r>
              <a:rPr lang="en-US" altLang="en-US" sz="2400" dirty="0"/>
              <a:t> (code and data) so that CPU always has one to execute.</a:t>
            </a:r>
          </a:p>
          <a:p>
            <a:pPr lvl="1">
              <a:lnSpc>
                <a:spcPct val="90000"/>
              </a:lnSpc>
            </a:pPr>
            <a:r>
              <a:rPr lang="en-US" altLang="en-US" sz="2400" dirty="0"/>
              <a:t>A subset of total jobs in system is kept in memory</a:t>
            </a:r>
          </a:p>
          <a:p>
            <a:pPr lvl="1">
              <a:lnSpc>
                <a:spcPct val="90000"/>
              </a:lnSpc>
            </a:pPr>
            <a:r>
              <a:rPr lang="en-US" altLang="en-US" sz="2400" dirty="0">
                <a:highlight>
                  <a:srgbClr val="FFFF00"/>
                </a:highlight>
              </a:rPr>
              <a:t>One job selected and run via </a:t>
            </a:r>
            <a:r>
              <a:rPr lang="en-US" altLang="en-US" sz="4000" b="1" dirty="0">
                <a:highlight>
                  <a:srgbClr val="FFFF00"/>
                </a:highlight>
              </a:rPr>
              <a:t>job scheduling</a:t>
            </a:r>
          </a:p>
          <a:p>
            <a:pPr lvl="1">
              <a:lnSpc>
                <a:spcPct val="90000"/>
              </a:lnSpc>
            </a:pPr>
            <a:r>
              <a:rPr lang="en-US" altLang="en-US" sz="2400" dirty="0">
                <a:highlight>
                  <a:srgbClr val="FFFF00"/>
                </a:highlight>
              </a:rPr>
              <a:t>When it has to wait for some task, such as I/O,  OS switches to another job</a:t>
            </a:r>
          </a:p>
          <a:p>
            <a:pPr lvl="1">
              <a:lnSpc>
                <a:spcPct val="90000"/>
              </a:lnSpc>
            </a:pPr>
            <a:r>
              <a:rPr lang="en-US" altLang="en-US" sz="2400" dirty="0">
                <a:highlight>
                  <a:srgbClr val="FFFF00"/>
                </a:highlight>
              </a:rPr>
              <a:t>In non- </a:t>
            </a:r>
            <a:r>
              <a:rPr lang="en-US" altLang="en-US" sz="2400" dirty="0" err="1">
                <a:highlight>
                  <a:srgbClr val="FFFF00"/>
                </a:highlight>
              </a:rPr>
              <a:t>multiprogrammed</a:t>
            </a:r>
            <a:r>
              <a:rPr lang="en-US" altLang="en-US" sz="2400" dirty="0">
                <a:highlight>
                  <a:srgbClr val="FFFF00"/>
                </a:highlight>
              </a:rPr>
              <a:t> system, The CPU would sit idle.</a:t>
            </a:r>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75</a:t>
            </a:fld>
            <a:endParaRPr lang="en-IN"/>
          </a:p>
        </p:txBody>
      </p:sp>
    </p:spTree>
    <p:extLst>
      <p:ext uri="{BB962C8B-B14F-4D97-AF65-F5344CB8AC3E}">
        <p14:creationId xmlns:p14="http://schemas.microsoft.com/office/powerpoint/2010/main" val="2825247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1196752"/>
            <a:ext cx="7832725" cy="4814516"/>
          </a:xfrm>
        </p:spPr>
        <p:txBody>
          <a:bodyPr>
            <a:normAutofit/>
          </a:bodyPr>
          <a:lstStyle/>
          <a:p>
            <a:pPr>
              <a:lnSpc>
                <a:spcPct val="90000"/>
              </a:lnSpc>
            </a:pPr>
            <a:r>
              <a:rPr lang="en-IN" altLang="en-US" sz="2400" dirty="0"/>
              <a:t>Program A runs for some time and then goes to waiting state. In the mean time program B begins its execution. </a:t>
            </a:r>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endParaRPr lang="en-IN" altLang="en-US" sz="2400" dirty="0"/>
          </a:p>
          <a:p>
            <a:pPr>
              <a:lnSpc>
                <a:spcPct val="90000"/>
              </a:lnSpc>
            </a:pPr>
            <a:r>
              <a:rPr lang="en-IN" altLang="en-US" sz="2400" dirty="0"/>
              <a:t>So the CPU does not waste its resources and gives program B an opportunity to run.</a:t>
            </a:r>
          </a:p>
          <a:p>
            <a:pPr>
              <a:lnSpc>
                <a:spcPct val="90000"/>
              </a:lnSpc>
              <a:buFont typeface="Monotype Sorts" pitchFamily="-84" charset="2"/>
              <a:buNone/>
            </a:pPr>
            <a:endParaRPr lang="en-IN" altLang="en-US" sz="1600" dirty="0"/>
          </a:p>
          <a:p>
            <a:pPr>
              <a:lnSpc>
                <a:spcPct val="90000"/>
              </a:lnSpc>
              <a:buFont typeface="Monotype Sorts" pitchFamily="-84" charset="2"/>
              <a:buNone/>
            </a:pPr>
            <a:endParaRPr lang="en-US" altLang="en-US" sz="1600" dirty="0"/>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76</a:t>
            </a:fld>
            <a:endParaRPr lang="en-I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00238"/>
            <a:ext cx="518160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8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Drawbacks </a:t>
            </a:r>
          </a:p>
        </p:txBody>
      </p:sp>
      <p:sp>
        <p:nvSpPr>
          <p:cNvPr id="3" name="Content Placeholder 2"/>
          <p:cNvSpPr>
            <a:spLocks noGrp="1"/>
          </p:cNvSpPr>
          <p:nvPr>
            <p:ph idx="1"/>
          </p:nvPr>
        </p:nvSpPr>
        <p:spPr/>
        <p:txBody>
          <a:bodyPr>
            <a:normAutofit/>
          </a:bodyPr>
          <a:lstStyle/>
          <a:p>
            <a:pPr>
              <a:lnSpc>
                <a:spcPct val="90000"/>
              </a:lnSpc>
            </a:pPr>
            <a:r>
              <a:rPr lang="en-US" altLang="en-US" sz="2400" dirty="0" err="1">
                <a:highlight>
                  <a:srgbClr val="FFFF00"/>
                </a:highlight>
              </a:rPr>
              <a:t>Multiprogrammed</a:t>
            </a:r>
            <a:r>
              <a:rPr lang="en-US" altLang="en-US" sz="2400" dirty="0">
                <a:highlight>
                  <a:srgbClr val="FFFF00"/>
                </a:highlight>
              </a:rPr>
              <a:t> ,batched system provided an environment </a:t>
            </a:r>
          </a:p>
          <a:p>
            <a:pPr lvl="1">
              <a:lnSpc>
                <a:spcPct val="90000"/>
              </a:lnSpc>
            </a:pPr>
            <a:endParaRPr lang="en-US" altLang="en-US" sz="2000" dirty="0">
              <a:highlight>
                <a:srgbClr val="FFFF00"/>
              </a:highlight>
            </a:endParaRPr>
          </a:p>
          <a:p>
            <a:pPr lvl="1">
              <a:lnSpc>
                <a:spcPct val="90000"/>
              </a:lnSpc>
            </a:pPr>
            <a:r>
              <a:rPr lang="en-US" altLang="en-US" sz="2000" dirty="0">
                <a:highlight>
                  <a:srgbClr val="FFFF00"/>
                </a:highlight>
              </a:rPr>
              <a:t>where the various system resources were utilized effectively, </a:t>
            </a:r>
          </a:p>
          <a:p>
            <a:pPr lvl="1">
              <a:lnSpc>
                <a:spcPct val="90000"/>
              </a:lnSpc>
            </a:pPr>
            <a:endParaRPr lang="en-US" altLang="en-US" sz="2000" dirty="0">
              <a:highlight>
                <a:srgbClr val="FFFF00"/>
              </a:highlight>
            </a:endParaRPr>
          </a:p>
          <a:p>
            <a:pPr lvl="1">
              <a:lnSpc>
                <a:spcPct val="90000"/>
              </a:lnSpc>
            </a:pPr>
            <a:r>
              <a:rPr lang="en-US" altLang="en-US" sz="2000" b="1" dirty="0">
                <a:highlight>
                  <a:srgbClr val="FFFF00"/>
                </a:highlight>
              </a:rPr>
              <a:t>but it did not provide for user interaction with the computer system.</a:t>
            </a:r>
          </a:p>
          <a:p>
            <a:pPr marL="0" indent="0">
              <a:buNone/>
            </a:pPr>
            <a:endParaRPr lang="en-IN" sz="3600" b="1" dirty="0">
              <a:highlight>
                <a:srgbClr val="FFFF00"/>
              </a:highlight>
            </a:endParaRPr>
          </a:p>
        </p:txBody>
      </p:sp>
      <p:sp>
        <p:nvSpPr>
          <p:cNvPr id="4" name="Date Placeholder 3"/>
          <p:cNvSpPr>
            <a:spLocks noGrp="1"/>
          </p:cNvSpPr>
          <p:nvPr>
            <p:ph type="dt" sz="half" idx="10"/>
          </p:nvPr>
        </p:nvSpPr>
        <p:spPr/>
        <p:txBody>
          <a:bodyPr/>
          <a:lstStyle/>
          <a:p>
            <a:fld id="{015FB832-820A-4F30-B611-DC1ABD27E74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77</a:t>
            </a:fld>
            <a:endParaRPr lang="en-IN"/>
          </a:p>
        </p:txBody>
      </p:sp>
    </p:spTree>
    <p:extLst>
      <p:ext uri="{BB962C8B-B14F-4D97-AF65-F5344CB8AC3E}">
        <p14:creationId xmlns:p14="http://schemas.microsoft.com/office/powerpoint/2010/main" val="198475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43608" y="26296"/>
            <a:ext cx="7616825" cy="309984"/>
          </a:xfrm>
        </p:spPr>
        <p:txBody>
          <a:bodyPr>
            <a:noAutofit/>
          </a:bodyPr>
          <a:lstStyle/>
          <a:p>
            <a:r>
              <a:rPr lang="en-US" altLang="en-US" sz="3200" b="1" dirty="0"/>
              <a:t>Timesharing </a:t>
            </a:r>
            <a:r>
              <a:rPr lang="en-US" altLang="en-US" sz="1800" dirty="0"/>
              <a:t>(</a:t>
            </a:r>
            <a:r>
              <a:rPr lang="en-US" altLang="en-US" sz="3200" b="1" dirty="0"/>
              <a:t>multitasking</a:t>
            </a:r>
            <a:r>
              <a:rPr lang="en-US" altLang="en-US" sz="1800" dirty="0"/>
              <a:t>)</a:t>
            </a:r>
            <a:endParaRPr lang="en-US" altLang="en-US" sz="3200" dirty="0"/>
          </a:p>
        </p:txBody>
      </p:sp>
      <p:sp>
        <p:nvSpPr>
          <p:cNvPr id="31747" name="Rectangle 3"/>
          <p:cNvSpPr>
            <a:spLocks noGrp="1" noChangeArrowheads="1"/>
          </p:cNvSpPr>
          <p:nvPr>
            <p:ph type="body" idx="4294967295"/>
          </p:nvPr>
        </p:nvSpPr>
        <p:spPr>
          <a:xfrm>
            <a:off x="611560" y="332656"/>
            <a:ext cx="7832725" cy="5462588"/>
          </a:xfrm>
        </p:spPr>
        <p:txBody>
          <a:bodyPr>
            <a:normAutofit/>
          </a:bodyPr>
          <a:lstStyle/>
          <a:p>
            <a:pPr>
              <a:lnSpc>
                <a:spcPct val="90000"/>
              </a:lnSpc>
            </a:pPr>
            <a:r>
              <a:rPr lang="en-US" altLang="en-US" sz="2400" b="1" dirty="0">
                <a:solidFill>
                  <a:srgbClr val="3366FF"/>
                </a:solidFill>
                <a:highlight>
                  <a:srgbClr val="FFFF00"/>
                </a:highlight>
              </a:rPr>
              <a:t>Timesharing </a:t>
            </a:r>
            <a:r>
              <a:rPr lang="en-US" altLang="en-US" sz="2400" dirty="0">
                <a:highlight>
                  <a:srgbClr val="FFFF00"/>
                </a:highlight>
              </a:rPr>
              <a:t>(</a:t>
            </a:r>
            <a:r>
              <a:rPr lang="en-US" altLang="en-US" sz="2400" b="1" dirty="0">
                <a:solidFill>
                  <a:srgbClr val="3366FF"/>
                </a:solidFill>
                <a:highlight>
                  <a:srgbClr val="FFFF00"/>
                </a:highlight>
              </a:rPr>
              <a:t>multitasking</a:t>
            </a:r>
            <a:r>
              <a:rPr lang="en-US" altLang="en-US" sz="2400" dirty="0">
                <a:highlight>
                  <a:srgbClr val="FFFF00"/>
                </a:highlight>
              </a:rPr>
              <a:t>)</a:t>
            </a:r>
            <a:r>
              <a:rPr lang="en-US" altLang="en-US" sz="2400" b="1" dirty="0">
                <a:solidFill>
                  <a:srgbClr val="3366FF"/>
                </a:solidFill>
                <a:highlight>
                  <a:srgbClr val="FFFF00"/>
                </a:highlight>
              </a:rPr>
              <a:t> </a:t>
            </a:r>
            <a:r>
              <a:rPr lang="en-US" altLang="en-US" sz="2400" dirty="0">
                <a:highlight>
                  <a:srgbClr val="FFFF00"/>
                </a:highlight>
              </a:rPr>
              <a:t>is logical extension of multiprogramming </a:t>
            </a:r>
          </a:p>
          <a:p>
            <a:pPr>
              <a:lnSpc>
                <a:spcPct val="90000"/>
              </a:lnSpc>
            </a:pPr>
            <a:r>
              <a:rPr lang="en-US" altLang="en-US" sz="2400" dirty="0">
                <a:highlight>
                  <a:srgbClr val="FFFF00"/>
                </a:highlight>
              </a:rPr>
              <a:t>CPU switches jobs so frequently that users can interact with each job while it is running, creating </a:t>
            </a:r>
            <a:r>
              <a:rPr lang="en-US" altLang="en-US" sz="2400" b="1" dirty="0">
                <a:solidFill>
                  <a:srgbClr val="3366FF"/>
                </a:solidFill>
                <a:highlight>
                  <a:srgbClr val="FFFF00"/>
                </a:highlight>
              </a:rPr>
              <a:t>interactive</a:t>
            </a:r>
            <a:r>
              <a:rPr lang="en-US" altLang="en-US" sz="2400" dirty="0">
                <a:highlight>
                  <a:srgbClr val="FFFF00"/>
                </a:highlight>
              </a:rPr>
              <a:t> computing.</a:t>
            </a:r>
          </a:p>
          <a:p>
            <a:pPr marL="0" indent="0" algn="r">
              <a:lnSpc>
                <a:spcPct val="90000"/>
              </a:lnSpc>
              <a:buNone/>
            </a:pPr>
            <a:r>
              <a:rPr lang="en-US" altLang="en-US" sz="2400" dirty="0">
                <a:highlight>
                  <a:srgbClr val="FFFF00"/>
                </a:highlight>
              </a:rPr>
              <a:t>-Galvin</a:t>
            </a:r>
          </a:p>
          <a:p>
            <a:pPr>
              <a:lnSpc>
                <a:spcPct val="90000"/>
              </a:lnSpc>
            </a:pPr>
            <a:r>
              <a:rPr lang="en-IN" sz="2400" dirty="0">
                <a:highlight>
                  <a:srgbClr val="FFFF00"/>
                </a:highlight>
              </a:rPr>
              <a:t>CPU executes multiple jobs by switching among them typically using a small time quantum</a:t>
            </a:r>
          </a:p>
          <a:p>
            <a:pPr>
              <a:lnSpc>
                <a:spcPct val="90000"/>
              </a:lnSpc>
            </a:pPr>
            <a:r>
              <a:rPr lang="en-IN" sz="2400" b="1" dirty="0">
                <a:highlight>
                  <a:srgbClr val="FFFF00"/>
                </a:highlight>
              </a:rPr>
              <a:t>The switches occur so frequently that the users can interact with each program while it is running. </a:t>
            </a:r>
          </a:p>
          <a:p>
            <a:pPr marL="0" indent="0" algn="r">
              <a:lnSpc>
                <a:spcPct val="90000"/>
              </a:lnSpc>
              <a:buNone/>
            </a:pPr>
            <a:r>
              <a:rPr lang="en-IN" altLang="en-US" sz="2400" dirty="0"/>
              <a:t>- </a:t>
            </a:r>
            <a:r>
              <a:rPr lang="en-IN" altLang="en-US" sz="2400" dirty="0" err="1"/>
              <a:t>GeeksforGeeks</a:t>
            </a:r>
            <a:endParaRPr lang="en-US" altLang="en-US" sz="2400" dirty="0"/>
          </a:p>
        </p:txBody>
      </p:sp>
      <p:pic>
        <p:nvPicPr>
          <p:cNvPr id="2050" name="Picture 2" descr="https://media.geeksforgeeks.org/wp-content/uploads/20200426073127/Multitasking1-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000500"/>
            <a:ext cx="3744416" cy="218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834" y="6582715"/>
            <a:ext cx="6966520" cy="276999"/>
          </a:xfrm>
          <a:prstGeom prst="rect">
            <a:avLst/>
          </a:prstGeom>
        </p:spPr>
        <p:txBody>
          <a:bodyPr wrap="square">
            <a:spAutoFit/>
          </a:bodyPr>
          <a:lstStyle/>
          <a:p>
            <a:r>
              <a:rPr lang="en-IN" sz="1200" dirty="0"/>
              <a:t>https://www.geeksforgeeks.org/difference-between-multiprogramming-and-multitasking/</a:t>
            </a:r>
          </a:p>
        </p:txBody>
      </p:sp>
      <p:sp>
        <p:nvSpPr>
          <p:cNvPr id="3" name="Date Placeholder 2"/>
          <p:cNvSpPr>
            <a:spLocks noGrp="1"/>
          </p:cNvSpPr>
          <p:nvPr>
            <p:ph type="dt" sz="half" idx="10"/>
          </p:nvPr>
        </p:nvSpPr>
        <p:spPr/>
        <p:txBody>
          <a:bodyPr/>
          <a:lstStyle/>
          <a:p>
            <a:fld id="{AC8CB6F7-D498-4C32-8189-5380D392BFEB}"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78</a:t>
            </a:fld>
            <a:endParaRPr lang="en-IN"/>
          </a:p>
        </p:txBody>
      </p:sp>
    </p:spTree>
    <p:extLst>
      <p:ext uri="{BB962C8B-B14F-4D97-AF65-F5344CB8AC3E}">
        <p14:creationId xmlns:p14="http://schemas.microsoft.com/office/powerpoint/2010/main" val="4164400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a:lnSpc>
                <a:spcPct val="90000"/>
              </a:lnSpc>
            </a:pPr>
            <a:endParaRPr lang="en-US" altLang="en-US" sz="2200" dirty="0"/>
          </a:p>
          <a:p>
            <a:pPr>
              <a:lnSpc>
                <a:spcPct val="90000"/>
              </a:lnSpc>
            </a:pPr>
            <a:r>
              <a:rPr lang="en-US" altLang="en-US" sz="2000" dirty="0"/>
              <a:t>An interactive computer system provides direct communication between the user and the system.</a:t>
            </a:r>
          </a:p>
          <a:p>
            <a:pPr>
              <a:lnSpc>
                <a:spcPct val="90000"/>
              </a:lnSpc>
            </a:pPr>
            <a:r>
              <a:rPr lang="en-US" altLang="en-US" b="1" dirty="0">
                <a:solidFill>
                  <a:srgbClr val="3366FF"/>
                </a:solidFill>
              </a:rPr>
              <a:t>Response time </a:t>
            </a:r>
            <a:r>
              <a:rPr lang="en-US" altLang="en-US" sz="2000" dirty="0"/>
              <a:t>should be short , &lt; 1 second</a:t>
            </a:r>
          </a:p>
          <a:p>
            <a:pPr>
              <a:lnSpc>
                <a:spcPct val="90000"/>
              </a:lnSpc>
            </a:pPr>
            <a:r>
              <a:rPr lang="en-US" altLang="en-US" sz="2000" dirty="0"/>
              <a:t>Each user has at least one program executing in memory </a:t>
            </a:r>
            <a:r>
              <a:rPr lang="en-US" altLang="en-US" sz="2000" dirty="0">
                <a:sym typeface="Wingdings 3" pitchFamily="18" charset="2"/>
              </a:rPr>
              <a:t></a:t>
            </a:r>
            <a:r>
              <a:rPr lang="en-US" altLang="en-US" b="1" dirty="0">
                <a:solidFill>
                  <a:srgbClr val="3366FF"/>
                </a:solidFill>
                <a:sym typeface="Wingdings 3" pitchFamily="18" charset="2"/>
              </a:rPr>
              <a:t>process</a:t>
            </a:r>
          </a:p>
          <a:p>
            <a:pPr>
              <a:lnSpc>
                <a:spcPct val="90000"/>
              </a:lnSpc>
            </a:pPr>
            <a:r>
              <a:rPr lang="en-US" altLang="en-US" sz="2000" dirty="0">
                <a:sym typeface="Wingdings 3" pitchFamily="18" charset="2"/>
              </a:rPr>
              <a:t>If several jobs ready to run at the same time  </a:t>
            </a:r>
            <a:r>
              <a:rPr lang="en-US" altLang="en-US" b="1" dirty="0">
                <a:solidFill>
                  <a:srgbClr val="3366FF"/>
                </a:solidFill>
                <a:sym typeface="Wingdings 3" pitchFamily="18" charset="2"/>
              </a:rPr>
              <a:t>CPU scheduling</a:t>
            </a:r>
          </a:p>
          <a:p>
            <a:pPr>
              <a:lnSpc>
                <a:spcPct val="90000"/>
              </a:lnSpc>
            </a:pPr>
            <a:r>
              <a:rPr lang="en-US" altLang="en-US" sz="2000" dirty="0">
                <a:sym typeface="Wingdings 3" pitchFamily="18" charset="2"/>
              </a:rPr>
              <a:t>If processes don</a:t>
            </a:r>
            <a:r>
              <a:rPr lang="ja-JP" altLang="en-US" sz="2000" dirty="0">
                <a:sym typeface="Wingdings 3" pitchFamily="18" charset="2"/>
              </a:rPr>
              <a:t>’</a:t>
            </a:r>
            <a:r>
              <a:rPr lang="en-US" altLang="ja-JP" sz="2000" dirty="0">
                <a:sym typeface="Wingdings 3" pitchFamily="18" charset="2"/>
              </a:rPr>
              <a:t>t fit in memory, </a:t>
            </a:r>
            <a:r>
              <a:rPr lang="en-US" altLang="ja-JP" b="1" dirty="0">
                <a:solidFill>
                  <a:srgbClr val="3366FF"/>
                </a:solidFill>
                <a:sym typeface="Wingdings 3" pitchFamily="18" charset="2"/>
              </a:rPr>
              <a:t>swapping</a:t>
            </a:r>
            <a:r>
              <a:rPr lang="en-US" altLang="ja-JP" sz="2000" dirty="0">
                <a:sym typeface="Wingdings 3" pitchFamily="18" charset="2"/>
              </a:rPr>
              <a:t> moves them in and out to run</a:t>
            </a:r>
          </a:p>
          <a:p>
            <a:pPr>
              <a:lnSpc>
                <a:spcPct val="90000"/>
              </a:lnSpc>
            </a:pPr>
            <a:r>
              <a:rPr lang="en-US" altLang="en-US" b="1" dirty="0">
                <a:solidFill>
                  <a:srgbClr val="3366FF"/>
                </a:solidFill>
                <a:sym typeface="Wingdings 3" pitchFamily="18" charset="2"/>
              </a:rPr>
              <a:t>Virtual memory </a:t>
            </a:r>
            <a:r>
              <a:rPr lang="en-US" altLang="en-US" sz="2000" dirty="0">
                <a:sym typeface="Wingdings 3" pitchFamily="18" charset="2"/>
              </a:rPr>
              <a:t>allows execution of processes not completely in memory</a:t>
            </a:r>
          </a:p>
        </p:txBody>
      </p:sp>
      <p:sp>
        <p:nvSpPr>
          <p:cNvPr id="2" name="Date Placeholder 1"/>
          <p:cNvSpPr>
            <a:spLocks noGrp="1"/>
          </p:cNvSpPr>
          <p:nvPr>
            <p:ph type="dt" sz="half" idx="10"/>
          </p:nvPr>
        </p:nvSpPr>
        <p:spPr/>
        <p:txBody>
          <a:bodyPr/>
          <a:lstStyle/>
          <a:p>
            <a:fld id="{DEE52563-0FA1-4247-822C-E42CBC1675C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79</a:t>
            </a:fld>
            <a:endParaRPr lang="en-IN"/>
          </a:p>
        </p:txBody>
      </p:sp>
    </p:spTree>
    <p:extLst>
      <p:ext uri="{BB962C8B-B14F-4D97-AF65-F5344CB8AC3E}">
        <p14:creationId xmlns:p14="http://schemas.microsoft.com/office/powerpoint/2010/main" val="681141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Macros</a:t>
            </a:r>
            <a:endParaRPr lang="en-IN" dirty="0"/>
          </a:p>
        </p:txBody>
      </p:sp>
      <p:sp>
        <p:nvSpPr>
          <p:cNvPr id="3" name="Content Placeholder 2"/>
          <p:cNvSpPr>
            <a:spLocks noGrp="1"/>
          </p:cNvSpPr>
          <p:nvPr>
            <p:ph idx="1"/>
          </p:nvPr>
        </p:nvSpPr>
        <p:spPr>
          <a:xfrm>
            <a:off x="457200" y="1600200"/>
            <a:ext cx="7859216" cy="4525963"/>
          </a:xfrm>
        </p:spPr>
        <p:txBody>
          <a:bodyPr>
            <a:normAutofit/>
          </a:bodyPr>
          <a:lstStyle/>
          <a:p>
            <a:r>
              <a:rPr lang="en-IN" sz="2400" dirty="0">
                <a:highlight>
                  <a:srgbClr val="FFFF00"/>
                </a:highlight>
              </a:rPr>
              <a:t>Macros are a piece of code in a program which is given some name. </a:t>
            </a:r>
          </a:p>
          <a:p>
            <a:pPr lvl="1"/>
            <a:r>
              <a:rPr lang="en-IN" sz="2400" dirty="0">
                <a:highlight>
                  <a:srgbClr val="FFFF00"/>
                </a:highlight>
              </a:rPr>
              <a:t>Whenever this name is encountered by the compiler </a:t>
            </a:r>
          </a:p>
          <a:p>
            <a:pPr lvl="1"/>
            <a:r>
              <a:rPr lang="en-IN" sz="2400" dirty="0">
                <a:highlight>
                  <a:srgbClr val="FFFF00"/>
                </a:highlight>
              </a:rPr>
              <a:t>The compiler replaces the name with the actual piece of code. </a:t>
            </a:r>
          </a:p>
          <a:p>
            <a:pPr lvl="1"/>
            <a:r>
              <a:rPr lang="en-IN" sz="2400" dirty="0">
                <a:highlight>
                  <a:srgbClr val="FFFF00"/>
                </a:highlight>
              </a:rPr>
              <a:t>I.E. It replaces the name with the definition of the macro</a:t>
            </a:r>
          </a:p>
          <a:p>
            <a:r>
              <a:rPr lang="en-IN" sz="2400" dirty="0">
                <a:solidFill>
                  <a:srgbClr val="FF0000"/>
                </a:solidFill>
                <a:highlight>
                  <a:srgbClr val="FFFF00"/>
                </a:highlight>
              </a:rPr>
              <a:t>The ‘#define’ directive is used to define a macro.</a:t>
            </a:r>
          </a:p>
          <a:p>
            <a:r>
              <a:rPr lang="en-IN" sz="2400" dirty="0"/>
              <a:t>Macro definitions </a:t>
            </a:r>
            <a:r>
              <a:rPr lang="en-IN" sz="2400" dirty="0">
                <a:highlight>
                  <a:srgbClr val="FFFF00"/>
                </a:highlight>
              </a:rPr>
              <a:t>need not be terminated </a:t>
            </a:r>
            <a:r>
              <a:rPr lang="en-IN" sz="2400" dirty="0"/>
              <a:t>by semi-colon(</a:t>
            </a:r>
            <a:r>
              <a:rPr lang="en-IN" sz="2400" b="1" dirty="0"/>
              <a:t>;</a:t>
            </a:r>
            <a:r>
              <a:rPr lang="en-IN" sz="2400" dirty="0"/>
              <a:t>).</a:t>
            </a:r>
          </a:p>
          <a:p>
            <a:pPr marL="0" indent="0">
              <a:buNone/>
            </a:pPr>
            <a:endParaRPr lang="en-IN" sz="2400" dirty="0"/>
          </a:p>
          <a:p>
            <a:pPr marL="0" indent="0">
              <a:buNone/>
            </a:pPr>
            <a:endParaRPr lang="en-IN" dirty="0"/>
          </a:p>
        </p:txBody>
      </p:sp>
      <p:sp>
        <p:nvSpPr>
          <p:cNvPr id="4" name="Date Placeholder 3"/>
          <p:cNvSpPr>
            <a:spLocks noGrp="1"/>
          </p:cNvSpPr>
          <p:nvPr>
            <p:ph type="dt" sz="half" idx="10"/>
          </p:nvPr>
        </p:nvSpPr>
        <p:spPr/>
        <p:txBody>
          <a:bodyPr/>
          <a:lstStyle/>
          <a:p>
            <a:fld id="{AC687BE8-12DF-4CA7-90C6-ABEDD0D69051}"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8</a:t>
            </a:fld>
            <a:endParaRPr lang="en-IN"/>
          </a:p>
        </p:txBody>
      </p:sp>
    </p:spTree>
    <p:extLst>
      <p:ext uri="{BB962C8B-B14F-4D97-AF65-F5344CB8AC3E}">
        <p14:creationId xmlns:p14="http://schemas.microsoft.com/office/powerpoint/2010/main" val="1940489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p>
          <a:p>
            <a:pPr marL="0" indent="0">
              <a:buNone/>
            </a:pPr>
            <a:r>
              <a:rPr lang="en-IN" sz="2400" b="1" dirty="0"/>
              <a:t>Multi programmed –Non-</a:t>
            </a:r>
            <a:r>
              <a:rPr lang="en-IN" sz="2400" b="1" dirty="0" err="1"/>
              <a:t>Preemptive</a:t>
            </a:r>
            <a:r>
              <a:rPr lang="en-IN" sz="2400" b="1" dirty="0"/>
              <a:t>?</a:t>
            </a:r>
          </a:p>
          <a:p>
            <a:pPr marL="0" indent="0">
              <a:buNone/>
            </a:pPr>
            <a:endParaRPr lang="en-IN" sz="2400" b="1" dirty="0"/>
          </a:p>
          <a:p>
            <a:pPr marL="0" indent="0">
              <a:buNone/>
            </a:pPr>
            <a:endParaRPr lang="en-IN" sz="2400" b="1" dirty="0"/>
          </a:p>
          <a:p>
            <a:pPr marL="0" indent="0">
              <a:buNone/>
            </a:pPr>
            <a:r>
              <a:rPr lang="en-IN" sz="2400" b="1" dirty="0"/>
              <a:t>Multitasking-</a:t>
            </a:r>
            <a:r>
              <a:rPr lang="en-IN" sz="2400" b="1" dirty="0" err="1"/>
              <a:t>Preemptive</a:t>
            </a:r>
            <a:r>
              <a:rPr lang="en-IN" sz="2400" b="1" dirty="0"/>
              <a:t>?</a:t>
            </a:r>
          </a:p>
          <a:p>
            <a:pPr marL="0" indent="0">
              <a:buNone/>
            </a:pPr>
            <a:endParaRPr lang="en-IN" sz="2400" dirty="0"/>
          </a:p>
          <a:p>
            <a:pPr marL="0" indent="0">
              <a:buNone/>
            </a:pPr>
            <a:endParaRPr lang="en-IN" sz="2400" dirty="0"/>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80</a:t>
            </a:fld>
            <a:endParaRPr lang="en-IN"/>
          </a:p>
        </p:txBody>
      </p:sp>
    </p:spTree>
    <p:extLst>
      <p:ext uri="{BB962C8B-B14F-4D97-AF65-F5344CB8AC3E}">
        <p14:creationId xmlns:p14="http://schemas.microsoft.com/office/powerpoint/2010/main" val="833691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Multiprogramming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marL="0" indent="0">
              <a:buNone/>
            </a:pPr>
            <a:endParaRPr lang="en-IN" sz="2400" dirty="0"/>
          </a:p>
          <a:p>
            <a:pPr marL="0" indent="0">
              <a:buNone/>
            </a:pPr>
            <a:r>
              <a:rPr lang="en-IN" sz="2400" b="1" dirty="0"/>
              <a:t>Class-Student Example?</a:t>
            </a:r>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81</a:t>
            </a:fld>
            <a:endParaRPr lang="en-IN"/>
          </a:p>
        </p:txBody>
      </p:sp>
      <p:sp>
        <p:nvSpPr>
          <p:cNvPr id="5" name="TextBox 4"/>
          <p:cNvSpPr txBox="1"/>
          <p:nvPr/>
        </p:nvSpPr>
        <p:spPr>
          <a:xfrm>
            <a:off x="755576"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S1</a:t>
            </a:r>
          </a:p>
        </p:txBody>
      </p:sp>
      <p:sp>
        <p:nvSpPr>
          <p:cNvPr id="8" name="TextBox 7"/>
          <p:cNvSpPr txBox="1"/>
          <p:nvPr/>
        </p:nvSpPr>
        <p:spPr>
          <a:xfrm>
            <a:off x="767152" y="328498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S6</a:t>
            </a:r>
          </a:p>
        </p:txBody>
      </p:sp>
      <p:sp>
        <p:nvSpPr>
          <p:cNvPr id="9" name="TextBox 8"/>
          <p:cNvSpPr txBox="1"/>
          <p:nvPr/>
        </p:nvSpPr>
        <p:spPr>
          <a:xfrm>
            <a:off x="81724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S10</a:t>
            </a:r>
          </a:p>
        </p:txBody>
      </p:sp>
      <p:sp>
        <p:nvSpPr>
          <p:cNvPr id="10" name="TextBox 9"/>
          <p:cNvSpPr txBox="1"/>
          <p:nvPr/>
        </p:nvSpPr>
        <p:spPr>
          <a:xfrm>
            <a:off x="63722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S9</a:t>
            </a:r>
          </a:p>
        </p:txBody>
      </p:sp>
      <p:sp>
        <p:nvSpPr>
          <p:cNvPr id="11" name="TextBox 10"/>
          <p:cNvSpPr txBox="1"/>
          <p:nvPr/>
        </p:nvSpPr>
        <p:spPr>
          <a:xfrm>
            <a:off x="4355976"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S8</a:t>
            </a:r>
          </a:p>
        </p:txBody>
      </p:sp>
      <p:sp>
        <p:nvSpPr>
          <p:cNvPr id="12" name="TextBox 11"/>
          <p:cNvSpPr txBox="1"/>
          <p:nvPr/>
        </p:nvSpPr>
        <p:spPr>
          <a:xfrm>
            <a:off x="2377392"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S7</a:t>
            </a:r>
          </a:p>
        </p:txBody>
      </p:sp>
      <p:sp>
        <p:nvSpPr>
          <p:cNvPr id="13" name="TextBox 12"/>
          <p:cNvSpPr txBox="1"/>
          <p:nvPr/>
        </p:nvSpPr>
        <p:spPr>
          <a:xfrm>
            <a:off x="8172400" y="2043015"/>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S5</a:t>
            </a:r>
          </a:p>
        </p:txBody>
      </p:sp>
      <p:sp>
        <p:nvSpPr>
          <p:cNvPr id="14" name="TextBox 13"/>
          <p:cNvSpPr txBox="1"/>
          <p:nvPr/>
        </p:nvSpPr>
        <p:spPr>
          <a:xfrm>
            <a:off x="6372200" y="2032258"/>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S4</a:t>
            </a:r>
          </a:p>
        </p:txBody>
      </p:sp>
      <p:sp>
        <p:nvSpPr>
          <p:cNvPr id="15" name="TextBox 14"/>
          <p:cNvSpPr txBox="1"/>
          <p:nvPr/>
        </p:nvSpPr>
        <p:spPr>
          <a:xfrm>
            <a:off x="4355976" y="201282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S3</a:t>
            </a:r>
          </a:p>
        </p:txBody>
      </p:sp>
      <p:sp>
        <p:nvSpPr>
          <p:cNvPr id="16" name="TextBox 15"/>
          <p:cNvSpPr txBox="1"/>
          <p:nvPr/>
        </p:nvSpPr>
        <p:spPr>
          <a:xfrm>
            <a:off x="2377392"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S2</a:t>
            </a:r>
          </a:p>
        </p:txBody>
      </p:sp>
    </p:spTree>
    <p:extLst>
      <p:ext uri="{BB962C8B-B14F-4D97-AF65-F5344CB8AC3E}">
        <p14:creationId xmlns:p14="http://schemas.microsoft.com/office/powerpoint/2010/main" val="1104394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solidFill>
                  <a:srgbClr val="3366FF"/>
                </a:solidFill>
              </a:rPr>
              <a:t>Multitasking</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marL="0" indent="0">
              <a:buNone/>
            </a:pPr>
            <a:endParaRPr lang="en-IN" sz="2400" dirty="0"/>
          </a:p>
          <a:p>
            <a:pPr marL="0" indent="0">
              <a:buNone/>
            </a:pPr>
            <a:r>
              <a:rPr lang="en-IN" sz="2400" b="1" dirty="0"/>
              <a:t>Class-Student Example?</a:t>
            </a:r>
          </a:p>
        </p:txBody>
      </p:sp>
      <p:sp>
        <p:nvSpPr>
          <p:cNvPr id="2" name="Date Placeholder 1"/>
          <p:cNvSpPr>
            <a:spLocks noGrp="1"/>
          </p:cNvSpPr>
          <p:nvPr>
            <p:ph type="dt" sz="half" idx="10"/>
          </p:nvPr>
        </p:nvSpPr>
        <p:spPr/>
        <p:txBody>
          <a:bodyPr/>
          <a:lstStyle/>
          <a:p>
            <a:fld id="{18D28BE8-A16D-4049-B0FD-EE568C0F25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82</a:t>
            </a:fld>
            <a:endParaRPr lang="en-IN"/>
          </a:p>
        </p:txBody>
      </p:sp>
      <p:sp>
        <p:nvSpPr>
          <p:cNvPr id="5" name="TextBox 4"/>
          <p:cNvSpPr txBox="1"/>
          <p:nvPr/>
        </p:nvSpPr>
        <p:spPr>
          <a:xfrm>
            <a:off x="755576"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S1</a:t>
            </a:r>
          </a:p>
        </p:txBody>
      </p:sp>
      <p:sp>
        <p:nvSpPr>
          <p:cNvPr id="8" name="TextBox 7"/>
          <p:cNvSpPr txBox="1"/>
          <p:nvPr/>
        </p:nvSpPr>
        <p:spPr>
          <a:xfrm>
            <a:off x="767152" y="328498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S6</a:t>
            </a:r>
          </a:p>
        </p:txBody>
      </p:sp>
      <p:sp>
        <p:nvSpPr>
          <p:cNvPr id="9" name="TextBox 8"/>
          <p:cNvSpPr txBox="1"/>
          <p:nvPr/>
        </p:nvSpPr>
        <p:spPr>
          <a:xfrm>
            <a:off x="81724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S10</a:t>
            </a:r>
          </a:p>
        </p:txBody>
      </p:sp>
      <p:sp>
        <p:nvSpPr>
          <p:cNvPr id="10" name="TextBox 9"/>
          <p:cNvSpPr txBox="1"/>
          <p:nvPr/>
        </p:nvSpPr>
        <p:spPr>
          <a:xfrm>
            <a:off x="6372200"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S9</a:t>
            </a:r>
          </a:p>
        </p:txBody>
      </p:sp>
      <p:sp>
        <p:nvSpPr>
          <p:cNvPr id="11" name="TextBox 10"/>
          <p:cNvSpPr txBox="1"/>
          <p:nvPr/>
        </p:nvSpPr>
        <p:spPr>
          <a:xfrm>
            <a:off x="4355976"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S8</a:t>
            </a:r>
          </a:p>
        </p:txBody>
      </p:sp>
      <p:sp>
        <p:nvSpPr>
          <p:cNvPr id="12" name="TextBox 11"/>
          <p:cNvSpPr txBox="1"/>
          <p:nvPr/>
        </p:nvSpPr>
        <p:spPr>
          <a:xfrm>
            <a:off x="2377392" y="3356992"/>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S7</a:t>
            </a:r>
          </a:p>
        </p:txBody>
      </p:sp>
      <p:sp>
        <p:nvSpPr>
          <p:cNvPr id="13" name="TextBox 12"/>
          <p:cNvSpPr txBox="1"/>
          <p:nvPr/>
        </p:nvSpPr>
        <p:spPr>
          <a:xfrm>
            <a:off x="8172400" y="2043015"/>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S5</a:t>
            </a:r>
          </a:p>
        </p:txBody>
      </p:sp>
      <p:sp>
        <p:nvSpPr>
          <p:cNvPr id="14" name="TextBox 13"/>
          <p:cNvSpPr txBox="1"/>
          <p:nvPr/>
        </p:nvSpPr>
        <p:spPr>
          <a:xfrm>
            <a:off x="6372200" y="2032258"/>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S4</a:t>
            </a:r>
          </a:p>
        </p:txBody>
      </p:sp>
      <p:sp>
        <p:nvSpPr>
          <p:cNvPr id="15" name="TextBox 14"/>
          <p:cNvSpPr txBox="1"/>
          <p:nvPr/>
        </p:nvSpPr>
        <p:spPr>
          <a:xfrm>
            <a:off x="4355976" y="2012824"/>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S3</a:t>
            </a:r>
          </a:p>
        </p:txBody>
      </p:sp>
      <p:sp>
        <p:nvSpPr>
          <p:cNvPr id="16" name="TextBox 15"/>
          <p:cNvSpPr txBox="1"/>
          <p:nvPr/>
        </p:nvSpPr>
        <p:spPr>
          <a:xfrm>
            <a:off x="2377392" y="1988840"/>
            <a:ext cx="64807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a:t>S2</a:t>
            </a:r>
          </a:p>
        </p:txBody>
      </p:sp>
    </p:spTree>
    <p:extLst>
      <p:ext uri="{BB962C8B-B14F-4D97-AF65-F5344CB8AC3E}">
        <p14:creationId xmlns:p14="http://schemas.microsoft.com/office/powerpoint/2010/main" val="34917194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80728"/>
            <a:ext cx="7832725" cy="5030540"/>
          </a:xfrm>
        </p:spPr>
        <p:txBody>
          <a:bodyPr>
            <a:normAutofit/>
          </a:bodyPr>
          <a:lstStyle/>
          <a:p>
            <a:pPr>
              <a:lnSpc>
                <a:spcPct val="90000"/>
              </a:lnSpc>
              <a:buFont typeface="Monotype Sorts" pitchFamily="-84" charset="2"/>
              <a:buNone/>
            </a:pPr>
            <a:endParaRPr lang="en-US" altLang="en-US" sz="1600" dirty="0"/>
          </a:p>
          <a:p>
            <a:pPr marL="0" indent="0">
              <a:lnSpc>
                <a:spcPct val="90000"/>
              </a:lnSpc>
              <a:buNone/>
            </a:pPr>
            <a:endParaRPr lang="en-US" altLang="en-US" sz="2400" dirty="0"/>
          </a:p>
          <a:p>
            <a:pPr>
              <a:lnSpc>
                <a:spcPct val="90000"/>
              </a:lnSpc>
            </a:pPr>
            <a:r>
              <a:rPr lang="en-US" altLang="en-US" sz="2400" dirty="0"/>
              <a:t>More complex than Multi programmed OS</a:t>
            </a:r>
          </a:p>
          <a:p>
            <a:pPr>
              <a:lnSpc>
                <a:spcPct val="90000"/>
              </a:lnSpc>
            </a:pPr>
            <a:endParaRPr lang="en-US" altLang="en-US" sz="2400" dirty="0"/>
          </a:p>
        </p:txBody>
      </p:sp>
      <p:sp>
        <p:nvSpPr>
          <p:cNvPr id="2" name="Date Placeholder 1"/>
          <p:cNvSpPr>
            <a:spLocks noGrp="1"/>
          </p:cNvSpPr>
          <p:nvPr>
            <p:ph type="dt" sz="half" idx="10"/>
          </p:nvPr>
        </p:nvSpPr>
        <p:spPr/>
        <p:txBody>
          <a:bodyPr/>
          <a:lstStyle/>
          <a:p>
            <a:fld id="{00DB7161-ECCA-471C-BA23-19068B787D10}"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83</a:t>
            </a:fld>
            <a:endParaRPr lang="en-IN"/>
          </a:p>
        </p:txBody>
      </p:sp>
    </p:spTree>
    <p:extLst>
      <p:ext uri="{BB962C8B-B14F-4D97-AF65-F5344CB8AC3E}">
        <p14:creationId xmlns:p14="http://schemas.microsoft.com/office/powerpoint/2010/main" val="791439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548680"/>
            <a:ext cx="7832725" cy="5462588"/>
          </a:xfrm>
        </p:spPr>
        <p:txBody>
          <a:bodyPr>
            <a:normAutofit/>
          </a:bodyPr>
          <a:lstStyle/>
          <a:p>
            <a:pPr>
              <a:lnSpc>
                <a:spcPct val="90000"/>
              </a:lnSpc>
              <a:buFont typeface="Monotype Sorts" pitchFamily="-84" charset="2"/>
              <a:buNone/>
            </a:pPr>
            <a:endParaRPr lang="en-US" altLang="en-US" sz="1600" dirty="0">
              <a:highlight>
                <a:srgbClr val="FFFF00"/>
              </a:highlight>
            </a:endParaRPr>
          </a:p>
          <a:p>
            <a:pPr>
              <a:lnSpc>
                <a:spcPct val="90000"/>
              </a:lnSpc>
            </a:pPr>
            <a:endParaRPr lang="en-US" altLang="en-US" sz="2400" dirty="0">
              <a:highlight>
                <a:srgbClr val="FFFF00"/>
              </a:highlight>
            </a:endParaRPr>
          </a:p>
          <a:p>
            <a:pPr>
              <a:lnSpc>
                <a:spcPct val="90000"/>
              </a:lnSpc>
            </a:pPr>
            <a:r>
              <a:rPr lang="en-US" altLang="en-US" sz="2400" dirty="0">
                <a:highlight>
                  <a:srgbClr val="FFFF00"/>
                </a:highlight>
              </a:rPr>
              <a:t>To obtain a reasonable response time, </a:t>
            </a:r>
          </a:p>
          <a:p>
            <a:pPr lvl="1">
              <a:lnSpc>
                <a:spcPct val="90000"/>
              </a:lnSpc>
            </a:pPr>
            <a:r>
              <a:rPr lang="en-US" altLang="en-US" sz="2400" dirty="0">
                <a:highlight>
                  <a:srgbClr val="FFFF00"/>
                </a:highlight>
              </a:rPr>
              <a:t>jobs may have to be  swapped in and out of main memory to the disk.</a:t>
            </a:r>
          </a:p>
          <a:p>
            <a:pPr lvl="1">
              <a:lnSpc>
                <a:spcPct val="90000"/>
              </a:lnSpc>
            </a:pPr>
            <a:endParaRPr lang="en-US" altLang="en-US" sz="2400" dirty="0">
              <a:highlight>
                <a:srgbClr val="FFFF00"/>
              </a:highlight>
            </a:endParaRPr>
          </a:p>
          <a:p>
            <a:pPr lvl="1">
              <a:lnSpc>
                <a:spcPct val="90000"/>
              </a:lnSpc>
            </a:pPr>
            <a:r>
              <a:rPr lang="en-US" altLang="en-US" sz="2400" dirty="0">
                <a:highlight>
                  <a:srgbClr val="FFFF00"/>
                </a:highlight>
              </a:rPr>
              <a:t>Virtual memory is used </a:t>
            </a:r>
          </a:p>
          <a:p>
            <a:pPr lvl="2">
              <a:lnSpc>
                <a:spcPct val="90000"/>
              </a:lnSpc>
            </a:pPr>
            <a:r>
              <a:rPr lang="en-US" altLang="en-US" dirty="0">
                <a:highlight>
                  <a:srgbClr val="FFFF00"/>
                </a:highlight>
              </a:rPr>
              <a:t>which allows execution of a job that may not be completely in memory.</a:t>
            </a:r>
          </a:p>
          <a:p>
            <a:pPr lvl="2">
              <a:lnSpc>
                <a:spcPct val="90000"/>
              </a:lnSpc>
            </a:pPr>
            <a:r>
              <a:rPr lang="en-US" altLang="en-US" dirty="0">
                <a:highlight>
                  <a:srgbClr val="FFFF00"/>
                </a:highlight>
              </a:rPr>
              <a:t>Programs can be longer than physical memory.</a:t>
            </a:r>
          </a:p>
        </p:txBody>
      </p:sp>
      <p:sp>
        <p:nvSpPr>
          <p:cNvPr id="2" name="Date Placeholder 1"/>
          <p:cNvSpPr>
            <a:spLocks noGrp="1"/>
          </p:cNvSpPr>
          <p:nvPr>
            <p:ph type="dt" sz="half" idx="10"/>
          </p:nvPr>
        </p:nvSpPr>
        <p:spPr/>
        <p:txBody>
          <a:bodyPr/>
          <a:lstStyle/>
          <a:p>
            <a:fld id="{524EB89E-FC76-4F54-B59D-8175356F1FD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84</a:t>
            </a:fld>
            <a:endParaRPr lang="en-IN"/>
          </a:p>
        </p:txBody>
      </p:sp>
    </p:spTree>
    <p:extLst>
      <p:ext uri="{BB962C8B-B14F-4D97-AF65-F5344CB8AC3E}">
        <p14:creationId xmlns:p14="http://schemas.microsoft.com/office/powerpoint/2010/main" val="936717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08720"/>
            <a:ext cx="7832725" cy="5102548"/>
          </a:xfrm>
        </p:spPr>
        <p:txBody>
          <a:bodyPr>
            <a:normAutofit/>
          </a:bodyPr>
          <a:lstStyle/>
          <a:p>
            <a:pPr>
              <a:lnSpc>
                <a:spcPct val="90000"/>
              </a:lnSpc>
              <a:buFont typeface="Monotype Sorts" pitchFamily="-84" charset="2"/>
              <a:buNone/>
            </a:pPr>
            <a:endParaRPr lang="en-US" altLang="en-US" sz="1600" dirty="0">
              <a:highlight>
                <a:srgbClr val="FFFF00"/>
              </a:highlight>
            </a:endParaRPr>
          </a:p>
          <a:p>
            <a:pPr>
              <a:lnSpc>
                <a:spcPct val="90000"/>
              </a:lnSpc>
            </a:pPr>
            <a:r>
              <a:rPr lang="en-IN" sz="2400" dirty="0">
                <a:highlight>
                  <a:srgbClr val="FFFF00"/>
                </a:highlight>
              </a:rPr>
              <a:t>In a time sharing system, each process is assigned some specific quantum of time for which a process is meant to execute. </a:t>
            </a:r>
          </a:p>
          <a:p>
            <a:pPr>
              <a:lnSpc>
                <a:spcPct val="90000"/>
              </a:lnSpc>
            </a:pPr>
            <a:r>
              <a:rPr lang="en-IN" sz="2400" dirty="0">
                <a:highlight>
                  <a:srgbClr val="FFFF00"/>
                </a:highlight>
              </a:rPr>
              <a:t>Say there are 4 processes P1, P2, P3, P4 ready to execute. </a:t>
            </a:r>
          </a:p>
          <a:p>
            <a:pPr>
              <a:lnSpc>
                <a:spcPct val="90000"/>
              </a:lnSpc>
            </a:pPr>
            <a:r>
              <a:rPr lang="en-IN" sz="2400" dirty="0">
                <a:highlight>
                  <a:srgbClr val="FFFF00"/>
                </a:highlight>
              </a:rPr>
              <a:t>Say time quantum of 5 nanoseconds (5 ns). </a:t>
            </a:r>
          </a:p>
          <a:p>
            <a:pPr>
              <a:lnSpc>
                <a:spcPct val="90000"/>
              </a:lnSpc>
            </a:pPr>
            <a:r>
              <a:rPr lang="en-IN" sz="2400" dirty="0">
                <a:highlight>
                  <a:srgbClr val="FFFF00"/>
                </a:highlight>
              </a:rPr>
              <a:t>As one process begins execution (say P2), it executes for that quantum of time (5 ns). </a:t>
            </a:r>
          </a:p>
          <a:p>
            <a:pPr>
              <a:lnSpc>
                <a:spcPct val="90000"/>
              </a:lnSpc>
            </a:pPr>
            <a:r>
              <a:rPr lang="en-IN" sz="2400" dirty="0">
                <a:highlight>
                  <a:srgbClr val="FFFF00"/>
                </a:highlight>
              </a:rPr>
              <a:t>After 5 ns the CPU starts the execution of the other process (say P3) for the specified quantum of time.</a:t>
            </a:r>
          </a:p>
        </p:txBody>
      </p:sp>
      <p:sp>
        <p:nvSpPr>
          <p:cNvPr id="2" name="Date Placeholder 1"/>
          <p:cNvSpPr>
            <a:spLocks noGrp="1"/>
          </p:cNvSpPr>
          <p:nvPr>
            <p:ph type="dt" sz="half" idx="10"/>
          </p:nvPr>
        </p:nvSpPr>
        <p:spPr/>
        <p:txBody>
          <a:bodyPr/>
          <a:lstStyle/>
          <a:p>
            <a:fld id="{524EB89E-FC76-4F54-B59D-8175356F1FD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85</a:t>
            </a:fld>
            <a:endParaRPr lang="en-IN"/>
          </a:p>
        </p:txBody>
      </p:sp>
    </p:spTree>
    <p:extLst>
      <p:ext uri="{BB962C8B-B14F-4D97-AF65-F5344CB8AC3E}">
        <p14:creationId xmlns:p14="http://schemas.microsoft.com/office/powerpoint/2010/main" val="1254755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08720"/>
            <a:ext cx="7832725" cy="5102548"/>
          </a:xfrm>
        </p:spPr>
        <p:txBody>
          <a:bodyPr>
            <a:normAutofit/>
          </a:bodyPr>
          <a:lstStyle/>
          <a:p>
            <a:pPr>
              <a:lnSpc>
                <a:spcPct val="90000"/>
              </a:lnSpc>
              <a:buFont typeface="Monotype Sorts" pitchFamily="-84" charset="2"/>
              <a:buNone/>
            </a:pPr>
            <a:endParaRPr lang="en-US" altLang="en-US" sz="1600" dirty="0">
              <a:highlight>
                <a:srgbClr val="FFFF00"/>
              </a:highlight>
            </a:endParaRPr>
          </a:p>
          <a:p>
            <a:pPr>
              <a:lnSpc>
                <a:spcPct val="90000"/>
              </a:lnSpc>
            </a:pPr>
            <a:r>
              <a:rPr lang="en-IN" sz="2400" dirty="0">
                <a:highlight>
                  <a:srgbClr val="FFFF00"/>
                </a:highlight>
              </a:rPr>
              <a:t>Thus the CPU makes the processes to share time slices between them and execute accordingly. </a:t>
            </a:r>
          </a:p>
          <a:p>
            <a:pPr>
              <a:lnSpc>
                <a:spcPct val="90000"/>
              </a:lnSpc>
            </a:pPr>
            <a:r>
              <a:rPr lang="en-IN" sz="2400" dirty="0">
                <a:highlight>
                  <a:srgbClr val="FFFF00"/>
                </a:highlight>
              </a:rPr>
              <a:t>As soon as time quantum of one process expires, another process begins its execution.</a:t>
            </a:r>
          </a:p>
          <a:p>
            <a:pPr>
              <a:lnSpc>
                <a:spcPct val="90000"/>
              </a:lnSpc>
            </a:pPr>
            <a:r>
              <a:rPr lang="en-IN" sz="2400" b="1" dirty="0">
                <a:solidFill>
                  <a:srgbClr val="FF0000"/>
                </a:solidFill>
                <a:highlight>
                  <a:srgbClr val="FFFF00"/>
                </a:highlight>
              </a:rPr>
              <a:t>The context switch is so fast that the user is able to interact with each program separately while it is running. </a:t>
            </a:r>
          </a:p>
          <a:p>
            <a:pPr>
              <a:lnSpc>
                <a:spcPct val="90000"/>
              </a:lnSpc>
            </a:pPr>
            <a:r>
              <a:rPr lang="en-IN" sz="2400" dirty="0">
                <a:highlight>
                  <a:srgbClr val="FFFF00"/>
                </a:highlight>
              </a:rPr>
              <a:t>This way, the user is given the illusion that multiple processes/ tasks are executing simultaneously.</a:t>
            </a:r>
            <a:endParaRPr lang="en-US" altLang="en-US" sz="2400" dirty="0">
              <a:highlight>
                <a:srgbClr val="FFFF00"/>
              </a:highlight>
            </a:endParaRPr>
          </a:p>
        </p:txBody>
      </p:sp>
      <p:sp>
        <p:nvSpPr>
          <p:cNvPr id="2" name="Date Placeholder 1"/>
          <p:cNvSpPr>
            <a:spLocks noGrp="1"/>
          </p:cNvSpPr>
          <p:nvPr>
            <p:ph type="dt" sz="half" idx="10"/>
          </p:nvPr>
        </p:nvSpPr>
        <p:spPr/>
        <p:txBody>
          <a:bodyPr/>
          <a:lstStyle/>
          <a:p>
            <a:fld id="{524EB89E-FC76-4F54-B59D-8175356F1FD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86</a:t>
            </a:fld>
            <a:endParaRPr lang="en-IN"/>
          </a:p>
        </p:txBody>
      </p:sp>
    </p:spTree>
    <p:extLst>
      <p:ext uri="{BB962C8B-B14F-4D97-AF65-F5344CB8AC3E}">
        <p14:creationId xmlns:p14="http://schemas.microsoft.com/office/powerpoint/2010/main" val="11452438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Timesharing </a:t>
            </a:r>
            <a:r>
              <a:rPr lang="en-US" altLang="en-US" sz="2400" dirty="0"/>
              <a:t>(</a:t>
            </a:r>
            <a:r>
              <a:rPr lang="en-US" altLang="en-US" b="1" dirty="0"/>
              <a:t>multitasking</a:t>
            </a:r>
            <a:r>
              <a:rPr lang="en-US" altLang="en-US" sz="2400" dirty="0"/>
              <a:t>)</a:t>
            </a:r>
            <a:endParaRPr lang="en-US" altLang="en-US" dirty="0"/>
          </a:p>
        </p:txBody>
      </p:sp>
      <p:sp>
        <p:nvSpPr>
          <p:cNvPr id="31747" name="Rectangle 3"/>
          <p:cNvSpPr>
            <a:spLocks noGrp="1" noChangeArrowheads="1"/>
          </p:cNvSpPr>
          <p:nvPr>
            <p:ph type="body" idx="4294967295"/>
          </p:nvPr>
        </p:nvSpPr>
        <p:spPr>
          <a:xfrm>
            <a:off x="683568" y="908720"/>
            <a:ext cx="7832725" cy="5102548"/>
          </a:xfrm>
        </p:spPr>
        <p:txBody>
          <a:bodyPr>
            <a:normAutofit lnSpcReduction="10000"/>
          </a:bodyPr>
          <a:lstStyle/>
          <a:p>
            <a:pPr>
              <a:lnSpc>
                <a:spcPct val="90000"/>
              </a:lnSpc>
              <a:buFont typeface="Monotype Sorts" pitchFamily="-84" charset="2"/>
              <a:buNone/>
            </a:pPr>
            <a:endParaRPr lang="en-US" altLang="en-US" sz="16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endParaRPr lang="en-IN" sz="2400" dirty="0"/>
          </a:p>
          <a:p>
            <a:pPr>
              <a:lnSpc>
                <a:spcPct val="90000"/>
              </a:lnSpc>
            </a:pPr>
            <a:r>
              <a:rPr lang="en-IN" sz="2400" dirty="0"/>
              <a:t>So for multitasking to take place, </a:t>
            </a:r>
            <a:r>
              <a:rPr lang="en-IN" sz="2400" b="1" dirty="0">
                <a:highlight>
                  <a:srgbClr val="FFFF00"/>
                </a:highlight>
              </a:rPr>
              <a:t>firstly there should be multiprogramming i.e. presence of multiple programs ready for execution. </a:t>
            </a:r>
          </a:p>
          <a:p>
            <a:pPr>
              <a:lnSpc>
                <a:spcPct val="90000"/>
              </a:lnSpc>
            </a:pPr>
            <a:r>
              <a:rPr lang="en-IN" sz="2400" b="1" dirty="0">
                <a:highlight>
                  <a:srgbClr val="FFFF00"/>
                </a:highlight>
              </a:rPr>
              <a:t>And secondly the concept of time sharing.</a:t>
            </a:r>
          </a:p>
          <a:p>
            <a:pPr>
              <a:lnSpc>
                <a:spcPct val="90000"/>
              </a:lnSpc>
            </a:pPr>
            <a:r>
              <a:rPr lang="en-US" altLang="en-US" sz="2400" b="1" dirty="0">
                <a:solidFill>
                  <a:srgbClr val="FF0000"/>
                </a:solidFill>
                <a:highlight>
                  <a:srgbClr val="FFFF00"/>
                </a:highlight>
              </a:rPr>
              <a:t>Responsiveness Increases</a:t>
            </a:r>
          </a:p>
        </p:txBody>
      </p:sp>
      <p:sp>
        <p:nvSpPr>
          <p:cNvPr id="2" name="Date Placeholder 1"/>
          <p:cNvSpPr>
            <a:spLocks noGrp="1"/>
          </p:cNvSpPr>
          <p:nvPr>
            <p:ph type="dt" sz="half" idx="10"/>
          </p:nvPr>
        </p:nvSpPr>
        <p:spPr/>
        <p:txBody>
          <a:bodyPr/>
          <a:lstStyle/>
          <a:p>
            <a:fld id="{524EB89E-FC76-4F54-B59D-8175356F1FD3}"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87</a:t>
            </a:fld>
            <a:endParaRPr lang="en-IN"/>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572" b="3475"/>
          <a:stretch/>
        </p:blipFill>
        <p:spPr bwMode="auto">
          <a:xfrm>
            <a:off x="1691680" y="908720"/>
            <a:ext cx="4762500" cy="315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83568" y="5373216"/>
            <a:ext cx="5770612"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59301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5B40A-D962-4AF2-8B44-5370290743B8}"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88</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 y="1052736"/>
            <a:ext cx="9108041" cy="486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1069975" y="166688"/>
            <a:ext cx="7616825" cy="576262"/>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b="1" dirty="0"/>
              <a:t>Multiprogramming Vs Timesharing </a:t>
            </a:r>
            <a:r>
              <a:rPr lang="en-US" altLang="en-US" sz="2400" dirty="0"/>
              <a:t>(</a:t>
            </a:r>
            <a:r>
              <a:rPr lang="en-US" altLang="en-US" b="1" dirty="0"/>
              <a:t>multitasking</a:t>
            </a:r>
            <a:r>
              <a:rPr lang="en-US" altLang="en-US" sz="2400" dirty="0"/>
              <a:t>)</a:t>
            </a:r>
            <a:endParaRPr lang="en-US" altLang="en-US" dirty="0"/>
          </a:p>
        </p:txBody>
      </p:sp>
      <p:sp>
        <p:nvSpPr>
          <p:cNvPr id="5" name="Rectangle 4"/>
          <p:cNvSpPr/>
          <p:nvPr/>
        </p:nvSpPr>
        <p:spPr>
          <a:xfrm>
            <a:off x="-32327" y="6581001"/>
            <a:ext cx="7340629" cy="276999"/>
          </a:xfrm>
          <a:prstGeom prst="rect">
            <a:avLst/>
          </a:prstGeom>
        </p:spPr>
        <p:txBody>
          <a:bodyPr wrap="square">
            <a:spAutoFit/>
          </a:bodyPr>
          <a:lstStyle/>
          <a:p>
            <a:r>
              <a:rPr lang="en-IN" sz="1200" dirty="0"/>
              <a:t>https://www.geeksforgeeks.org/difference-between-multiprogramming-and-multitasking/</a:t>
            </a:r>
          </a:p>
        </p:txBody>
      </p:sp>
      <p:sp>
        <p:nvSpPr>
          <p:cNvPr id="8" name="Rectangle 7"/>
          <p:cNvSpPr/>
          <p:nvPr/>
        </p:nvSpPr>
        <p:spPr>
          <a:xfrm>
            <a:off x="611560" y="2186419"/>
            <a:ext cx="8280920" cy="5945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p:cNvSpPr/>
          <p:nvPr/>
        </p:nvSpPr>
        <p:spPr>
          <a:xfrm>
            <a:off x="539552" y="4130635"/>
            <a:ext cx="8280920" cy="95454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7CF7332-F66B-1C1B-2561-B4C12DFB6F3C}"/>
                  </a:ext>
                </a:extLst>
              </p14:cNvPr>
              <p14:cNvContentPartPr/>
              <p14:nvPr/>
            </p14:nvContentPartPr>
            <p14:xfrm>
              <a:off x="471770" y="539261"/>
              <a:ext cx="455040" cy="80280"/>
            </p14:xfrm>
          </p:contentPart>
        </mc:Choice>
        <mc:Fallback xmlns="">
          <p:pic>
            <p:nvPicPr>
              <p:cNvPr id="7" name="Ink 6">
                <a:extLst>
                  <a:ext uri="{FF2B5EF4-FFF2-40B4-BE49-F238E27FC236}">
                    <a16:creationId xmlns:a16="http://schemas.microsoft.com/office/drawing/2014/main" id="{97CF7332-F66B-1C1B-2561-B4C12DFB6F3C}"/>
                  </a:ext>
                </a:extLst>
              </p:cNvPr>
              <p:cNvPicPr/>
              <p:nvPr/>
            </p:nvPicPr>
            <p:blipFill>
              <a:blip r:embed="rId4"/>
              <a:stretch>
                <a:fillRect/>
              </a:stretch>
            </p:blipFill>
            <p:spPr>
              <a:xfrm>
                <a:off x="465650" y="533141"/>
                <a:ext cx="467280" cy="92520"/>
              </a:xfrm>
              <a:prstGeom prst="rect">
                <a:avLst/>
              </a:prstGeom>
            </p:spPr>
          </p:pic>
        </mc:Fallback>
      </mc:AlternateContent>
      <p:grpSp>
        <p:nvGrpSpPr>
          <p:cNvPr id="16" name="Group 15">
            <a:extLst>
              <a:ext uri="{FF2B5EF4-FFF2-40B4-BE49-F238E27FC236}">
                <a16:creationId xmlns:a16="http://schemas.microsoft.com/office/drawing/2014/main" id="{32EDCF80-B00D-0363-AADD-EB5737A990E4}"/>
              </a:ext>
            </a:extLst>
          </p:cNvPr>
          <p:cNvGrpSpPr/>
          <p:nvPr/>
        </p:nvGrpSpPr>
        <p:grpSpPr>
          <a:xfrm>
            <a:off x="295370" y="619181"/>
            <a:ext cx="1465200" cy="618840"/>
            <a:chOff x="295370" y="619181"/>
            <a:chExt cx="1465200" cy="61884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9DCEAA7-ED12-C1D3-8C1F-EF39A88C9B99}"/>
                    </a:ext>
                  </a:extLst>
                </p14:cNvPr>
                <p14:cNvContentPartPr/>
                <p14:nvPr/>
              </p14:nvContentPartPr>
              <p14:xfrm>
                <a:off x="295370" y="619181"/>
                <a:ext cx="509760" cy="426960"/>
              </p14:xfrm>
            </p:contentPart>
          </mc:Choice>
          <mc:Fallback xmlns="">
            <p:pic>
              <p:nvPicPr>
                <p:cNvPr id="10" name="Ink 9">
                  <a:extLst>
                    <a:ext uri="{FF2B5EF4-FFF2-40B4-BE49-F238E27FC236}">
                      <a16:creationId xmlns:a16="http://schemas.microsoft.com/office/drawing/2014/main" id="{C9DCEAA7-ED12-C1D3-8C1F-EF39A88C9B99}"/>
                    </a:ext>
                  </a:extLst>
                </p:cNvPr>
                <p:cNvPicPr/>
                <p:nvPr/>
              </p:nvPicPr>
              <p:blipFill>
                <a:blip r:embed="rId6"/>
                <a:stretch>
                  <a:fillRect/>
                </a:stretch>
              </p:blipFill>
              <p:spPr>
                <a:xfrm>
                  <a:off x="289250" y="613061"/>
                  <a:ext cx="5220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59543D3E-8F1F-30A9-D4CA-0B3FCA0E3818}"/>
                    </a:ext>
                  </a:extLst>
                </p14:cNvPr>
                <p14:cNvContentPartPr/>
                <p14:nvPr/>
              </p14:nvContentPartPr>
              <p14:xfrm>
                <a:off x="913850" y="731501"/>
                <a:ext cx="410040" cy="371160"/>
              </p14:xfrm>
            </p:contentPart>
          </mc:Choice>
          <mc:Fallback xmlns="">
            <p:pic>
              <p:nvPicPr>
                <p:cNvPr id="11" name="Ink 10">
                  <a:extLst>
                    <a:ext uri="{FF2B5EF4-FFF2-40B4-BE49-F238E27FC236}">
                      <a16:creationId xmlns:a16="http://schemas.microsoft.com/office/drawing/2014/main" id="{59543D3E-8F1F-30A9-D4CA-0B3FCA0E3818}"/>
                    </a:ext>
                  </a:extLst>
                </p:cNvPr>
                <p:cNvPicPr/>
                <p:nvPr/>
              </p:nvPicPr>
              <p:blipFill>
                <a:blip r:embed="rId8"/>
                <a:stretch>
                  <a:fillRect/>
                </a:stretch>
              </p:blipFill>
              <p:spPr>
                <a:xfrm>
                  <a:off x="907730" y="725381"/>
                  <a:ext cx="4222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BBAEA587-1FFF-E711-6E59-EE2E698F2F38}"/>
                    </a:ext>
                  </a:extLst>
                </p14:cNvPr>
                <p14:cNvContentPartPr/>
                <p14:nvPr/>
              </p14:nvContentPartPr>
              <p14:xfrm>
                <a:off x="1435130" y="757061"/>
                <a:ext cx="10440" cy="480960"/>
              </p14:xfrm>
            </p:contentPart>
          </mc:Choice>
          <mc:Fallback xmlns="">
            <p:pic>
              <p:nvPicPr>
                <p:cNvPr id="13" name="Ink 12">
                  <a:extLst>
                    <a:ext uri="{FF2B5EF4-FFF2-40B4-BE49-F238E27FC236}">
                      <a16:creationId xmlns:a16="http://schemas.microsoft.com/office/drawing/2014/main" id="{BBAEA587-1FFF-E711-6E59-EE2E698F2F38}"/>
                    </a:ext>
                  </a:extLst>
                </p:cNvPr>
                <p:cNvPicPr/>
                <p:nvPr/>
              </p:nvPicPr>
              <p:blipFill>
                <a:blip r:embed="rId10"/>
                <a:stretch>
                  <a:fillRect/>
                </a:stretch>
              </p:blipFill>
              <p:spPr>
                <a:xfrm>
                  <a:off x="1429010" y="750941"/>
                  <a:ext cx="226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B86B4AF-9638-AF01-F204-D59C3C254E27}"/>
                    </a:ext>
                  </a:extLst>
                </p14:cNvPr>
                <p14:cNvContentPartPr/>
                <p14:nvPr/>
              </p14:nvContentPartPr>
              <p14:xfrm>
                <a:off x="1484810" y="677501"/>
                <a:ext cx="275760" cy="306720"/>
              </p14:xfrm>
            </p:contentPart>
          </mc:Choice>
          <mc:Fallback xmlns="">
            <p:pic>
              <p:nvPicPr>
                <p:cNvPr id="15" name="Ink 14">
                  <a:extLst>
                    <a:ext uri="{FF2B5EF4-FFF2-40B4-BE49-F238E27FC236}">
                      <a16:creationId xmlns:a16="http://schemas.microsoft.com/office/drawing/2014/main" id="{EB86B4AF-9638-AF01-F204-D59C3C254E27}"/>
                    </a:ext>
                  </a:extLst>
                </p:cNvPr>
                <p:cNvPicPr/>
                <p:nvPr/>
              </p:nvPicPr>
              <p:blipFill>
                <a:blip r:embed="rId12"/>
                <a:stretch>
                  <a:fillRect/>
                </a:stretch>
              </p:blipFill>
              <p:spPr>
                <a:xfrm>
                  <a:off x="1478690" y="671381"/>
                  <a:ext cx="288000" cy="318960"/>
                </a:xfrm>
                <a:prstGeom prst="rect">
                  <a:avLst/>
                </a:prstGeom>
              </p:spPr>
            </p:pic>
          </mc:Fallback>
        </mc:AlternateContent>
      </p:grpSp>
    </p:spTree>
    <p:extLst>
      <p:ext uri="{BB962C8B-B14F-4D97-AF65-F5344CB8AC3E}">
        <p14:creationId xmlns:p14="http://schemas.microsoft.com/office/powerpoint/2010/main" val="1748688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EFC222A-3493-48CA-BB6C-74060BFCE862}" type="datetime1">
              <a:rPr lang="en-IN" smtClean="0"/>
              <a:t>28-02-2025</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89</a:t>
            </a:fld>
            <a:endParaRPr lang="en-IN"/>
          </a:p>
        </p:txBody>
      </p:sp>
      <p:sp>
        <p:nvSpPr>
          <p:cNvPr id="10" name="Rectangle 9"/>
          <p:cNvSpPr/>
          <p:nvPr/>
        </p:nvSpPr>
        <p:spPr>
          <a:xfrm>
            <a:off x="611560" y="612845"/>
            <a:ext cx="7848872" cy="3477875"/>
          </a:xfrm>
          <a:prstGeom prst="rect">
            <a:avLst/>
          </a:prstGeom>
        </p:spPr>
        <p:txBody>
          <a:bodyPr wrap="square">
            <a:spAutoFit/>
          </a:bodyPr>
          <a:lstStyle/>
          <a:p>
            <a:r>
              <a:rPr lang="en-IN" sz="2000" b="1" dirty="0"/>
              <a:t>ISRO | ISRO CS 2007 | Question 25</a:t>
            </a:r>
          </a:p>
          <a:p>
            <a:r>
              <a:rPr lang="en-IN" sz="2000" dirty="0"/>
              <a:t>What is the name of the technique in which the operating system of a computer executes several programs concurrently by switching back and forth between them?</a:t>
            </a:r>
            <a:br>
              <a:rPr lang="en-IN" sz="2000" dirty="0"/>
            </a:br>
            <a:r>
              <a:rPr lang="en-IN" sz="2000" b="1" dirty="0"/>
              <a:t>(A)</a:t>
            </a:r>
            <a:r>
              <a:rPr lang="en-IN" sz="2000" dirty="0"/>
              <a:t> Partitioning</a:t>
            </a:r>
            <a:br>
              <a:rPr lang="en-IN" sz="2000" dirty="0"/>
            </a:br>
            <a:r>
              <a:rPr lang="en-IN" sz="2000" b="1" dirty="0"/>
              <a:t>(B)</a:t>
            </a:r>
            <a:r>
              <a:rPr lang="en-IN" sz="2000" dirty="0"/>
              <a:t> Multi-tasking</a:t>
            </a:r>
            <a:br>
              <a:rPr lang="en-IN" sz="2000" dirty="0"/>
            </a:br>
            <a:r>
              <a:rPr lang="en-IN" sz="2000" b="1" dirty="0"/>
              <a:t>(C)</a:t>
            </a:r>
            <a:r>
              <a:rPr lang="en-IN" sz="2000" dirty="0"/>
              <a:t> Windowing</a:t>
            </a:r>
            <a:br>
              <a:rPr lang="en-IN" sz="2000" dirty="0"/>
            </a:br>
            <a:r>
              <a:rPr lang="en-IN" sz="2000" b="1" dirty="0"/>
              <a:t>(D)</a:t>
            </a:r>
            <a:r>
              <a:rPr lang="en-IN" sz="2000" dirty="0"/>
              <a:t> Paging</a:t>
            </a:r>
            <a:br>
              <a:rPr lang="en-IN" sz="2000" dirty="0"/>
            </a:br>
            <a:br>
              <a:rPr lang="en-IN" sz="2000" dirty="0"/>
            </a:br>
            <a:br>
              <a:rPr lang="en-IN" sz="2000" dirty="0"/>
            </a:br>
            <a:endParaRPr lang="en-IN" sz="2000" dirty="0"/>
          </a:p>
        </p:txBody>
      </p:sp>
    </p:spTree>
    <p:extLst>
      <p:ext uri="{BB962C8B-B14F-4D97-AF65-F5344CB8AC3E}">
        <p14:creationId xmlns:p14="http://schemas.microsoft.com/office/powerpoint/2010/main" val="203921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Macros</a:t>
            </a:r>
            <a:endParaRPr lang="en-IN" dirty="0"/>
          </a:p>
        </p:txBody>
      </p:sp>
      <p:sp>
        <p:nvSpPr>
          <p:cNvPr id="4" name="Date Placeholder 3"/>
          <p:cNvSpPr>
            <a:spLocks noGrp="1"/>
          </p:cNvSpPr>
          <p:nvPr>
            <p:ph type="dt" sz="half" idx="10"/>
          </p:nvPr>
        </p:nvSpPr>
        <p:spPr/>
        <p:txBody>
          <a:bodyPr/>
          <a:lstStyle/>
          <a:p>
            <a:fld id="{EBA0D9D8-3380-4F70-A6F3-73311AC0E7CD}" type="datetime1">
              <a:rPr lang="en-IN" smtClean="0"/>
              <a:t>28-02-2025</a:t>
            </a:fld>
            <a:endParaRPr lang="en-IN"/>
          </a:p>
        </p:txBody>
      </p:sp>
      <p:sp>
        <p:nvSpPr>
          <p:cNvPr id="5" name="Footer Placeholder 4"/>
          <p:cNvSpPr>
            <a:spLocks noGrp="1"/>
          </p:cNvSpPr>
          <p:nvPr>
            <p:ph type="ftr" sz="quarter" idx="11"/>
          </p:nvPr>
        </p:nvSpPr>
        <p:spPr/>
        <p:txBody>
          <a:bodyPr/>
          <a:lstStyle/>
          <a:p>
            <a:r>
              <a:rPr lang="en-IN"/>
              <a:t>Prof. Shweta Dhawan Chachra</a:t>
            </a:r>
          </a:p>
        </p:txBody>
      </p:sp>
      <p:sp>
        <p:nvSpPr>
          <p:cNvPr id="6" name="Slide Number Placeholder 5"/>
          <p:cNvSpPr>
            <a:spLocks noGrp="1"/>
          </p:cNvSpPr>
          <p:nvPr>
            <p:ph type="sldNum" sz="quarter" idx="12"/>
          </p:nvPr>
        </p:nvSpPr>
        <p:spPr/>
        <p:txBody>
          <a:bodyPr/>
          <a:lstStyle/>
          <a:p>
            <a:fld id="{A5669369-968C-4B3A-94C3-E2A4E5B88044}" type="slidenum">
              <a:rPr lang="en-IN" smtClean="0"/>
              <a:t>9</a:t>
            </a:fld>
            <a:endParaRPr lang="en-IN"/>
          </a:p>
        </p:txBody>
      </p:sp>
      <p:sp>
        <p:nvSpPr>
          <p:cNvPr id="7" name="Content Placeholder 2"/>
          <p:cNvSpPr txBox="1">
            <a:spLocks/>
          </p:cNvSpPr>
          <p:nvPr/>
        </p:nvSpPr>
        <p:spPr>
          <a:xfrm>
            <a:off x="827584" y="1340768"/>
            <a:ext cx="8011616" cy="493779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3500" dirty="0"/>
              <a:t>C program to illustrate macros</a:t>
            </a:r>
          </a:p>
          <a:p>
            <a:pPr marL="0" indent="0">
              <a:buNone/>
            </a:pPr>
            <a:endParaRPr lang="en-IN" sz="3500" dirty="0"/>
          </a:p>
          <a:p>
            <a:pPr marL="0" indent="0">
              <a:buNone/>
            </a:pPr>
            <a:r>
              <a:rPr lang="en-IN" sz="3500" dirty="0"/>
              <a:t>#include &lt;</a:t>
            </a:r>
            <a:r>
              <a:rPr lang="en-IN" sz="3500" dirty="0" err="1"/>
              <a:t>stdio.h</a:t>
            </a:r>
            <a:r>
              <a:rPr lang="en-IN" sz="3500" dirty="0"/>
              <a:t>&gt;</a:t>
            </a:r>
          </a:p>
          <a:p>
            <a:pPr marL="0" indent="0">
              <a:buNone/>
            </a:pPr>
            <a:endParaRPr lang="en-IN" sz="3500" dirty="0"/>
          </a:p>
          <a:p>
            <a:pPr marL="0" indent="0">
              <a:buNone/>
            </a:pPr>
            <a:r>
              <a:rPr lang="en-IN" sz="3500" dirty="0"/>
              <a:t>// Macro definition</a:t>
            </a:r>
          </a:p>
          <a:p>
            <a:pPr marL="0" indent="0">
              <a:buNone/>
            </a:pPr>
            <a:r>
              <a:rPr lang="en-IN" sz="3500" dirty="0"/>
              <a:t>#define LIMIT 5</a:t>
            </a:r>
          </a:p>
          <a:p>
            <a:pPr marL="0" indent="0">
              <a:buNone/>
            </a:pPr>
            <a:r>
              <a:rPr lang="en-IN" sz="3500" dirty="0" err="1"/>
              <a:t>int</a:t>
            </a:r>
            <a:r>
              <a:rPr lang="en-IN" sz="3500" dirty="0"/>
              <a:t> main()</a:t>
            </a:r>
          </a:p>
          <a:p>
            <a:pPr marL="0" indent="0">
              <a:buNone/>
            </a:pPr>
            <a:r>
              <a:rPr lang="en-IN" sz="3500" dirty="0"/>
              <a:t>{</a:t>
            </a:r>
          </a:p>
          <a:p>
            <a:pPr marL="0" indent="0">
              <a:buNone/>
            </a:pPr>
            <a:r>
              <a:rPr lang="en-IN" sz="3500" dirty="0"/>
              <a:t>	// Print the value of macro defined</a:t>
            </a:r>
          </a:p>
          <a:p>
            <a:pPr marL="0" indent="0">
              <a:buNone/>
            </a:pPr>
            <a:r>
              <a:rPr lang="en-IN" sz="3500" dirty="0"/>
              <a:t>	</a:t>
            </a:r>
            <a:r>
              <a:rPr lang="en-IN" sz="3500" dirty="0" err="1"/>
              <a:t>printf</a:t>
            </a:r>
            <a:r>
              <a:rPr lang="en-IN" sz="3500" dirty="0"/>
              <a:t>("The value of LIMIT is %d", LIMIT);</a:t>
            </a:r>
          </a:p>
          <a:p>
            <a:pPr marL="0" indent="0">
              <a:buNone/>
            </a:pPr>
            <a:r>
              <a:rPr lang="en-IN" sz="3500" dirty="0"/>
              <a:t>	return 0;</a:t>
            </a:r>
          </a:p>
          <a:p>
            <a:pPr marL="0" indent="0">
              <a:buNone/>
            </a:pPr>
            <a:r>
              <a:rPr lang="en-IN" sz="3500" dirty="0"/>
              <a:t>}</a:t>
            </a:r>
          </a:p>
          <a:p>
            <a:pPr marL="0" indent="0">
              <a:buFont typeface="Arial" panose="020B0604020202020204" pitchFamily="34" charset="0"/>
              <a:buNone/>
            </a:pPr>
            <a:r>
              <a:rPr lang="en-IN" dirty="0"/>
              <a:t>Output-</a:t>
            </a:r>
          </a:p>
          <a:p>
            <a:pPr marL="0" indent="0">
              <a:buNone/>
            </a:pPr>
            <a:r>
              <a:rPr lang="en-IN" dirty="0"/>
              <a:t>The value of LIMIT is 5</a:t>
            </a:r>
          </a:p>
        </p:txBody>
      </p:sp>
    </p:spTree>
    <p:extLst>
      <p:ext uri="{BB962C8B-B14F-4D97-AF65-F5344CB8AC3E}">
        <p14:creationId xmlns:p14="http://schemas.microsoft.com/office/powerpoint/2010/main" val="1260249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BF19409-E3F3-4267-B57B-5DC64C25BF1D}" type="datetime1">
              <a:rPr lang="en-IN" smtClean="0"/>
              <a:t>28-02-2025</a:t>
            </a:fld>
            <a:endParaRPr lang="en-IN"/>
          </a:p>
        </p:txBody>
      </p:sp>
      <p:sp>
        <p:nvSpPr>
          <p:cNvPr id="8" name="Footer Placeholder 7"/>
          <p:cNvSpPr>
            <a:spLocks noGrp="1"/>
          </p:cNvSpPr>
          <p:nvPr>
            <p:ph type="ftr" sz="quarter" idx="11"/>
          </p:nvPr>
        </p:nvSpPr>
        <p:spPr/>
        <p:txBody>
          <a:bodyPr/>
          <a:lstStyle/>
          <a:p>
            <a:r>
              <a:rPr lang="en-IN"/>
              <a:t>Prof. Shweta Dhawan Chachra</a:t>
            </a:r>
          </a:p>
        </p:txBody>
      </p:sp>
      <p:sp>
        <p:nvSpPr>
          <p:cNvPr id="9" name="Slide Number Placeholder 8"/>
          <p:cNvSpPr>
            <a:spLocks noGrp="1"/>
          </p:cNvSpPr>
          <p:nvPr>
            <p:ph type="sldNum" sz="quarter" idx="12"/>
          </p:nvPr>
        </p:nvSpPr>
        <p:spPr/>
        <p:txBody>
          <a:bodyPr/>
          <a:lstStyle/>
          <a:p>
            <a:fld id="{A5669369-968C-4B3A-94C3-E2A4E5B88044}" type="slidenum">
              <a:rPr lang="en-IN" smtClean="0"/>
              <a:t>90</a:t>
            </a:fld>
            <a:endParaRPr lang="en-IN"/>
          </a:p>
        </p:txBody>
      </p:sp>
      <p:sp>
        <p:nvSpPr>
          <p:cNvPr id="10" name="Rectangle 9"/>
          <p:cNvSpPr/>
          <p:nvPr/>
        </p:nvSpPr>
        <p:spPr>
          <a:xfrm>
            <a:off x="611560" y="612845"/>
            <a:ext cx="7848872" cy="5324535"/>
          </a:xfrm>
          <a:prstGeom prst="rect">
            <a:avLst/>
          </a:prstGeom>
        </p:spPr>
        <p:txBody>
          <a:bodyPr wrap="square">
            <a:spAutoFit/>
          </a:bodyPr>
          <a:lstStyle/>
          <a:p>
            <a:r>
              <a:rPr lang="en-IN" sz="2000" b="1" dirty="0"/>
              <a:t>ISRO | ISRO CS 2007 | Question 25</a:t>
            </a:r>
          </a:p>
          <a:p>
            <a:r>
              <a:rPr lang="en-IN" sz="2000" dirty="0"/>
              <a:t>What is the name of the technique in which the operating system of a computer executes several programs concurrently by switching back and forth between them?</a:t>
            </a:r>
            <a:br>
              <a:rPr lang="en-IN" sz="2000" dirty="0"/>
            </a:br>
            <a:r>
              <a:rPr lang="en-IN" sz="2000" b="1" dirty="0"/>
              <a:t>(A)</a:t>
            </a:r>
            <a:r>
              <a:rPr lang="en-IN" sz="2000" dirty="0"/>
              <a:t> Partitioning</a:t>
            </a:r>
            <a:br>
              <a:rPr lang="en-IN" sz="2000" dirty="0"/>
            </a:br>
            <a:r>
              <a:rPr lang="en-IN" sz="2000" b="1" dirty="0"/>
              <a:t>(B)</a:t>
            </a:r>
            <a:r>
              <a:rPr lang="en-IN" sz="2000" dirty="0"/>
              <a:t> Multi-tasking</a:t>
            </a:r>
            <a:br>
              <a:rPr lang="en-IN" sz="2000" dirty="0"/>
            </a:br>
            <a:r>
              <a:rPr lang="en-IN" sz="2000" b="1" dirty="0"/>
              <a:t>(C)</a:t>
            </a:r>
            <a:r>
              <a:rPr lang="en-IN" sz="2000" dirty="0"/>
              <a:t> Windowing</a:t>
            </a:r>
            <a:br>
              <a:rPr lang="en-IN" sz="2000" dirty="0"/>
            </a:br>
            <a:r>
              <a:rPr lang="en-IN" sz="2000" b="1" dirty="0"/>
              <a:t>(D)</a:t>
            </a:r>
            <a:r>
              <a:rPr lang="en-IN" sz="2000" dirty="0"/>
              <a:t> Paging</a:t>
            </a:r>
            <a:br>
              <a:rPr lang="en-IN" sz="2000" dirty="0"/>
            </a:br>
            <a:br>
              <a:rPr lang="en-IN" sz="2000" dirty="0"/>
            </a:br>
            <a:br>
              <a:rPr lang="en-IN" sz="2000" dirty="0"/>
            </a:br>
            <a:r>
              <a:rPr lang="en-IN" sz="2000" b="1" dirty="0"/>
              <a:t>Answer:</a:t>
            </a:r>
            <a:r>
              <a:rPr lang="en-IN" sz="2000" dirty="0"/>
              <a:t> </a:t>
            </a:r>
            <a:r>
              <a:rPr lang="en-IN" sz="2000" b="1" dirty="0"/>
              <a:t>(B)</a:t>
            </a:r>
            <a:r>
              <a:rPr lang="en-IN" sz="2000" dirty="0"/>
              <a:t> </a:t>
            </a:r>
            <a:br>
              <a:rPr lang="en-IN" sz="2000" dirty="0"/>
            </a:br>
            <a:br>
              <a:rPr lang="en-IN" sz="2000" dirty="0"/>
            </a:br>
            <a:r>
              <a:rPr lang="en-IN" sz="2000" b="1" dirty="0"/>
              <a:t>Explanation:</a:t>
            </a:r>
            <a:r>
              <a:rPr lang="en-IN" sz="2000" dirty="0"/>
              <a:t> In a multitasking system, a computer executes several programs simultaneously by switching them back and forth to increase the user interactivity. Processes share the CPU and execute in an interleaving manner. This allows the user to run more than one program at a time.</a:t>
            </a:r>
          </a:p>
        </p:txBody>
      </p:sp>
    </p:spTree>
    <p:extLst>
      <p:ext uri="{BB962C8B-B14F-4D97-AF65-F5344CB8AC3E}">
        <p14:creationId xmlns:p14="http://schemas.microsoft.com/office/powerpoint/2010/main" val="2006193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C383E8-8C8B-4283-86F7-2A035843B5DF}"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91</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7920880"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0345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8A57A-2A1D-406F-977E-046A633D125C}"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92</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808" y="656691"/>
            <a:ext cx="457768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548680"/>
            <a:ext cx="4207296"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4452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pPr>
              <a:lnSpc>
                <a:spcPct val="90000"/>
              </a:lnSpc>
            </a:pPr>
            <a:endParaRPr lang="en-US" altLang="en-US" sz="2400" dirty="0"/>
          </a:p>
          <a:p>
            <a:pPr>
              <a:lnSpc>
                <a:spcPct val="90000"/>
              </a:lnSpc>
            </a:pPr>
            <a:r>
              <a:rPr lang="en-US" altLang="en-US" sz="2400" dirty="0"/>
              <a:t>Also called </a:t>
            </a:r>
            <a:r>
              <a:rPr lang="en-US" altLang="en-US" sz="2400" b="1" u="sng" dirty="0">
                <a:highlight>
                  <a:srgbClr val="FFFF00"/>
                </a:highlight>
              </a:rPr>
              <a:t>Parallel System or Tightly coupled System </a:t>
            </a:r>
            <a:r>
              <a:rPr lang="en-US" altLang="en-US" sz="2400" dirty="0"/>
              <a:t>grew in importance.</a:t>
            </a:r>
          </a:p>
          <a:p>
            <a:pPr>
              <a:lnSpc>
                <a:spcPct val="90000"/>
              </a:lnSpc>
            </a:pPr>
            <a:endParaRPr lang="en-US" altLang="en-US" sz="2400" dirty="0"/>
          </a:p>
          <a:p>
            <a:pPr>
              <a:lnSpc>
                <a:spcPct val="90000"/>
              </a:lnSpc>
            </a:pPr>
            <a:r>
              <a:rPr lang="en-US" altLang="en-US" sz="2400" b="1" u="sng" dirty="0">
                <a:highlight>
                  <a:srgbClr val="FFFF00"/>
                </a:highlight>
              </a:rPr>
              <a:t>More than one processor in close communication, sharing</a:t>
            </a:r>
          </a:p>
          <a:p>
            <a:pPr lvl="1">
              <a:lnSpc>
                <a:spcPct val="90000"/>
              </a:lnSpc>
            </a:pPr>
            <a:r>
              <a:rPr lang="en-US" altLang="en-US" sz="2000" dirty="0">
                <a:highlight>
                  <a:srgbClr val="FFFF00"/>
                </a:highlight>
              </a:rPr>
              <a:t> the computer bus, </a:t>
            </a:r>
          </a:p>
          <a:p>
            <a:pPr lvl="1">
              <a:lnSpc>
                <a:spcPct val="90000"/>
              </a:lnSpc>
            </a:pPr>
            <a:r>
              <a:rPr lang="en-US" altLang="en-US" sz="2000" dirty="0">
                <a:highlight>
                  <a:srgbClr val="FFFF00"/>
                </a:highlight>
              </a:rPr>
              <a:t>the clock and </a:t>
            </a:r>
          </a:p>
          <a:p>
            <a:pPr lvl="1">
              <a:lnSpc>
                <a:spcPct val="90000"/>
              </a:lnSpc>
            </a:pPr>
            <a:r>
              <a:rPr lang="en-US" altLang="en-US" sz="2000" dirty="0">
                <a:highlight>
                  <a:srgbClr val="FFFF00"/>
                </a:highlight>
              </a:rPr>
              <a:t>sometimes memory and peripheral devices.</a:t>
            </a:r>
          </a:p>
          <a:p>
            <a:pPr lvl="1">
              <a:lnSpc>
                <a:spcPct val="90000"/>
              </a:lnSpc>
            </a:pPr>
            <a:endParaRPr lang="en-US" altLang="en-US" sz="2000" dirty="0"/>
          </a:p>
        </p:txBody>
      </p:sp>
      <p:sp>
        <p:nvSpPr>
          <p:cNvPr id="2" name="Date Placeholder 1"/>
          <p:cNvSpPr>
            <a:spLocks noGrp="1"/>
          </p:cNvSpPr>
          <p:nvPr>
            <p:ph type="dt" sz="half" idx="10"/>
          </p:nvPr>
        </p:nvSpPr>
        <p:spPr/>
        <p:txBody>
          <a:bodyPr/>
          <a:lstStyle/>
          <a:p>
            <a:fld id="{582A99D1-AC48-47A1-A026-36340BAEFAFB}"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93</a:t>
            </a:fld>
            <a:endParaRPr lang="en-IN"/>
          </a:p>
        </p:txBody>
      </p:sp>
    </p:spTree>
    <p:extLst>
      <p:ext uri="{BB962C8B-B14F-4D97-AF65-F5344CB8AC3E}">
        <p14:creationId xmlns:p14="http://schemas.microsoft.com/office/powerpoint/2010/main" val="1983914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highlight>
                <a:srgbClr val="FFFF00"/>
              </a:highlight>
            </a:endParaRPr>
          </a:p>
          <a:p>
            <a:pPr marL="0" indent="0">
              <a:lnSpc>
                <a:spcPct val="90000"/>
              </a:lnSpc>
              <a:buNone/>
            </a:pPr>
            <a:r>
              <a:rPr lang="en-US" altLang="en-US" sz="2400" dirty="0">
                <a:highlight>
                  <a:srgbClr val="FFFF00"/>
                </a:highlight>
              </a:rPr>
              <a:t>Advantages:-</a:t>
            </a:r>
          </a:p>
          <a:p>
            <a:pPr>
              <a:lnSpc>
                <a:spcPct val="90000"/>
              </a:lnSpc>
            </a:pPr>
            <a:r>
              <a:rPr lang="en-US" altLang="en-US" sz="2400" b="1" u="sng" dirty="0">
                <a:highlight>
                  <a:srgbClr val="FFFF00"/>
                </a:highlight>
              </a:rPr>
              <a:t>Increased Throughput</a:t>
            </a:r>
          </a:p>
          <a:p>
            <a:pPr lvl="1">
              <a:lnSpc>
                <a:spcPct val="90000"/>
              </a:lnSpc>
            </a:pPr>
            <a:endParaRPr lang="en-US" altLang="en-US" sz="2400" dirty="0">
              <a:highlight>
                <a:srgbClr val="FFFF00"/>
              </a:highlight>
            </a:endParaRPr>
          </a:p>
          <a:p>
            <a:pPr>
              <a:lnSpc>
                <a:spcPct val="90000"/>
              </a:lnSpc>
            </a:pPr>
            <a:r>
              <a:rPr lang="en-US" altLang="en-US" sz="2400" b="1" u="sng" dirty="0">
                <a:highlight>
                  <a:srgbClr val="FFFF00"/>
                </a:highlight>
              </a:rPr>
              <a:t>Economy of scale</a:t>
            </a:r>
          </a:p>
          <a:p>
            <a:pPr>
              <a:lnSpc>
                <a:spcPct val="90000"/>
              </a:lnSpc>
            </a:pPr>
            <a:endParaRPr lang="en-US" altLang="en-US" sz="2400" b="1" u="sng" dirty="0">
              <a:highlight>
                <a:srgbClr val="FFFF00"/>
              </a:highlight>
            </a:endParaRPr>
          </a:p>
          <a:p>
            <a:pPr>
              <a:lnSpc>
                <a:spcPct val="90000"/>
              </a:lnSpc>
            </a:pPr>
            <a:r>
              <a:rPr lang="en-US" altLang="en-US" sz="2400" b="1" u="sng" dirty="0">
                <a:highlight>
                  <a:srgbClr val="FFFF00"/>
                </a:highlight>
              </a:rPr>
              <a:t>Increased Reliability</a:t>
            </a:r>
          </a:p>
          <a:p>
            <a:pPr>
              <a:lnSpc>
                <a:spcPct val="90000"/>
              </a:lnSpc>
            </a:pPr>
            <a:endParaRPr lang="en-US" altLang="en-US" sz="2400" b="1" u="sng" dirty="0">
              <a:highlight>
                <a:srgbClr val="FFFF00"/>
              </a:highlight>
            </a:endParaRPr>
          </a:p>
          <a:p>
            <a:pPr lvl="1">
              <a:lnSpc>
                <a:spcPct val="90000"/>
              </a:lnSpc>
            </a:pPr>
            <a:endParaRPr lang="en-US" altLang="en-US" sz="1800" dirty="0">
              <a:highlight>
                <a:srgbClr val="FFFF00"/>
              </a:highlight>
            </a:endParaRPr>
          </a:p>
        </p:txBody>
      </p:sp>
      <p:sp>
        <p:nvSpPr>
          <p:cNvPr id="2" name="Date Placeholder 1"/>
          <p:cNvSpPr>
            <a:spLocks noGrp="1"/>
          </p:cNvSpPr>
          <p:nvPr>
            <p:ph type="dt" sz="half" idx="10"/>
          </p:nvPr>
        </p:nvSpPr>
        <p:spPr/>
        <p:txBody>
          <a:bodyPr/>
          <a:lstStyle/>
          <a:p>
            <a:fld id="{9D4E026C-D273-441B-9A50-B3B8336E40B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94</a:t>
            </a:fld>
            <a:endParaRPr lang="en-IN"/>
          </a:p>
        </p:txBody>
      </p:sp>
    </p:spTree>
    <p:extLst>
      <p:ext uri="{BB962C8B-B14F-4D97-AF65-F5344CB8AC3E}">
        <p14:creationId xmlns:p14="http://schemas.microsoft.com/office/powerpoint/2010/main" val="323469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highlight>
                <a:srgbClr val="FFFF00"/>
              </a:highlight>
            </a:endParaRPr>
          </a:p>
          <a:p>
            <a:pPr marL="0" indent="0">
              <a:lnSpc>
                <a:spcPct val="90000"/>
              </a:lnSpc>
              <a:buNone/>
            </a:pPr>
            <a:r>
              <a:rPr lang="en-US" altLang="en-US" sz="2400" dirty="0">
                <a:highlight>
                  <a:srgbClr val="FFFF00"/>
                </a:highlight>
              </a:rPr>
              <a:t>Advantages:-</a:t>
            </a:r>
          </a:p>
          <a:p>
            <a:pPr>
              <a:lnSpc>
                <a:spcPct val="90000"/>
              </a:lnSpc>
            </a:pPr>
            <a:r>
              <a:rPr lang="en-US" altLang="en-US" sz="2400" b="1" u="sng" dirty="0">
                <a:highlight>
                  <a:srgbClr val="FFFF00"/>
                </a:highlight>
              </a:rPr>
              <a:t>Increased Throughput</a:t>
            </a:r>
          </a:p>
          <a:p>
            <a:pPr lvl="1">
              <a:lnSpc>
                <a:spcPct val="90000"/>
              </a:lnSpc>
            </a:pPr>
            <a:r>
              <a:rPr lang="en-US" altLang="en-US" sz="2400" b="1" u="sng" dirty="0">
                <a:highlight>
                  <a:srgbClr val="FFFF00"/>
                </a:highlight>
              </a:rPr>
              <a:t>To Get more work done.</a:t>
            </a:r>
          </a:p>
          <a:p>
            <a:pPr lvl="1">
              <a:lnSpc>
                <a:spcPct val="90000"/>
              </a:lnSpc>
            </a:pPr>
            <a:r>
              <a:rPr lang="en-US" altLang="en-US" sz="2400" dirty="0">
                <a:highlight>
                  <a:srgbClr val="FFFF00"/>
                </a:highlight>
              </a:rPr>
              <a:t>The speedup ratio with N processors is not N, it is less than N.</a:t>
            </a:r>
          </a:p>
          <a:p>
            <a:pPr lvl="1">
              <a:lnSpc>
                <a:spcPct val="90000"/>
              </a:lnSpc>
            </a:pPr>
            <a:r>
              <a:rPr lang="en-US" altLang="en-US" sz="2400" dirty="0">
                <a:highlight>
                  <a:srgbClr val="FFFF00"/>
                </a:highlight>
              </a:rPr>
              <a:t>Overhead is incurred in keeping all parts working correctly. </a:t>
            </a:r>
          </a:p>
          <a:p>
            <a:pPr lvl="1">
              <a:lnSpc>
                <a:spcPct val="90000"/>
              </a:lnSpc>
            </a:pPr>
            <a:r>
              <a:rPr lang="en-US" altLang="en-US" sz="2400" dirty="0">
                <a:highlight>
                  <a:srgbClr val="FFFF00"/>
                </a:highlight>
              </a:rPr>
              <a:t>Plus Contention for shared resources lowers the expected gains.</a:t>
            </a:r>
          </a:p>
          <a:p>
            <a:pPr lvl="1">
              <a:lnSpc>
                <a:spcPct val="90000"/>
              </a:lnSpc>
            </a:pPr>
            <a:endParaRPr lang="en-US" altLang="en-US" sz="2400" dirty="0">
              <a:highlight>
                <a:srgbClr val="FFFF00"/>
              </a:highlight>
            </a:endParaRPr>
          </a:p>
        </p:txBody>
      </p:sp>
      <p:sp>
        <p:nvSpPr>
          <p:cNvPr id="2" name="Date Placeholder 1"/>
          <p:cNvSpPr>
            <a:spLocks noGrp="1"/>
          </p:cNvSpPr>
          <p:nvPr>
            <p:ph type="dt" sz="half" idx="10"/>
          </p:nvPr>
        </p:nvSpPr>
        <p:spPr/>
        <p:txBody>
          <a:bodyPr/>
          <a:lstStyle/>
          <a:p>
            <a:fld id="{9D4E026C-D273-441B-9A50-B3B8336E40B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95</a:t>
            </a:fld>
            <a:endParaRPr lang="en-IN"/>
          </a:p>
        </p:txBody>
      </p:sp>
    </p:spTree>
    <p:extLst>
      <p:ext uri="{BB962C8B-B14F-4D97-AF65-F5344CB8AC3E}">
        <p14:creationId xmlns:p14="http://schemas.microsoft.com/office/powerpoint/2010/main" val="2151513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highlight>
                <a:srgbClr val="FFFF00"/>
              </a:highlight>
            </a:endParaRPr>
          </a:p>
          <a:p>
            <a:pPr marL="0" indent="0">
              <a:lnSpc>
                <a:spcPct val="90000"/>
              </a:lnSpc>
              <a:buNone/>
            </a:pPr>
            <a:r>
              <a:rPr lang="en-US" altLang="en-US" sz="2400" dirty="0">
                <a:highlight>
                  <a:srgbClr val="FFFF00"/>
                </a:highlight>
              </a:rPr>
              <a:t>Advantages:-</a:t>
            </a:r>
          </a:p>
          <a:p>
            <a:pPr>
              <a:lnSpc>
                <a:spcPct val="90000"/>
              </a:lnSpc>
            </a:pPr>
            <a:r>
              <a:rPr lang="en-US" altLang="en-US" sz="2400" b="1" u="sng" dirty="0">
                <a:highlight>
                  <a:srgbClr val="FFFF00"/>
                </a:highlight>
              </a:rPr>
              <a:t>Economy of scale</a:t>
            </a:r>
          </a:p>
          <a:p>
            <a:pPr lvl="1">
              <a:lnSpc>
                <a:spcPct val="90000"/>
              </a:lnSpc>
            </a:pPr>
            <a:r>
              <a:rPr lang="en-US" altLang="en-US" sz="2400" b="1" u="sng" dirty="0">
                <a:highlight>
                  <a:srgbClr val="FFFF00"/>
                </a:highlight>
              </a:rPr>
              <a:t>Save more money</a:t>
            </a:r>
            <a:r>
              <a:rPr lang="en-US" altLang="en-US" sz="2400" dirty="0">
                <a:highlight>
                  <a:srgbClr val="FFFF00"/>
                </a:highlight>
              </a:rPr>
              <a:t> as they share </a:t>
            </a:r>
          </a:p>
          <a:p>
            <a:pPr lvl="2">
              <a:lnSpc>
                <a:spcPct val="90000"/>
              </a:lnSpc>
            </a:pPr>
            <a:r>
              <a:rPr lang="en-US" altLang="en-US" dirty="0">
                <a:highlight>
                  <a:srgbClr val="FFFF00"/>
                </a:highlight>
              </a:rPr>
              <a:t>peripherals, </a:t>
            </a:r>
          </a:p>
          <a:p>
            <a:pPr lvl="2">
              <a:lnSpc>
                <a:spcPct val="90000"/>
              </a:lnSpc>
            </a:pPr>
            <a:r>
              <a:rPr lang="en-US" altLang="en-US" dirty="0">
                <a:highlight>
                  <a:srgbClr val="FFFF00"/>
                </a:highlight>
              </a:rPr>
              <a:t>mass storage, </a:t>
            </a:r>
          </a:p>
          <a:p>
            <a:pPr lvl="2">
              <a:lnSpc>
                <a:spcPct val="90000"/>
              </a:lnSpc>
            </a:pPr>
            <a:r>
              <a:rPr lang="en-US" altLang="en-US" dirty="0">
                <a:highlight>
                  <a:srgbClr val="FFFF00"/>
                </a:highlight>
              </a:rPr>
              <a:t>power supplies.</a:t>
            </a:r>
          </a:p>
          <a:p>
            <a:pPr lvl="1">
              <a:lnSpc>
                <a:spcPct val="90000"/>
              </a:lnSpc>
            </a:pPr>
            <a:endParaRPr lang="en-US" altLang="en-US" sz="1800" dirty="0">
              <a:highlight>
                <a:srgbClr val="FFFF00"/>
              </a:highlight>
            </a:endParaRPr>
          </a:p>
        </p:txBody>
      </p:sp>
      <p:sp>
        <p:nvSpPr>
          <p:cNvPr id="2" name="Date Placeholder 1"/>
          <p:cNvSpPr>
            <a:spLocks noGrp="1"/>
          </p:cNvSpPr>
          <p:nvPr>
            <p:ph type="dt" sz="half" idx="10"/>
          </p:nvPr>
        </p:nvSpPr>
        <p:spPr/>
        <p:txBody>
          <a:bodyPr/>
          <a:lstStyle/>
          <a:p>
            <a:fld id="{9D4E026C-D273-441B-9A50-B3B8336E40B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96</a:t>
            </a:fld>
            <a:endParaRPr lang="en-IN"/>
          </a:p>
        </p:txBody>
      </p:sp>
    </p:spTree>
    <p:extLst>
      <p:ext uri="{BB962C8B-B14F-4D97-AF65-F5344CB8AC3E}">
        <p14:creationId xmlns:p14="http://schemas.microsoft.com/office/powerpoint/2010/main" val="1177080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highlight>
                <a:srgbClr val="FFFF00"/>
              </a:highlight>
            </a:endParaRPr>
          </a:p>
          <a:p>
            <a:pPr marL="0" indent="0">
              <a:lnSpc>
                <a:spcPct val="90000"/>
              </a:lnSpc>
              <a:buNone/>
            </a:pPr>
            <a:r>
              <a:rPr lang="en-US" altLang="en-US" sz="2400" dirty="0">
                <a:highlight>
                  <a:srgbClr val="FFFF00"/>
                </a:highlight>
              </a:rPr>
              <a:t>Advantages:-</a:t>
            </a:r>
          </a:p>
          <a:p>
            <a:pPr lvl="1">
              <a:lnSpc>
                <a:spcPct val="90000"/>
              </a:lnSpc>
            </a:pPr>
            <a:endParaRPr lang="en-US" altLang="en-US" sz="2400" dirty="0">
              <a:highlight>
                <a:srgbClr val="FFFF00"/>
              </a:highlight>
            </a:endParaRPr>
          </a:p>
          <a:p>
            <a:pPr>
              <a:lnSpc>
                <a:spcPct val="90000"/>
              </a:lnSpc>
            </a:pPr>
            <a:r>
              <a:rPr lang="en-US" altLang="en-US" sz="2400" b="1" u="sng" dirty="0">
                <a:highlight>
                  <a:srgbClr val="FFFF00"/>
                </a:highlight>
              </a:rPr>
              <a:t>Increased Reliability</a:t>
            </a:r>
          </a:p>
          <a:p>
            <a:pPr lvl="1">
              <a:lnSpc>
                <a:spcPct val="90000"/>
              </a:lnSpc>
            </a:pPr>
            <a:r>
              <a:rPr lang="en-US" altLang="en-US" sz="2400" dirty="0">
                <a:highlight>
                  <a:srgbClr val="FFFF00"/>
                </a:highlight>
              </a:rPr>
              <a:t>If functions can be distributed properly among several processors, then </a:t>
            </a:r>
          </a:p>
          <a:p>
            <a:pPr lvl="1">
              <a:lnSpc>
                <a:spcPct val="90000"/>
              </a:lnSpc>
            </a:pPr>
            <a:r>
              <a:rPr lang="en-US" altLang="en-US" sz="2400" b="1" u="sng" dirty="0">
                <a:highlight>
                  <a:srgbClr val="FFFF00"/>
                </a:highlight>
              </a:rPr>
              <a:t>the failure of one processor will not halt the system, </a:t>
            </a:r>
          </a:p>
          <a:p>
            <a:pPr lvl="1">
              <a:lnSpc>
                <a:spcPct val="90000"/>
              </a:lnSpc>
            </a:pPr>
            <a:r>
              <a:rPr lang="en-US" altLang="en-US" sz="2400" dirty="0">
                <a:highlight>
                  <a:srgbClr val="FFFF00"/>
                </a:highlight>
              </a:rPr>
              <a:t>only slow it down.</a:t>
            </a:r>
          </a:p>
        </p:txBody>
      </p:sp>
      <p:sp>
        <p:nvSpPr>
          <p:cNvPr id="2" name="Date Placeholder 1"/>
          <p:cNvSpPr>
            <a:spLocks noGrp="1"/>
          </p:cNvSpPr>
          <p:nvPr>
            <p:ph type="dt" sz="half" idx="10"/>
          </p:nvPr>
        </p:nvSpPr>
        <p:spPr/>
        <p:txBody>
          <a:bodyPr/>
          <a:lstStyle/>
          <a:p>
            <a:fld id="{9D4E026C-D273-441B-9A50-B3B8336E40B5}"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97</a:t>
            </a:fld>
            <a:endParaRPr lang="en-IN"/>
          </a:p>
        </p:txBody>
      </p:sp>
    </p:spTree>
    <p:extLst>
      <p:ext uri="{BB962C8B-B14F-4D97-AF65-F5344CB8AC3E}">
        <p14:creationId xmlns:p14="http://schemas.microsoft.com/office/powerpoint/2010/main" val="29473738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US" altLang="en-US" b="1" dirty="0"/>
              <a:t>Multiprocessor Systems</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r>
              <a:rPr lang="en-IN" sz="2400" dirty="0"/>
              <a:t>Symmetric Multiprocessor</a:t>
            </a:r>
          </a:p>
          <a:p>
            <a:pPr lvl="1"/>
            <a:r>
              <a:rPr lang="en-IN" sz="2400" dirty="0">
                <a:highlight>
                  <a:srgbClr val="FFFF00"/>
                </a:highlight>
              </a:rPr>
              <a:t>Each processor runs an identical copy of the OS and </a:t>
            </a:r>
          </a:p>
          <a:p>
            <a:pPr lvl="1"/>
            <a:r>
              <a:rPr lang="en-IN" sz="2400" dirty="0"/>
              <a:t>These copies </a:t>
            </a:r>
            <a:r>
              <a:rPr lang="en-IN" sz="2400" dirty="0">
                <a:highlight>
                  <a:srgbClr val="FFFF00"/>
                </a:highlight>
              </a:rPr>
              <a:t>communicate with one another </a:t>
            </a:r>
            <a:r>
              <a:rPr lang="en-IN" sz="2400" dirty="0"/>
              <a:t>as needed.</a:t>
            </a:r>
          </a:p>
          <a:p>
            <a:endParaRPr lang="en-IN" sz="2400" dirty="0"/>
          </a:p>
          <a:p>
            <a:r>
              <a:rPr lang="en-IN" sz="2400" dirty="0"/>
              <a:t>Asymmetric Multiprocessor</a:t>
            </a:r>
          </a:p>
          <a:p>
            <a:pPr lvl="1"/>
            <a:r>
              <a:rPr lang="en-IN" sz="2400" dirty="0"/>
              <a:t>Each processor is </a:t>
            </a:r>
            <a:r>
              <a:rPr lang="en-IN" sz="2400" dirty="0">
                <a:highlight>
                  <a:srgbClr val="FFFF00"/>
                </a:highlight>
              </a:rPr>
              <a:t>assigned a specific task.</a:t>
            </a:r>
          </a:p>
          <a:p>
            <a:pPr lvl="1"/>
            <a:r>
              <a:rPr lang="en-IN" sz="2400" dirty="0">
                <a:highlight>
                  <a:srgbClr val="FFFF00"/>
                </a:highlight>
              </a:rPr>
              <a:t>A master processor controls the system, </a:t>
            </a:r>
          </a:p>
          <a:p>
            <a:pPr lvl="1"/>
            <a:r>
              <a:rPr lang="en-IN" sz="2400" dirty="0">
                <a:highlight>
                  <a:srgbClr val="FFFF00"/>
                </a:highlight>
              </a:rPr>
              <a:t>The other processor either look to the master for instruction or have predefined tasks.</a:t>
            </a:r>
          </a:p>
          <a:p>
            <a:pPr lvl="1"/>
            <a:r>
              <a:rPr lang="en-IN" sz="2400" dirty="0">
                <a:highlight>
                  <a:srgbClr val="FFFF00"/>
                </a:highlight>
              </a:rPr>
              <a:t>The master allocates the work to the slave processor.</a:t>
            </a:r>
          </a:p>
        </p:txBody>
      </p:sp>
      <p:sp>
        <p:nvSpPr>
          <p:cNvPr id="2" name="Date Placeholder 1"/>
          <p:cNvSpPr>
            <a:spLocks noGrp="1"/>
          </p:cNvSpPr>
          <p:nvPr>
            <p:ph type="dt" sz="half" idx="10"/>
          </p:nvPr>
        </p:nvSpPr>
        <p:spPr/>
        <p:txBody>
          <a:bodyPr/>
          <a:lstStyle/>
          <a:p>
            <a:fld id="{8B43BC3F-A565-4ABE-BAF4-1CCEABA8DA92}" type="datetime1">
              <a:rPr lang="en-IN" smtClean="0"/>
              <a:t>28-02-2025</a:t>
            </a:fld>
            <a:endParaRPr lang="en-IN"/>
          </a:p>
        </p:txBody>
      </p:sp>
      <p:sp>
        <p:nvSpPr>
          <p:cNvPr id="3" name="Footer Placeholder 2"/>
          <p:cNvSpPr>
            <a:spLocks noGrp="1"/>
          </p:cNvSpPr>
          <p:nvPr>
            <p:ph type="ftr" sz="quarter" idx="11"/>
          </p:nvPr>
        </p:nvSpPr>
        <p:spPr/>
        <p:txBody>
          <a:bodyPr/>
          <a:lstStyle/>
          <a:p>
            <a:r>
              <a:rPr lang="en-IN"/>
              <a:t>Prof. Shweta Dhawan Chachra</a:t>
            </a:r>
          </a:p>
        </p:txBody>
      </p:sp>
      <p:sp>
        <p:nvSpPr>
          <p:cNvPr id="4" name="Slide Number Placeholder 3"/>
          <p:cNvSpPr>
            <a:spLocks noGrp="1"/>
          </p:cNvSpPr>
          <p:nvPr>
            <p:ph type="sldNum" sz="quarter" idx="12"/>
          </p:nvPr>
        </p:nvSpPr>
        <p:spPr/>
        <p:txBody>
          <a:bodyPr/>
          <a:lstStyle/>
          <a:p>
            <a:fld id="{A5669369-968C-4B3A-94C3-E2A4E5B88044}" type="slidenum">
              <a:rPr lang="en-IN" smtClean="0"/>
              <a:t>98</a:t>
            </a:fld>
            <a:endParaRPr lang="en-IN"/>
          </a:p>
        </p:txBody>
      </p:sp>
    </p:spTree>
    <p:extLst>
      <p:ext uri="{BB962C8B-B14F-4D97-AF65-F5344CB8AC3E}">
        <p14:creationId xmlns:p14="http://schemas.microsoft.com/office/powerpoint/2010/main" val="28664079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r>
              <a:rPr lang="en-IN" dirty="0"/>
              <a:t>Asymmetric multiprocessing </a:t>
            </a:r>
            <a:endParaRPr lang="en-US" altLang="en-US" dirty="0"/>
          </a:p>
        </p:txBody>
      </p:sp>
      <p:sp>
        <p:nvSpPr>
          <p:cNvPr id="31747" name="Rectangle 3"/>
          <p:cNvSpPr>
            <a:spLocks noGrp="1" noChangeArrowheads="1"/>
          </p:cNvSpPr>
          <p:nvPr>
            <p:ph type="body" idx="4294967295"/>
          </p:nvPr>
        </p:nvSpPr>
        <p:spPr>
          <a:xfrm>
            <a:off x="683568" y="548680"/>
            <a:ext cx="7832725" cy="5688632"/>
          </a:xfrm>
        </p:spPr>
        <p:txBody>
          <a:bodyPr>
            <a:normAutofit/>
          </a:bodyPr>
          <a:lstStyle/>
          <a:p>
            <a:pPr>
              <a:lnSpc>
                <a:spcPct val="90000"/>
              </a:lnSpc>
              <a:buFont typeface="Monotype Sorts" pitchFamily="-84" charset="2"/>
              <a:buNone/>
            </a:pPr>
            <a:endParaRPr lang="en-US" altLang="en-US" sz="1600" dirty="0"/>
          </a:p>
          <a:p>
            <a:endParaRPr lang="en-IN" sz="2400" dirty="0"/>
          </a:p>
        </p:txBody>
      </p:sp>
      <p:pic>
        <p:nvPicPr>
          <p:cNvPr id="2050" name="Picture 2" descr="http://flylib.com/books/4/491/1/html/2/images/0735619174/graphics/02fig02.gif"/>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043608" y="2581605"/>
            <a:ext cx="5760640" cy="2846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1063" y="958075"/>
            <a:ext cx="8208912" cy="1938992"/>
          </a:xfrm>
          <a:prstGeom prst="rect">
            <a:avLst/>
          </a:prstGeom>
        </p:spPr>
        <p:txBody>
          <a:bodyPr wrap="square">
            <a:spAutoFit/>
          </a:bodyPr>
          <a:lstStyle/>
          <a:p>
            <a:pPr marL="285750" indent="-285750">
              <a:buFont typeface="Arial" panose="020B0604020202020204" pitchFamily="34" charset="0"/>
              <a:buChar char="•"/>
            </a:pPr>
            <a:r>
              <a:rPr lang="en-IN" sz="2400" dirty="0"/>
              <a:t>ASMP </a:t>
            </a:r>
          </a:p>
          <a:p>
            <a:pPr marL="742950" lvl="1" indent="-285750">
              <a:buFont typeface="Arial" panose="020B0604020202020204" pitchFamily="34" charset="0"/>
              <a:buChar char="•"/>
            </a:pPr>
            <a:r>
              <a:rPr lang="en-IN" sz="2400" dirty="0"/>
              <a:t>The </a:t>
            </a:r>
            <a:r>
              <a:rPr lang="en-IN" sz="2400" dirty="0">
                <a:highlight>
                  <a:srgbClr val="FFFF00"/>
                </a:highlight>
              </a:rPr>
              <a:t>operating system typically sets aside one or more processors for its exclusive use. </a:t>
            </a:r>
          </a:p>
          <a:p>
            <a:pPr marL="742950" lvl="1" indent="-285750">
              <a:buFont typeface="Arial" panose="020B0604020202020204" pitchFamily="34" charset="0"/>
              <a:buChar char="•"/>
            </a:pPr>
            <a:r>
              <a:rPr lang="en-IN" sz="2400" dirty="0"/>
              <a:t>The remainder of the processors run user applications. </a:t>
            </a:r>
          </a:p>
          <a:p>
            <a:pPr marL="285750" indent="-285750">
              <a:buFont typeface="Arial" panose="020B0604020202020204" pitchFamily="34" charset="0"/>
              <a:buChar char="•"/>
            </a:pPr>
            <a:endParaRPr lang="en-IN" sz="2400" dirty="0"/>
          </a:p>
        </p:txBody>
      </p:sp>
      <p:sp>
        <p:nvSpPr>
          <p:cNvPr id="3" name="Date Placeholder 2"/>
          <p:cNvSpPr>
            <a:spLocks noGrp="1"/>
          </p:cNvSpPr>
          <p:nvPr>
            <p:ph type="dt" sz="half" idx="10"/>
          </p:nvPr>
        </p:nvSpPr>
        <p:spPr/>
        <p:txBody>
          <a:bodyPr/>
          <a:lstStyle/>
          <a:p>
            <a:fld id="{C9487579-005A-4ECD-AB7C-EEA3BD6CEEC1}" type="datetime1">
              <a:rPr lang="en-IN" smtClean="0"/>
              <a:t>28-02-2025</a:t>
            </a:fld>
            <a:endParaRPr lang="en-IN"/>
          </a:p>
        </p:txBody>
      </p:sp>
      <p:sp>
        <p:nvSpPr>
          <p:cNvPr id="4" name="Footer Placeholder 3"/>
          <p:cNvSpPr>
            <a:spLocks noGrp="1"/>
          </p:cNvSpPr>
          <p:nvPr>
            <p:ph type="ftr" sz="quarter" idx="11"/>
          </p:nvPr>
        </p:nvSpPr>
        <p:spPr/>
        <p:txBody>
          <a:bodyPr/>
          <a:lstStyle/>
          <a:p>
            <a:r>
              <a:rPr lang="en-IN"/>
              <a:t>Prof. Shweta Dhawan Chachra</a:t>
            </a:r>
          </a:p>
        </p:txBody>
      </p:sp>
      <p:sp>
        <p:nvSpPr>
          <p:cNvPr id="5" name="Slide Number Placeholder 4"/>
          <p:cNvSpPr>
            <a:spLocks noGrp="1"/>
          </p:cNvSpPr>
          <p:nvPr>
            <p:ph type="sldNum" sz="quarter" idx="12"/>
          </p:nvPr>
        </p:nvSpPr>
        <p:spPr/>
        <p:txBody>
          <a:bodyPr/>
          <a:lstStyle/>
          <a:p>
            <a:fld id="{A5669369-968C-4B3A-94C3-E2A4E5B88044}" type="slidenum">
              <a:rPr lang="en-IN" smtClean="0"/>
              <a:t>99</a:t>
            </a:fld>
            <a:endParaRPr lang="en-IN"/>
          </a:p>
        </p:txBody>
      </p:sp>
    </p:spTree>
    <p:extLst>
      <p:ext uri="{BB962C8B-B14F-4D97-AF65-F5344CB8AC3E}">
        <p14:creationId xmlns:p14="http://schemas.microsoft.com/office/powerpoint/2010/main" val="3624289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18261</TotalTime>
  <Words>19235</Words>
  <Application>Microsoft Office PowerPoint</Application>
  <PresentationFormat>On-screen Show (4:3)</PresentationFormat>
  <Paragraphs>3543</Paragraphs>
  <Slides>380</Slides>
  <Notes>115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380</vt:i4>
      </vt:variant>
    </vt:vector>
  </HeadingPairs>
  <TitlesOfParts>
    <vt:vector size="389" baseType="lpstr">
      <vt:lpstr>ＭＳ Ｐゴシック</vt:lpstr>
      <vt:lpstr>Arial</vt:lpstr>
      <vt:lpstr>Calibri</vt:lpstr>
      <vt:lpstr>Helvetica</vt:lpstr>
      <vt:lpstr>Monotype Sorts</vt:lpstr>
      <vt:lpstr>Times New Roman</vt:lpstr>
      <vt:lpstr>Webdings</vt:lpstr>
      <vt:lpstr>Wingdings 3</vt:lpstr>
      <vt:lpstr>Office Theme</vt:lpstr>
      <vt:lpstr>Introduction to System software </vt:lpstr>
      <vt:lpstr>System programming</vt:lpstr>
      <vt:lpstr>System programming</vt:lpstr>
      <vt:lpstr>PowerPoint Presentation</vt:lpstr>
      <vt:lpstr>System Programs</vt:lpstr>
      <vt:lpstr>Macro Processors or Pre Processors</vt:lpstr>
      <vt:lpstr>Macro Processors or Pre Processors</vt:lpstr>
      <vt:lpstr>Macros</vt:lpstr>
      <vt:lpstr>Macros</vt:lpstr>
      <vt:lpstr>File Inclusion</vt:lpstr>
      <vt:lpstr>File Inclusion</vt:lpstr>
      <vt:lpstr>File Inclusion</vt:lpstr>
      <vt:lpstr>File Inclusion</vt:lpstr>
      <vt:lpstr>File Inclusion</vt:lpstr>
      <vt:lpstr>Conditional Compilation Directives</vt:lpstr>
      <vt:lpstr>Conditional Compilation Directives</vt:lpstr>
      <vt:lpstr>Conditional Compilation Directives</vt:lpstr>
      <vt:lpstr>Other directives</vt:lpstr>
      <vt:lpstr>Other directives</vt:lpstr>
      <vt:lpstr>PowerPoint Presentation</vt:lpstr>
      <vt:lpstr>How a program, using C compiler, is executed on a host machine ?</vt:lpstr>
      <vt:lpstr>PowerPoint Presentation</vt:lpstr>
      <vt:lpstr>Compiler</vt:lpstr>
      <vt:lpstr>Compiler</vt:lpstr>
      <vt:lpstr>Compiler</vt:lpstr>
      <vt:lpstr>Compiler</vt:lpstr>
      <vt:lpstr>Assembler</vt:lpstr>
      <vt:lpstr>Assembler</vt:lpstr>
      <vt:lpstr>Object file format</vt:lpstr>
      <vt:lpstr>Interpreter</vt:lpstr>
      <vt:lpstr>Interpreter</vt:lpstr>
      <vt:lpstr>Interpreter</vt:lpstr>
      <vt:lpstr>PowerPoint Presentation</vt:lpstr>
      <vt:lpstr>Linker</vt:lpstr>
      <vt:lpstr>Linker</vt:lpstr>
      <vt:lpstr>Linker</vt:lpstr>
      <vt:lpstr>EXTERN STORAGE CLASS</vt:lpstr>
      <vt:lpstr>EXTERN STORAGE CLASS</vt:lpstr>
      <vt:lpstr>EXTERN STORAGE CLASS</vt:lpstr>
      <vt:lpstr>EXTERN STORAGE CLASS</vt:lpstr>
      <vt:lpstr>Linker</vt:lpstr>
      <vt:lpstr>Loader in C/C++</vt:lpstr>
      <vt:lpstr>Loader in C/C++</vt:lpstr>
      <vt:lpstr>Relocation</vt:lpstr>
      <vt:lpstr>Relocation</vt:lpstr>
      <vt:lpstr>Relocation</vt:lpstr>
      <vt:lpstr>PowerPoint Presentation</vt:lpstr>
      <vt:lpstr>PowerPoint Presentation</vt:lpstr>
      <vt:lpstr>PowerPoint Presentation</vt:lpstr>
      <vt:lpstr>PowerPoint Presentation</vt:lpstr>
      <vt:lpstr>What is an Operating System?</vt:lpstr>
      <vt:lpstr>What is an Operating System?</vt:lpstr>
      <vt:lpstr>What is an Operating System?</vt:lpstr>
      <vt:lpstr>Four Components of a Computer System</vt:lpstr>
      <vt:lpstr>Computer System Structure</vt:lpstr>
      <vt:lpstr>Computer System Structure</vt:lpstr>
      <vt:lpstr>Computer System Structure</vt:lpstr>
      <vt:lpstr>Four Components of a Computer System</vt:lpstr>
      <vt:lpstr>Evolution of Operating System</vt:lpstr>
      <vt:lpstr>Mainframe System</vt:lpstr>
      <vt:lpstr>??</vt:lpstr>
      <vt:lpstr>??</vt:lpstr>
      <vt:lpstr>Batch system</vt:lpstr>
      <vt:lpstr>Tape drives</vt:lpstr>
      <vt:lpstr>Tape drives</vt:lpstr>
      <vt:lpstr>Punch card/A punched card </vt:lpstr>
      <vt:lpstr>Punch card/A punched card </vt:lpstr>
      <vt:lpstr>Punch card Reader, A punched card </vt:lpstr>
      <vt:lpstr>Batch system</vt:lpstr>
      <vt:lpstr>Batch system</vt:lpstr>
      <vt:lpstr>Batch system</vt:lpstr>
      <vt:lpstr>Memory Layout for Multiprogrammed System</vt:lpstr>
      <vt:lpstr>Non-multi programmed system</vt:lpstr>
      <vt:lpstr>Multiprogramming</vt:lpstr>
      <vt:lpstr>Multiprogramming</vt:lpstr>
      <vt:lpstr>Multiprogramming</vt:lpstr>
      <vt:lpstr>Drawbacks </vt:lpstr>
      <vt:lpstr>Timesharing (multitasking)</vt:lpstr>
      <vt:lpstr>Timesharing (multitasking)</vt:lpstr>
      <vt:lpstr>Multiprogramming</vt:lpstr>
      <vt:lpstr>Multiprogramming</vt:lpstr>
      <vt:lpstr>Multitasking</vt:lpstr>
      <vt:lpstr>Timesharing (multitasking)</vt:lpstr>
      <vt:lpstr>Timesharing (multitasking)</vt:lpstr>
      <vt:lpstr>Timesharing (multitasking)</vt:lpstr>
      <vt:lpstr>Timesharing (multitasking)</vt:lpstr>
      <vt:lpstr>Timesharing (multitasking)</vt:lpstr>
      <vt:lpstr>PowerPoint Presentation</vt:lpstr>
      <vt:lpstr>PowerPoint Presentation</vt:lpstr>
      <vt:lpstr>PowerPoint Presentation</vt:lpstr>
      <vt:lpstr>PowerPoint Presentation</vt:lpstr>
      <vt:lpstr>PowerPoint Presentation</vt:lpstr>
      <vt:lpstr>Multiprocessor Systems</vt:lpstr>
      <vt:lpstr>Multiprocessor Systems</vt:lpstr>
      <vt:lpstr>Multiprocessor Systems</vt:lpstr>
      <vt:lpstr>Multiprocessor Systems</vt:lpstr>
      <vt:lpstr>Multiprocessor Systems</vt:lpstr>
      <vt:lpstr>Multiprocessor Systems</vt:lpstr>
      <vt:lpstr>Asymmetric multiprocessing </vt:lpstr>
      <vt:lpstr>Asymmetric multiprocessing </vt:lpstr>
      <vt:lpstr>PowerPoint Presentation</vt:lpstr>
      <vt:lpstr>PowerPoint Presentation</vt:lpstr>
      <vt:lpstr>PowerPoint Presentation</vt:lpstr>
      <vt:lpstr>PowerPoint Presentation</vt:lpstr>
      <vt:lpstr>Distributed Systems</vt:lpstr>
      <vt:lpstr>Networks</vt:lpstr>
      <vt:lpstr>Networks</vt:lpstr>
      <vt:lpstr>Distributed Systems</vt:lpstr>
      <vt:lpstr>Client-Server Systems</vt:lpstr>
      <vt:lpstr>Client-Server Systems</vt:lpstr>
      <vt:lpstr>P2P Networks</vt:lpstr>
      <vt:lpstr>Peer-to-Peer</vt:lpstr>
      <vt:lpstr>Peer-to-Peer</vt:lpstr>
      <vt:lpstr>P2P Networks</vt:lpstr>
      <vt:lpstr>P2P Networks</vt:lpstr>
      <vt:lpstr>Peer-to-Peer</vt:lpstr>
      <vt:lpstr>P2P Networks</vt:lpstr>
      <vt:lpstr>Peer-to-peer networking with BitTorrent </vt:lpstr>
      <vt:lpstr>Peer-to-peer networking with BitTorrent </vt:lpstr>
      <vt:lpstr>BitTorrent Clients</vt:lpstr>
      <vt:lpstr>BitTorrent Clients</vt:lpstr>
      <vt:lpstr>Typical Client Server</vt:lpstr>
      <vt:lpstr>Typical Client Server</vt:lpstr>
      <vt:lpstr>Basic Idea behind BitTorrent </vt:lpstr>
      <vt:lpstr>Basic Idea behind BitTorrent </vt:lpstr>
      <vt:lpstr>PowerPoint Presentation</vt:lpstr>
      <vt:lpstr>Real Time Systems</vt:lpstr>
      <vt:lpstr>Real Time Systems</vt:lpstr>
      <vt:lpstr>Real Time Systems</vt:lpstr>
      <vt:lpstr>Real Time Systems</vt:lpstr>
      <vt:lpstr>Real Time Systems</vt:lpstr>
      <vt:lpstr>PowerPoint Presentation</vt:lpstr>
      <vt:lpstr>PowerPoint Presentation</vt:lpstr>
      <vt:lpstr>PowerPoint Presentation</vt:lpstr>
      <vt:lpstr>HRTS- Healthcare and Patient Monitoring</vt:lpstr>
      <vt:lpstr>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Clustered Systems</vt:lpstr>
      <vt:lpstr>Clustered Systems</vt:lpstr>
      <vt:lpstr>Cluster for Massive Parallelism </vt:lpstr>
      <vt:lpstr>Cluster Architecture</vt:lpstr>
      <vt:lpstr>Single System Image</vt:lpstr>
      <vt:lpstr>SSI</vt:lpstr>
      <vt:lpstr>PowerPoint Presentation</vt:lpstr>
      <vt:lpstr>Clustered Systems</vt:lpstr>
      <vt:lpstr>Clustered Systems</vt:lpstr>
      <vt:lpstr>OS Objectives/Operations </vt:lpstr>
      <vt:lpstr>Process Management Activities</vt:lpstr>
      <vt:lpstr>Memory Management</vt:lpstr>
      <vt:lpstr>Memory Management</vt:lpstr>
      <vt:lpstr>Storage Management</vt:lpstr>
      <vt:lpstr>File System Storage Management</vt:lpstr>
      <vt:lpstr>Mass-Storage Management</vt:lpstr>
      <vt:lpstr>Mass-Storage Management</vt:lpstr>
      <vt:lpstr>Performance of Various Levels of Storage</vt:lpstr>
      <vt:lpstr>Protection and Security</vt:lpstr>
      <vt:lpstr>Protection and Security</vt:lpstr>
      <vt:lpstr>Protection and Security</vt:lpstr>
      <vt:lpstr>Operating System Functions/Services</vt:lpstr>
      <vt:lpstr>Operating System Functions/Services (Cont.)</vt:lpstr>
      <vt:lpstr>Operating System Functions/Services (Cont.)</vt:lpstr>
      <vt:lpstr>Operating System Functions/Services (Cont.)</vt:lpstr>
      <vt:lpstr>Operating System Functions/Services (Cont.)</vt:lpstr>
      <vt:lpstr>Operating System Functions/Services (Cont.)</vt:lpstr>
      <vt:lpstr>Operating System Functions/Services (Cont.)</vt:lpstr>
      <vt:lpstr>Operating System Functions/Services (Cont.)</vt:lpstr>
      <vt:lpstr>Operating System Structure</vt:lpstr>
      <vt:lpstr>Simple Structure  -- MS-DOS</vt:lpstr>
      <vt:lpstr>Simple Structure  -- MS-DOS</vt:lpstr>
      <vt:lpstr>Simple Structure  -- MS-DOS</vt:lpstr>
      <vt:lpstr>Simple Structure  -- MS-DOS</vt:lpstr>
      <vt:lpstr>Simple Structure  -- MS-DOS</vt:lpstr>
      <vt:lpstr>Simple Structure  -- MS-DOS</vt:lpstr>
      <vt:lpstr>Non Simple Structure  -- UNIX</vt:lpstr>
      <vt:lpstr>Traditional UNIX System Structure</vt:lpstr>
      <vt:lpstr>Non Simple Structure  -- UNIX</vt:lpstr>
      <vt:lpstr>Non Simple Structure  -- UNIX</vt:lpstr>
      <vt:lpstr>UNIX System Structure</vt:lpstr>
      <vt:lpstr>UNIX </vt:lpstr>
      <vt:lpstr>MULTITASKING</vt:lpstr>
      <vt:lpstr>PowerPoint Presentation</vt:lpstr>
      <vt:lpstr>PowerPoint Presentation</vt:lpstr>
      <vt:lpstr>UNIX </vt:lpstr>
      <vt:lpstr>PowerPoint Presentation</vt:lpstr>
      <vt:lpstr>PowerPoint Presentation</vt:lpstr>
      <vt:lpstr>PowerPoint Presentation</vt:lpstr>
      <vt:lpstr>PowerPoint Presentation</vt:lpstr>
      <vt:lpstr>PowerPoint Presentation</vt:lpstr>
      <vt:lpstr>Layered Approach</vt:lpstr>
      <vt:lpstr>Layered Approach</vt:lpstr>
      <vt:lpstr>Layered Approach</vt:lpstr>
      <vt:lpstr>Layered Approach</vt:lpstr>
      <vt:lpstr>Microkernel System Structure </vt:lpstr>
      <vt:lpstr>Microkernel System Structure </vt:lpstr>
      <vt:lpstr>Comparison-Microkernel System UNIX Kernel </vt:lpstr>
      <vt:lpstr>Microkernel System Structure </vt:lpstr>
      <vt:lpstr>Microkernel System Structure </vt:lpstr>
      <vt:lpstr>Microkernel System Structure </vt:lpstr>
      <vt:lpstr>Microkernel System Structure </vt:lpstr>
      <vt:lpstr>Microkernel System Structure </vt:lpstr>
      <vt:lpstr>Microkernel System Structure </vt:lpstr>
      <vt:lpstr>Linux Kernel</vt:lpstr>
      <vt:lpstr>Linux Kernel</vt:lpstr>
      <vt:lpstr>Linux Kernel</vt:lpstr>
      <vt:lpstr>Linux Kernel</vt:lpstr>
      <vt:lpstr>Linux Kernel</vt:lpstr>
      <vt:lpstr>Linux Kernel</vt:lpstr>
      <vt:lpstr>Where the kernel fits within the OS?</vt:lpstr>
      <vt:lpstr>PowerPoint Presentation</vt:lpstr>
      <vt:lpstr>PowerPoint Presentation</vt:lpstr>
      <vt:lpstr>PowerPoint Presentation</vt:lpstr>
      <vt:lpstr>What is Shell?</vt:lpstr>
      <vt:lpstr>What is Shell?</vt:lpstr>
      <vt:lpstr>What is Shell?</vt:lpstr>
      <vt:lpstr>What is Shell?</vt:lpstr>
      <vt:lpstr>Command Line Shell</vt:lpstr>
      <vt:lpstr>Command Line Shell</vt:lpstr>
      <vt:lpstr>Command Line Shell</vt:lpstr>
      <vt:lpstr>Graphical Shells</vt:lpstr>
      <vt:lpstr>CLI vs GUI shells</vt:lpstr>
      <vt:lpstr>Shell Prompt</vt:lpstr>
      <vt:lpstr>PowerPoint Presentation</vt:lpstr>
      <vt:lpstr>FINDING OUT YOUR SHELL</vt:lpstr>
      <vt:lpstr>List all the shells on your PC?</vt:lpstr>
      <vt:lpstr>List all the shells on your PC?</vt:lpstr>
      <vt:lpstr>/etc — Configuration Files</vt:lpstr>
      <vt:lpstr>List all the shells on your PC?</vt:lpstr>
      <vt:lpstr>Change the shell</vt:lpstr>
      <vt:lpstr>Shells</vt:lpstr>
      <vt:lpstr>Shell Types</vt:lpstr>
      <vt:lpstr>The Bourne Shell</vt:lpstr>
      <vt:lpstr>The Bourne Shell</vt:lpstr>
      <vt:lpstr>CSH (C SHell)</vt:lpstr>
      <vt:lpstr>PowerPoint Presentation</vt:lpstr>
      <vt:lpstr>The Korn Shell</vt:lpstr>
      <vt:lpstr>The Korn Shell</vt:lpstr>
      <vt:lpstr>BASH</vt:lpstr>
      <vt:lpstr>GNU Bourne-Again Shell</vt:lpstr>
      <vt:lpstr>GNU Bourne-Again Shell</vt:lpstr>
      <vt:lpstr>GNU ?</vt:lpstr>
      <vt:lpstr>GNU ?</vt:lpstr>
      <vt:lpstr>Shell Scripting</vt:lpstr>
      <vt:lpstr>Shell Scripting</vt:lpstr>
      <vt:lpstr>Shell Scripting</vt:lpstr>
      <vt:lpstr>PowerPoint Presentation</vt:lpstr>
      <vt:lpstr>PowerPoint Presentation</vt:lpstr>
      <vt:lpstr>PowerPoint Presentation</vt:lpstr>
      <vt:lpstr>PowerPoint Presentation</vt:lpstr>
      <vt:lpstr>PowerPoint Presentation</vt:lpstr>
      <vt:lpstr>PowerPoint Presentation</vt:lpstr>
      <vt:lpstr>Sample program</vt:lpstr>
      <vt:lpstr>Chmod command</vt:lpstr>
      <vt:lpstr>Chmod command</vt:lpstr>
      <vt:lpstr>PowerPoint Presentation</vt:lpstr>
      <vt:lpstr>Echo command</vt:lpstr>
      <vt:lpstr>Echo command</vt:lpstr>
      <vt:lpstr>Echo command</vt:lpstr>
      <vt:lpstr>Echo command</vt:lpstr>
      <vt:lpstr>Read command</vt:lpstr>
      <vt:lpstr>Read command</vt:lpstr>
      <vt:lpstr>How to define variables</vt:lpstr>
      <vt:lpstr>Arithmetic expression </vt:lpstr>
      <vt:lpstr>Shell Script to Add Two Integers</vt:lpstr>
      <vt:lpstr>Shell Script to Add Two Integers</vt:lpstr>
      <vt:lpstr>Arithmetic Operators</vt:lpstr>
      <vt:lpstr>Relational Operators</vt:lpstr>
      <vt:lpstr>Shell Script –Using Decision constructs</vt:lpstr>
      <vt:lpstr>Conditional Expressions</vt:lpstr>
      <vt:lpstr>Conditional Expressions</vt:lpstr>
      <vt:lpstr>Conditional Expressions</vt:lpstr>
      <vt:lpstr>Shell Script –Using Decision constructs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Loop Syntax</vt:lpstr>
      <vt:lpstr>For Loop Eg</vt:lpstr>
      <vt:lpstr>System Boot</vt:lpstr>
      <vt:lpstr>System Boot</vt:lpstr>
      <vt:lpstr>System Boot</vt:lpstr>
      <vt:lpstr>System Boot- The working</vt:lpstr>
      <vt:lpstr>System Boot- The working</vt:lpstr>
      <vt:lpstr>System Boot- The working</vt:lpstr>
      <vt:lpstr>Post method</vt:lpstr>
      <vt:lpstr>PowerPoint Presentation</vt:lpstr>
      <vt:lpstr>System Boot- The working</vt:lpstr>
      <vt:lpstr>System Boot- The working</vt:lpstr>
      <vt:lpstr>System Boot- The working</vt:lpstr>
      <vt:lpstr>PowerPoint Presentation</vt:lpstr>
      <vt:lpstr>PowerPoint Presentation</vt:lpstr>
      <vt:lpstr>PowerPoint Presentation</vt:lpstr>
      <vt:lpstr>PowerPoint Presentation</vt:lpstr>
      <vt:lpstr>PowerPoint Presentation</vt:lpstr>
      <vt:lpstr>System Boot</vt:lpstr>
      <vt:lpstr>System Boot</vt:lpstr>
      <vt:lpstr>System Boot</vt:lpstr>
      <vt:lpstr>System Boot</vt:lpstr>
      <vt:lpstr>Failure during boot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Calls</vt:lpstr>
      <vt:lpstr>System Calls</vt:lpstr>
      <vt:lpstr>System Calls</vt:lpstr>
      <vt:lpstr>System Calls</vt:lpstr>
      <vt:lpstr>System Calls</vt:lpstr>
      <vt:lpstr>System Calls</vt:lpstr>
      <vt:lpstr>System Calls</vt:lpstr>
      <vt:lpstr>System Calls</vt:lpstr>
      <vt:lpstr>Example of System Calls</vt:lpstr>
      <vt:lpstr>Example of System Calls</vt:lpstr>
      <vt:lpstr>System Call Implementation</vt:lpstr>
      <vt:lpstr>System Call Implementation</vt:lpstr>
      <vt:lpstr>API – System Call – OS Relationship</vt:lpstr>
      <vt:lpstr>System Call Parameter Passing</vt:lpstr>
      <vt:lpstr>Example of Standard API</vt:lpstr>
      <vt:lpstr>System Call Parameter Passing</vt:lpstr>
      <vt:lpstr>Parameter Passing via Table</vt:lpstr>
      <vt:lpstr>Types of System Calls</vt:lpstr>
      <vt:lpstr>Types of System Calls</vt:lpstr>
      <vt:lpstr>Types of System Calls</vt:lpstr>
      <vt:lpstr>Types of System Calls</vt:lpstr>
      <vt:lpstr>Types of System Calls (Cont.)</vt:lpstr>
      <vt:lpstr>Types of System Calls (Cont.)</vt:lpstr>
      <vt:lpstr>Types of System Calls (Cont.)</vt:lpstr>
      <vt:lpstr>Examples of Windows and  Unix System Calls</vt:lpstr>
      <vt:lpstr>Layered File System</vt:lpstr>
      <vt:lpstr>Device Drivers</vt:lpstr>
      <vt:lpstr>Device Drivers</vt:lpstr>
      <vt:lpstr>Device Drivers</vt:lpstr>
      <vt:lpstr>PowerPoint Presentation</vt:lpstr>
      <vt:lpstr>PowerPoint Presentation</vt:lpstr>
      <vt:lpstr>Device Controllers</vt:lpstr>
      <vt:lpstr>Device Controllers</vt:lpstr>
      <vt:lpstr>Self Learning Part-</vt:lpstr>
      <vt:lpstr>Operating System Design and Implementation</vt:lpstr>
      <vt:lpstr>Operating System Design and Implementation</vt:lpstr>
      <vt:lpstr>Operating System Design and Implementation</vt:lpstr>
      <vt:lpstr>Operating System Design and Implementation (Cont.)</vt:lpstr>
      <vt:lpstr>Implementation</vt:lpstr>
      <vt:lpstr>OS Design Considerations for Multiprocessor and Multicore architectures </vt:lpstr>
      <vt:lpstr>Symmetric Multiprocessor</vt:lpstr>
      <vt:lpstr>Symmetric Multiprocessor OS</vt:lpstr>
      <vt:lpstr>OS Design Considerations for Symmetric Multiprocessor OS:</vt:lpstr>
      <vt:lpstr>OS Design Considerations for Symmetric Multiprocessor OS:</vt:lpstr>
      <vt:lpstr>OS Design Considerations for Symmetric Multiprocessor OS:</vt:lpstr>
      <vt:lpstr>PowerPoint Presentation</vt:lpstr>
      <vt:lpstr>PowerPoint Presentation</vt:lpstr>
      <vt:lpstr>PowerPoint Presentation</vt:lpstr>
      <vt:lpstr>PowerPoint Presentation</vt:lpstr>
      <vt:lpstr>PowerPoint Presentation</vt:lpstr>
      <vt:lpstr>OS Design Considerations  for Multicore architectures</vt:lpstr>
      <vt:lpstr>Multicore architectures</vt:lpstr>
      <vt:lpstr>Unicore vs Multicore</vt:lpstr>
      <vt:lpstr>Multicore</vt:lpstr>
      <vt:lpstr>Multicore</vt:lpstr>
      <vt:lpstr>PowerPoint Presentation</vt:lpstr>
      <vt:lpstr>PowerPoint Presentation</vt:lpstr>
      <vt:lpstr>VIRTUAL MACHINE APPROACH</vt:lpstr>
      <vt:lpstr>VIRTUAL MACHINE APPROACH</vt:lpstr>
      <vt:lpstr>VIRTUAL MACHINE APPROACH</vt:lpstr>
      <vt:lpstr>Extra</vt:lpstr>
      <vt:lpstr>System Calls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Om Thanage</cp:lastModifiedBy>
  <cp:revision>664</cp:revision>
  <dcterms:created xsi:type="dcterms:W3CDTF">2020-07-02T08:04:47Z</dcterms:created>
  <dcterms:modified xsi:type="dcterms:W3CDTF">2025-02-28T15:34:35Z</dcterms:modified>
</cp:coreProperties>
</file>